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475" r:id="rId4"/>
    <p:sldId id="476" r:id="rId5"/>
    <p:sldId id="477" r:id="rId6"/>
    <p:sldId id="478" r:id="rId7"/>
    <p:sldId id="479" r:id="rId8"/>
    <p:sldId id="480" r:id="rId9"/>
    <p:sldId id="482" r:id="rId10"/>
    <p:sldId id="483" r:id="rId11"/>
    <p:sldId id="485" r:id="rId12"/>
    <p:sldId id="484" r:id="rId13"/>
    <p:sldId id="487" r:id="rId14"/>
    <p:sldId id="488" r:id="rId15"/>
    <p:sldId id="489" r:id="rId16"/>
    <p:sldId id="491" r:id="rId17"/>
    <p:sldId id="492" r:id="rId18"/>
    <p:sldId id="493" r:id="rId19"/>
    <p:sldId id="494" r:id="rId20"/>
    <p:sldId id="495" r:id="rId21"/>
    <p:sldId id="496" r:id="rId22"/>
    <p:sldId id="486" r:id="rId23"/>
    <p:sldId id="497" r:id="rId24"/>
    <p:sldId id="498" r:id="rId25"/>
    <p:sldId id="470" r:id="rId26"/>
    <p:sldId id="500" r:id="rId27"/>
    <p:sldId id="474" r:id="rId28"/>
    <p:sldId id="472" r:id="rId29"/>
    <p:sldId id="47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.10.03%2091927999\2024\&#1061;&#1257;&#1088;&#1089;%20&#1089;&#1072;&#1083;&#1073;&#1072;&#1088;\&#1069;&#1064;&#1198;&#1040;&#1058;-2024\Salbar_photo\Byambaa\Result_2024.10.28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Гич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37039681236226901"/>
          <c:y val="3.5117369438044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86-4EAE-8390-200A1A50C56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086-4EAE-8390-200A1A50C563}"/>
              </c:ext>
            </c:extLst>
          </c:dPt>
          <c:val>
            <c:numRef>
              <c:f>Cr!$L$13:$M$13</c:f>
              <c:numCache>
                <c:formatCode>0.00</c:formatCode>
                <c:ptCount val="2"/>
                <c:pt idx="0">
                  <c:v>16.312257820621873</c:v>
                </c:pt>
                <c:pt idx="1">
                  <c:v>83.68774217937812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86-4EAE-8390-200A1A50C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Рапс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321-41E3-80FD-1E72F47CD914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321-41E3-80FD-1E72F47CD914}"/>
              </c:ext>
            </c:extLst>
          </c:dPt>
          <c:val>
            <c:numRef>
              <c:f>Cr!$L$14:$M$14</c:f>
              <c:numCache>
                <c:formatCode>0.00</c:formatCode>
                <c:ptCount val="2"/>
                <c:pt idx="0">
                  <c:v>20.933599600599102</c:v>
                </c:pt>
                <c:pt idx="1">
                  <c:v>79.066400399400891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21-41E3-80FD-1E72F47CD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Халгай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B4-4FE3-8E7D-F9C526035083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B4-4FE3-8E7D-F9C526035083}"/>
              </c:ext>
            </c:extLst>
          </c:dPt>
          <c:val>
            <c:numRef>
              <c:f>Cr!$L$16:$M$16</c:f>
              <c:numCache>
                <c:formatCode>0.00</c:formatCode>
                <c:ptCount val="2"/>
                <c:pt idx="0">
                  <c:v>8.8452451269935146</c:v>
                </c:pt>
                <c:pt idx="1">
                  <c:v>91.154754873006482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B4-4FE3-8E7D-F9C526035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Гич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06-4C69-B115-B32C27FC6B70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06-4C69-B115-B32C27FC6B70}"/>
              </c:ext>
            </c:extLst>
          </c:dPt>
          <c:val>
            <c:numRef>
              <c:f>Pb!$M$14:$N$14</c:f>
              <c:numCache>
                <c:formatCode>0.0</c:formatCode>
                <c:ptCount val="2"/>
                <c:pt idx="0" formatCode="0">
                  <c:v>7.9470198675496704</c:v>
                </c:pt>
                <c:pt idx="1">
                  <c:v>92.05298013245033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06-4C69-B115-B32C27FC6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Рапс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057993657056255"/>
          <c:y val="0.29306212247790087"/>
          <c:w val="0.76226560446957958"/>
          <c:h val="0.5788553726780069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2A-49BC-ACBF-4D18BCA93ABA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2A-49BC-ACBF-4D18BCA93ABA}"/>
              </c:ext>
            </c:extLst>
          </c:dPt>
          <c:val>
            <c:numRef>
              <c:f>Pb!$M$15:$N$15</c:f>
              <c:numCache>
                <c:formatCode>0.0</c:formatCode>
                <c:ptCount val="2"/>
                <c:pt idx="0" formatCode="0">
                  <c:v>6.2638172439203998</c:v>
                </c:pt>
                <c:pt idx="1">
                  <c:v>93.7361827560796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2A-49BC-ACBF-4D18BCA93A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400" b="1" dirty="0">
                <a:latin typeface="Cambria" panose="02040503050406030204" pitchFamily="18" charset="0"/>
                <a:ea typeface="Cambria" panose="02040503050406030204" pitchFamily="18" charset="0"/>
              </a:rPr>
              <a:t>Багваахай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1F-4DC2-896D-9566D6230DBE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1F-4DC2-896D-9566D6230DBE}"/>
              </c:ext>
            </c:extLst>
          </c:dPt>
          <c:val>
            <c:numRef>
              <c:f>Pb!$M$16:$N$16</c:f>
              <c:numCache>
                <c:formatCode>0.0</c:formatCode>
                <c:ptCount val="2"/>
                <c:pt idx="0" formatCode="0">
                  <c:v>9.5159967186218353</c:v>
                </c:pt>
                <c:pt idx="1">
                  <c:v>90.484003281378165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1F-4DC2-896D-9566D6230D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mn-MN" sz="1400" b="1">
                <a:latin typeface="Cambria" panose="02040503050406030204" pitchFamily="18" charset="0"/>
                <a:ea typeface="Cambria" panose="02040503050406030204" pitchFamily="18" charset="0"/>
              </a:rPr>
              <a:t>Наран</a:t>
            </a:r>
            <a:r>
              <a:rPr lang="mn-MN" sz="1400" b="1" baseline="0">
                <a:latin typeface="Cambria" panose="02040503050406030204" pitchFamily="18" charset="0"/>
                <a:ea typeface="Cambria" panose="02040503050406030204" pitchFamily="18" charset="0"/>
              </a:rPr>
              <a:t>цэцэг</a:t>
            </a:r>
            <a:endParaRPr lang="en-US" sz="1400" b="1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22-49B1-A1D8-70C25C3DA514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22-49B1-A1D8-70C25C3DA514}"/>
              </c:ext>
            </c:extLst>
          </c:dPt>
          <c:val>
            <c:numRef>
              <c:f>Pb!$M$17:$N$17</c:f>
              <c:numCache>
                <c:formatCode>0.0</c:formatCode>
                <c:ptCount val="2"/>
                <c:pt idx="0" formatCode="0">
                  <c:v>36.013986013986013</c:v>
                </c:pt>
                <c:pt idx="1">
                  <c:v>63.986013986013987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22-49B1-A1D8-70C25C3DA5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0.15151</cdr:x>
      <cdr:y>0.27636</cdr:y>
    </cdr:from>
    <cdr:to>
      <cdr:x>0.84849</cdr:x>
      <cdr:y>0.86225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247229" y="499718"/>
          <a:ext cx="1137345" cy="1059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16%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0.27837</cdr:x>
      <cdr:y>0.38753</cdr:y>
    </cdr:from>
    <cdr:to>
      <cdr:x>0.76061</cdr:x>
      <cdr:y>0.79729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454241" y="700747"/>
          <a:ext cx="786918" cy="7409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800" b="1" kern="1200" dirty="0">
              <a:latin typeface="Cambria" panose="02040503050406030204" pitchFamily="18" charset="0"/>
              <a:ea typeface="Cambria" panose="02040503050406030204" pitchFamily="18" charset="0"/>
            </a:rPr>
            <a:t>21%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0.22755</cdr:x>
      <cdr:y>0.41493</cdr:y>
    </cdr:from>
    <cdr:to>
      <cdr:x>0.77245</cdr:x>
      <cdr:y>0.76052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335237" y="750286"/>
          <a:ext cx="802800" cy="6249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mn-M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9</a:t>
          </a: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0.27252</cdr:x>
      <cdr:y>0.39462</cdr:y>
    </cdr:from>
    <cdr:to>
      <cdr:x>0.71998</cdr:x>
      <cdr:y>0.78801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378515" y="721777"/>
          <a:ext cx="621504" cy="7195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8%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0.27124</cdr:x>
      <cdr:y>0.43819</cdr:y>
    </cdr:from>
    <cdr:to>
      <cdr:x>0.71045</cdr:x>
      <cdr:y>0.77511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376737" y="801469"/>
          <a:ext cx="610044" cy="616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mn-M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6</a:t>
          </a: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0.26402</cdr:x>
      <cdr:y>0.432</cdr:y>
    </cdr:from>
    <cdr:to>
      <cdr:x>0.73598</cdr:x>
      <cdr:y>0.75654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366716" y="790143"/>
          <a:ext cx="655513" cy="5935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mn-M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10</a:t>
          </a: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0.31394</cdr:x>
      <cdr:y>0.41493</cdr:y>
    </cdr:from>
    <cdr:to>
      <cdr:x>0.78094</cdr:x>
      <cdr:y>0.77366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455D3A-5497-D50F-DA8E-C9A6B461E97F}"/>
            </a:ext>
          </a:extLst>
        </cdr:cNvPr>
        <cdr:cNvSpPr txBox="1"/>
      </cdr:nvSpPr>
      <cdr:spPr>
        <a:xfrm xmlns:a="http://schemas.openxmlformats.org/drawingml/2006/main">
          <a:off x="436040" y="758920"/>
          <a:ext cx="648648" cy="6561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mn-MN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36</a:t>
          </a:r>
          <a:r>
            <a:rPr lang="en-US" sz="1600" b="1" kern="1200" dirty="0">
              <a:latin typeface="Cambria" panose="02040503050406030204" pitchFamily="18" charset="0"/>
              <a:ea typeface="Cambria" panose="02040503050406030204" pitchFamily="18" charset="0"/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9D41-4B51-4D72-AE42-5274235DC89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0382C-7479-404E-A6F9-3247E9BE3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08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E7FB1-7041-90BB-5455-C69B9710E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0C6322-4004-2C18-582D-5D13E52229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425F9E-EAEB-9692-C6BF-FB73AD979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E02CF-3868-9747-3FC0-601B76F49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60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E4A2C-7ECE-7397-9128-8DA390576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1BA6ED-2BB7-3340-AF78-3E8A004E3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F97466-0490-952C-26FB-B7B69A374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C5C1F-DB3F-B296-49C9-546C1216FE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544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58E9-59DB-313A-9057-95895D973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22ABF-9362-E7D5-BB3A-B8A1AC28DB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C35B6C-2D11-ED0E-3790-BD70F42D5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D327D-C64A-587E-2978-9C08AEEEF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57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4E62A-247F-4298-9CC2-212B6446C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7E0F6-598B-75AE-4FA9-4D1D09920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71958-B18B-0C4B-EF03-650233456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9DEAE-EE5A-CCD2-220B-B0BF926E18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2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54516-8692-DA6C-62E5-0D4334EEC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764E2-491B-0A27-0024-C9FA09CD9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2FEB9-25A5-CE2B-F2DB-828760395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76612-B383-61CF-0D93-EAAA3F455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2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8B484-9E1A-20DF-F4BC-1D4A04D6B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9A9062-936A-4E97-7B10-03F6A4C43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D91066-8C64-F588-03BC-E4C268082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47530-5D69-380E-AAE2-2768BA49A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83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07AB1-61DE-73E3-60B3-2EF2C7A3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1DF425-41DB-8613-64FF-43DFE94A4C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ACC7A-F775-A20E-92E6-0BEBB9C8A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0EDEF-D707-B9F7-7FB5-61B035CFD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4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F9514-F2EE-683C-17C2-1C0D5836C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734CC7-4CB3-3CC4-95FF-AD701D28B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6A59E-387B-94AB-9E9E-9CE370F53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7BEA2-6FB6-4441-861C-CB2FE9EC1D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7E729-9511-0713-3571-E661E5283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4EFA3E-8F7A-6FAA-FB15-50FFCCAE32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D24990-144C-ED26-06C2-B6F5DD2D6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8DE9A-E969-8BBD-B6E2-A57E0AA8B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81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BAD1F-0E23-7138-E4A8-317C5DF36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4AB5FA-B74A-DA1E-B989-9E3FD441FC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6B4C63-F9B8-3050-2297-111432593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BD93E-BA81-9B87-CA22-40C9BD45D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8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49C2F-A6F3-2EA3-048D-546422050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1920EF-86F5-9901-26CB-E25090B83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92E6DB-CAC8-485E-CCF3-D5B04E27C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51B7F-21DE-44A9-00A7-6ED1199AC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91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2B9F1-4FBC-36E8-7252-0AA2C6F0C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B9DEDB-823B-DF0C-BA7A-3B4B662B5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1177A8-0C93-045F-8CC1-70F7779A3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2A77D7-4C8B-6FB4-56E8-23826B5D2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6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D2393-61C0-1A70-2B10-C221D24C6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02666-2524-DBC2-EBCE-DE5B9DD4C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E2BA09-E56E-F0EE-839E-B6EB19ACC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72398-23AF-B756-2054-7F1C88BED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0382C-7479-404E-A6F9-3247E9BE3D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42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16072-BC51-3FB7-5FB5-FFB63BB94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5F9D8-A7C4-B63A-5D0B-338C7CCCA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BB4E1-5AB4-EE7D-E70B-C371B4D9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DE52D-AB7D-4AB4-5E42-80416FDA6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10C7C-6B90-5DD6-0010-F7B743DD6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3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42D4-23D3-2A94-169F-FE3C39B5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3E9C5-22A9-6CC2-7B27-74950D944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C7ED1-499A-B688-27F1-A877ED06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4D67-E683-95C5-60FB-EE2FBC1D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4E4CF-FE4E-C0C7-2636-C525F08F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32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7830FC-7237-C714-163F-1C42AF2183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359A87-450A-A05F-EA5C-3D5113D09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ACEA3-6E40-F568-1253-78639591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A4C85-7DBB-3053-B6AC-9C9E86AB0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3F677-96FE-87B0-550D-7423A1D2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33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1085-B87A-B375-F6FA-A60C7BF7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6498-59C5-7698-D660-5D757C9AF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D9F5A-FCCD-D219-E645-1427B534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01963-2528-6634-47D5-9459DB30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1839C-7A3B-D9F3-80DB-622E03F0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39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8BD2-97AA-6E1E-A79D-B27FF851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7FD25-EDBC-48B3-7D4C-5B2009C7B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FD998-A444-B755-CF07-0F0F4EC66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3D574-27F9-773C-29B9-4732C93D6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DF80F-B397-F915-EB8F-80B681CC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1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B880-12CA-1486-21C4-8DA6C1DF7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D3A94-657E-FF3F-6C56-EA07D2335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EFFFE-3074-2A3D-3239-83D4E5B2D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DA494-D203-1D28-50CE-AFCA1B79C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6A9BA-DB1A-B512-291F-C5C65FAF4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7E5A8-7F17-E10C-EBE1-C05619BC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7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88DBF-4B9C-25EF-010D-965B149FA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1BEB1-0D05-2BF4-F526-5E97EF392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D05B1-4F9A-BFCE-8E6A-069EF1024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6BFF47-32F2-E482-4D68-D6CA84B38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2BACA-6B56-34EF-E559-8D231F2F96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5D0F14-0BCB-05C3-349A-3DD2E0FD8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7B2913-3FA0-E650-1D8B-F6805E173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07B05-B6D1-A6D1-FF03-B6D00039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6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60281-D409-C24D-5F2A-DCD7549C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B010E7-7192-8BED-38D2-86E39FA25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99563-875E-B08F-FB60-E4216CFF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55E51-0D1C-E598-6CAA-C475A26D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69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CCEFE8-19E0-40B2-475D-1D8657C6E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87BD8B-2636-79E9-E606-828AA610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7034B2-6404-DBCF-1CCE-7F40BD63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4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E24B1-B22F-944F-67BF-7C82F817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A3523-CDC3-3575-676A-A047B8A40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006FD-B931-5CA9-70CC-83F08E7A8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130D3-186D-7F40-285C-0803C698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D2032-42C0-A01E-A56A-D59FC0EA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B8396-50C1-F2E4-2976-0470A697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6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A70F4-14B6-6ECA-2266-2754F997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BAE907-7A0E-3096-571C-EA7C417C89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01D65-807B-DE7E-4D09-50DCBAC84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7A66-5E9F-A74D-F9AF-34B4BEFE8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8B5715-6EEB-B35D-B9EA-F831EEABF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55E73-F759-8CE4-EEEC-41E8F91F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6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07262-F7D3-A410-92AD-AD89D1538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C6B5D-993B-74C5-5FB3-F1F2499C5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1F923-FA22-5708-E68D-C6BAB85E04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7A8BF-7B18-4372-B232-B32FCC462642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78DD5-62A0-C726-1747-5414123E2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2C83B-4EFC-815A-04BD-5A39E21DE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4B7FB-5A5A-44BF-9F4E-B3A2282F2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6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9A69B-DE56-3663-E72F-23FC5049D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891" y="1509225"/>
            <a:ext cx="10656277" cy="2387600"/>
          </a:xfrm>
        </p:spPr>
        <p:txBody>
          <a:bodyPr>
            <a:normAutofit/>
          </a:bodyPr>
          <a:lstStyle/>
          <a:p>
            <a:r>
              <a:rPr lang="kk-KZ" sz="2400" b="1" dirty="0">
                <a:latin typeface="Arial" panose="020B0604020202020204" pitchFamily="34" charset="0"/>
                <a:cs typeface="Arial" panose="020B0604020202020204" pitchFamily="34" charset="0"/>
              </a:rPr>
              <a:t>ХӨРСНИЙ ХҮНД МЕТАЛЛЫН БОХИРДЛЫН ТАРХАЛТЫН СУДАЛГААГ ХИЙХ, БОХИРДЛЫГ БУУРУУЛАХ АРГА ХЭМЖЭЭ АВАХ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DBA4-4FCF-460A-0CFB-06043320A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5159" y="5960533"/>
            <a:ext cx="9144000" cy="826853"/>
          </a:xfrm>
        </p:spPr>
        <p:txBody>
          <a:bodyPr>
            <a:normAutofit/>
          </a:bodyPr>
          <a:lstStyle/>
          <a:p>
            <a:r>
              <a:rPr lang="mn-MN" sz="1800" dirty="0">
                <a:latin typeface="Cambria" panose="02040503050406030204" pitchFamily="18" charset="0"/>
                <a:ea typeface="Cambria" panose="02040503050406030204" pitchFamily="18" charset="0"/>
              </a:rPr>
              <a:t>ШУА, Газарзүй, геоэкологийн хүрээлэн, </a:t>
            </a:r>
          </a:p>
          <a:p>
            <a:r>
              <a:rPr lang="mn-MN" sz="1800" dirty="0">
                <a:latin typeface="Cambria" panose="02040503050406030204" pitchFamily="18" charset="0"/>
                <a:ea typeface="Cambria" panose="02040503050406030204" pitchFamily="18" charset="0"/>
              </a:rPr>
              <a:t>Хөрс судлалын салбарын дарга, Ө.Ганзориг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96797-BEC4-789E-1249-820B3C24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16" r="61889"/>
          <a:stretch/>
        </p:blipFill>
        <p:spPr>
          <a:xfrm>
            <a:off x="8511805" y="342794"/>
            <a:ext cx="999067" cy="15841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623A07-9D54-8D1B-5238-C9900C38BDEC}"/>
              </a:ext>
            </a:extLst>
          </p:cNvPr>
          <p:cNvCxnSpPr/>
          <p:nvPr/>
        </p:nvCxnSpPr>
        <p:spPr>
          <a:xfrm>
            <a:off x="3762252" y="4057095"/>
            <a:ext cx="4749553" cy="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0CDBEC-EDC3-AD7A-50DC-83EE0135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" y="4893043"/>
            <a:ext cx="1178974" cy="196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ийслэлийн газар зохион байгуулалтын алба">
            <a:extLst>
              <a:ext uri="{FF2B5EF4-FFF2-40B4-BE49-F238E27FC236}">
                <a16:creationId xmlns:a16="http://schemas.microsoft.com/office/drawing/2014/main" id="{13146051-CF2A-96E0-9B84-499D1A47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b="16760"/>
          <a:stretch>
            <a:fillRect/>
          </a:stretch>
        </p:blipFill>
        <p:spPr bwMode="auto">
          <a:xfrm>
            <a:off x="2077121" y="571326"/>
            <a:ext cx="3370262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>
            <a:extLst>
              <a:ext uri="{FF2B5EF4-FFF2-40B4-BE49-F238E27FC236}">
                <a16:creationId xmlns:a16="http://schemas.microsoft.com/office/drawing/2014/main" id="{2E2B236A-A1A8-A67B-381A-DFFF70E5F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31" y="568151"/>
            <a:ext cx="1477963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3A0BB7CD-6E63-0122-F617-4EE4E4720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22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2282C-B0F9-6DA6-9A25-DB34B4121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84F9-7D03-D57B-F560-8473DBFE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804572A-059C-2DBD-A7A7-FB2965998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910" y="381529"/>
            <a:ext cx="9080423" cy="6420908"/>
          </a:xfrm>
        </p:spPr>
      </p:pic>
    </p:spTree>
    <p:extLst>
      <p:ext uri="{BB962C8B-B14F-4D97-AF65-F5344CB8AC3E}">
        <p14:creationId xmlns:p14="http://schemas.microsoft.com/office/powerpoint/2010/main" val="458519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2C2B2-709C-D2CB-E86C-CF7D43C5C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E98F9-9DB1-19D6-E6A1-236CD7F53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550B81-7F66-8FA8-8A4E-68E1EC84A95C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85997CB-F388-108E-5483-889A3B084C78}"/>
              </a:ext>
            </a:extLst>
          </p:cNvPr>
          <p:cNvSpPr txBox="1">
            <a:spLocks/>
          </p:cNvSpPr>
          <p:nvPr/>
        </p:nvSpPr>
        <p:spPr>
          <a:xfrm>
            <a:off x="2047966" y="1039100"/>
            <a:ext cx="9822301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5. </a:t>
            </a:r>
            <a:r>
              <a:rPr lang="mn-MN" sz="18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Хөрсний хүнд металлын бохирдол</a:t>
            </a:r>
            <a:endParaRPr lang="en-US" sz="18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F7155-FC52-8C3D-A93F-0B0784440918}"/>
              </a:ext>
            </a:extLst>
          </p:cNvPr>
          <p:cNvSpPr txBox="1"/>
          <p:nvPr/>
        </p:nvSpPr>
        <p:spPr>
          <a:xfrm>
            <a:off x="3945213" y="1708324"/>
            <a:ext cx="7925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Кобальт (Co), </a:t>
            </a:r>
            <a:r>
              <a:rPr lang="mn-MN" sz="1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Ванадий</a:t>
            </a: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(V), Никель (Ni), Цагаан тугалга (Sn)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461B7A-4A00-A9D2-285B-1AEDF545AC26}"/>
              </a:ext>
            </a:extLst>
          </p:cNvPr>
          <p:cNvSpPr txBox="1">
            <a:spLocks/>
          </p:cNvSpPr>
          <p:nvPr/>
        </p:nvSpPr>
        <p:spPr>
          <a:xfrm>
            <a:off x="1549273" y="1464364"/>
            <a:ext cx="2491392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Бохирдолгүй: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7CE52-50A7-4B87-E3E3-E07DDD6D78BB}"/>
              </a:ext>
            </a:extLst>
          </p:cNvPr>
          <p:cNvSpPr txBox="1"/>
          <p:nvPr/>
        </p:nvSpPr>
        <p:spPr>
          <a:xfrm>
            <a:off x="4043669" y="2546994"/>
            <a:ext cx="315299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4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sz="24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sz="24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4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sz="24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mn-MN" sz="24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US" sz="24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Цайр (</a:t>
            </a:r>
            <a:r>
              <a:rPr lang="en-US" sz="20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28</a:t>
            </a:r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%</a:t>
            </a:r>
          </a:p>
          <a:p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 тугалга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- 9.1%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35F094C-DAA4-5F3D-F96A-BAA8CD94F49A}"/>
              </a:ext>
            </a:extLst>
          </p:cNvPr>
          <p:cNvSpPr txBox="1">
            <a:spLocks/>
          </p:cNvSpPr>
          <p:nvPr/>
        </p:nvSpPr>
        <p:spPr>
          <a:xfrm>
            <a:off x="836023" y="2329621"/>
            <a:ext cx="2491392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Бохирдолтой: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D9E7648-ED5D-C1B7-EF7B-52E502C98B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634743"/>
              </p:ext>
            </p:extLst>
          </p:nvPr>
        </p:nvGraphicFramePr>
        <p:xfrm>
          <a:off x="1038255" y="3990420"/>
          <a:ext cx="10515602" cy="2318512"/>
        </p:xfrm>
        <a:graphic>
          <a:graphicData uri="http://schemas.openxmlformats.org/drawingml/2006/table">
            <a:tbl>
              <a:tblPr firstRow="1" firstCol="1" bandRow="1"/>
              <a:tblGrid>
                <a:gridCol w="2550000">
                  <a:extLst>
                    <a:ext uri="{9D8B030D-6E8A-4147-A177-3AD203B41FA5}">
                      <a16:colId xmlns:a16="http://schemas.microsoft.com/office/drawing/2014/main" val="4029167968"/>
                    </a:ext>
                  </a:extLst>
                </a:gridCol>
                <a:gridCol w="793193">
                  <a:extLst>
                    <a:ext uri="{9D8B030D-6E8A-4147-A177-3AD203B41FA5}">
                      <a16:colId xmlns:a16="http://schemas.microsoft.com/office/drawing/2014/main" val="2048034250"/>
                    </a:ext>
                  </a:extLst>
                </a:gridCol>
                <a:gridCol w="709035">
                  <a:extLst>
                    <a:ext uri="{9D8B030D-6E8A-4147-A177-3AD203B41FA5}">
                      <a16:colId xmlns:a16="http://schemas.microsoft.com/office/drawing/2014/main" val="3254109808"/>
                    </a:ext>
                  </a:extLst>
                </a:gridCol>
                <a:gridCol w="563862">
                  <a:extLst>
                    <a:ext uri="{9D8B030D-6E8A-4147-A177-3AD203B41FA5}">
                      <a16:colId xmlns:a16="http://schemas.microsoft.com/office/drawing/2014/main" val="1977769178"/>
                    </a:ext>
                  </a:extLst>
                </a:gridCol>
                <a:gridCol w="683788">
                  <a:extLst>
                    <a:ext uri="{9D8B030D-6E8A-4147-A177-3AD203B41FA5}">
                      <a16:colId xmlns:a16="http://schemas.microsoft.com/office/drawing/2014/main" val="3941854025"/>
                    </a:ext>
                  </a:extLst>
                </a:gridCol>
                <a:gridCol w="624877">
                  <a:extLst>
                    <a:ext uri="{9D8B030D-6E8A-4147-A177-3AD203B41FA5}">
                      <a16:colId xmlns:a16="http://schemas.microsoft.com/office/drawing/2014/main" val="1157497630"/>
                    </a:ext>
                  </a:extLst>
                </a:gridCol>
                <a:gridCol w="624877">
                  <a:extLst>
                    <a:ext uri="{9D8B030D-6E8A-4147-A177-3AD203B41FA5}">
                      <a16:colId xmlns:a16="http://schemas.microsoft.com/office/drawing/2014/main" val="2655226845"/>
                    </a:ext>
                  </a:extLst>
                </a:gridCol>
                <a:gridCol w="624877">
                  <a:extLst>
                    <a:ext uri="{9D8B030D-6E8A-4147-A177-3AD203B41FA5}">
                      <a16:colId xmlns:a16="http://schemas.microsoft.com/office/drawing/2014/main" val="3968629217"/>
                    </a:ext>
                  </a:extLst>
                </a:gridCol>
                <a:gridCol w="624877">
                  <a:extLst>
                    <a:ext uri="{9D8B030D-6E8A-4147-A177-3AD203B41FA5}">
                      <a16:colId xmlns:a16="http://schemas.microsoft.com/office/drawing/2014/main" val="3186654287"/>
                    </a:ext>
                  </a:extLst>
                </a:gridCol>
                <a:gridCol w="624877">
                  <a:extLst>
                    <a:ext uri="{9D8B030D-6E8A-4147-A177-3AD203B41FA5}">
                      <a16:colId xmlns:a16="http://schemas.microsoft.com/office/drawing/2014/main" val="2366896878"/>
                    </a:ext>
                  </a:extLst>
                </a:gridCol>
                <a:gridCol w="734283">
                  <a:extLst>
                    <a:ext uri="{9D8B030D-6E8A-4147-A177-3AD203B41FA5}">
                      <a16:colId xmlns:a16="http://schemas.microsoft.com/office/drawing/2014/main" val="2711793638"/>
                    </a:ext>
                  </a:extLst>
                </a:gridCol>
                <a:gridCol w="624877">
                  <a:extLst>
                    <a:ext uri="{9D8B030D-6E8A-4147-A177-3AD203B41FA5}">
                      <a16:colId xmlns:a16="http://schemas.microsoft.com/office/drawing/2014/main" val="2456696173"/>
                    </a:ext>
                  </a:extLst>
                </a:gridCol>
                <a:gridCol w="732179">
                  <a:extLst>
                    <a:ext uri="{9D8B030D-6E8A-4147-A177-3AD203B41FA5}">
                      <a16:colId xmlns:a16="http://schemas.microsoft.com/office/drawing/2014/main" val="177811436"/>
                    </a:ext>
                  </a:extLst>
                </a:gridCol>
              </a:tblGrid>
              <a:tr h="17176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Элементийн нэр / мэдээлэл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7785099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Улаанбаатар хотын дундаж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</a:t>
                      </a:r>
                      <a:endParaRPr lang="en-US" sz="1600" b="1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18019"/>
                  </a:ext>
                </a:extLst>
              </a:tr>
              <a:tr h="362268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Стандартын хүлцэх агууламжаас давсан %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84.5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9.1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28.2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9473097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Байгалийн хөрсний дунджаас өндөр %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99.1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98.2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6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6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65.5</a:t>
                      </a:r>
                      <a:endParaRPr lang="en-US" sz="16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35233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9137AE5-9E35-F1E3-1E38-4704E2ED79D4}"/>
              </a:ext>
            </a:extLst>
          </p:cNvPr>
          <p:cNvSpPr txBox="1"/>
          <p:nvPr/>
        </p:nvSpPr>
        <p:spPr>
          <a:xfrm>
            <a:off x="7907740" y="2665316"/>
            <a:ext cx="3152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Зэс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US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mn-MN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Молибден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2.7 %</a:t>
            </a:r>
          </a:p>
          <a:p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Хром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(Cr)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- 1.8%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71D1FB-EFAD-B590-C6CB-C307D1DAC9D7}"/>
              </a:ext>
            </a:extLst>
          </p:cNvPr>
          <p:cNvSpPr/>
          <p:nvPr/>
        </p:nvSpPr>
        <p:spPr>
          <a:xfrm>
            <a:off x="3640667" y="5265505"/>
            <a:ext cx="7913190" cy="392931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5AF46A-884B-5C8A-A554-D3CD92537AD3}"/>
              </a:ext>
            </a:extLst>
          </p:cNvPr>
          <p:cNvSpPr/>
          <p:nvPr/>
        </p:nvSpPr>
        <p:spPr>
          <a:xfrm>
            <a:off x="3640667" y="5819733"/>
            <a:ext cx="7913190" cy="392931"/>
          </a:xfrm>
          <a:prstGeom prst="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23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159D3-CBEB-A931-9D4B-48141C86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65643-DC80-A302-BA84-84346D3EB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AB9A0F-E984-9E72-B08A-5725DB68B4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61621"/>
            <a:ext cx="6096000" cy="43105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60C8F-5853-6F70-B99C-014A7CA76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1621"/>
            <a:ext cx="6096000" cy="43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2EEA-3266-F7C6-4342-D5F095864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D6B254-3CEB-3F66-22E5-8144B2A5E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61892"/>
            <a:ext cx="6153645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E9808D-F107-9FCC-C7D9-773C82B0A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45" y="1861892"/>
            <a:ext cx="61536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01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668E7-0368-9095-0831-F9DA9DF48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FAC0-FD1C-4647-7096-27419C91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147866-8641-85B0-5096-5815CF973BE2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55FBB38D-FEE9-64DA-1DA6-735D401685DF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2491393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Баянгол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CD606A-07F2-C81A-D44F-88358F07DE6C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 тугалга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Зэс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1421084-C3ED-B246-0B2B-83BB56B0E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84" y="2061024"/>
            <a:ext cx="3574521" cy="224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">
            <a:extLst>
              <a:ext uri="{FF2B5EF4-FFF2-40B4-BE49-F238E27FC236}">
                <a16:creationId xmlns:a16="http://schemas.microsoft.com/office/drawing/2014/main" id="{BDC620E0-11E2-A8D1-70DD-101C4A9C2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84" y="4662362"/>
            <a:ext cx="3657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50442F7-AFD6-3A7C-76FD-FCE2238C3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96" y="2224563"/>
            <a:ext cx="3574521" cy="214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1A871927-38A7-1884-8267-E8B61F38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837" y="4460610"/>
            <a:ext cx="3764380" cy="22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74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12B80-6429-D84B-F5BA-2C4016B1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E608-5A33-4075-F4D3-AC2AD96C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7E878A-A721-89BB-3DE0-26B9D35ED541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C26285A1-B5C6-100F-57F4-210175BFDD69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2491393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Баянзүрх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67F216-14EB-BBFC-7C86-91D142EB098D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 тугалга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Зэс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38CDA986-68EB-5AB9-8535-34A5E834B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5" y="2142331"/>
            <a:ext cx="3965582" cy="238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049C14F-515B-3205-CE7E-A64568F3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1" y="4579247"/>
            <a:ext cx="3733030" cy="224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63CA4033-615C-E11C-83C9-E9792CC35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906" y="2070599"/>
            <a:ext cx="3806825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409F1611-2C8D-8D39-3419-50947D467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92" y="4544979"/>
            <a:ext cx="3820721" cy="217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68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B7AA1-905F-8A72-3E00-DC5CF264F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06A34-2BBC-3337-05A0-C058DD3C3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29BB9-74B3-14EF-34F5-857968C0C007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2BDE172-CCD0-C76C-65DC-EF3934ACBB18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2491393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Сүхбаатар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EDE419-4881-8EE2-DBE7-ED7B04751F4B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mn-MN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тронций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Sr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3625B1A-21DB-4B0C-B64F-31B29D29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1" y="2076468"/>
            <a:ext cx="3806825" cy="2280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035BD992-7677-D38D-9BB2-AB384D4F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98" y="4462962"/>
            <a:ext cx="4423298" cy="265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39FBFF0-36E4-E25C-3536-892A43C57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489" y="1876358"/>
            <a:ext cx="3657600" cy="23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">
            <a:extLst>
              <a:ext uri="{FF2B5EF4-FFF2-40B4-BE49-F238E27FC236}">
                <a16:creationId xmlns:a16="http://schemas.microsoft.com/office/drawing/2014/main" id="{01D8B8F0-D48A-F384-0C83-8ACEEF2E4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989" y="4462962"/>
            <a:ext cx="37846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1530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27A7A-478F-2058-19DF-0B75E3768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E64A-8C2E-F6AD-9140-1E4AAF0F6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1CA13B-1ACF-A3CC-49D0-648F41A89BC7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E562800F-ABC7-4D88-85A1-DBE91AC71E0A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2491393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Чингэлтэй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B6DCD9-3520-B1EC-401E-7C7B507B01D0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 тугалга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Зэс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CD964-128A-69F2-5941-E741D20B52BF}"/>
              </a:ext>
            </a:extLst>
          </p:cNvPr>
          <p:cNvSpPr txBox="1"/>
          <p:nvPr/>
        </p:nvSpPr>
        <p:spPr>
          <a:xfrm>
            <a:off x="9160806" y="140027"/>
            <a:ext cx="3152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Зэс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en-US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mn-MN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Молибден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2.7 %</a:t>
            </a:r>
          </a:p>
          <a:p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Хром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(Cr)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- 1.8%</a:t>
            </a:r>
          </a:p>
        </p:txBody>
      </p:sp>
      <p:pic>
        <p:nvPicPr>
          <p:cNvPr id="7173" name="Picture 1">
            <a:extLst>
              <a:ext uri="{FF2B5EF4-FFF2-40B4-BE49-F238E27FC236}">
                <a16:creationId xmlns:a16="http://schemas.microsoft.com/office/drawing/2014/main" id="{9BCF7F91-FBC3-3592-DC2F-750EB61CD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006" y="4651375"/>
            <a:ext cx="36576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ACC5158B-DB23-A3C8-0FB0-57F00439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5" y="2142331"/>
            <a:ext cx="3965582" cy="238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8302A32B-3AA0-15CD-AA4E-8C1B8EA73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1" y="4579247"/>
            <a:ext cx="3733030" cy="224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055E381C-4A07-EB31-5570-AF05E4A6A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765" y="2137224"/>
            <a:ext cx="3657600" cy="230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74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1541E-876A-A460-6EDA-6CAC9D2B6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D96D2-9A80-586F-203A-6D8504BB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8BC232-E5B4-2DA1-875B-D9FD0097CCD7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4C6991B-91BD-9762-426E-5DD26CC73B68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3081931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Чингэлтэй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EC7C59-4FF1-084B-2925-7AE5FEFD21F2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mn-MN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C1CD4C9-90E7-0939-9A0A-F774864A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12" y="2129649"/>
            <a:ext cx="3806826" cy="228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>
            <a:extLst>
              <a:ext uri="{FF2B5EF4-FFF2-40B4-BE49-F238E27FC236}">
                <a16:creationId xmlns:a16="http://schemas.microsoft.com/office/drawing/2014/main" id="{5D448F6B-F46D-BABB-CCEE-E2B2B8837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2129649"/>
            <a:ext cx="3700462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">
            <a:extLst>
              <a:ext uri="{FF2B5EF4-FFF2-40B4-BE49-F238E27FC236}">
                <a16:creationId xmlns:a16="http://schemas.microsoft.com/office/drawing/2014/main" id="{AA04163A-FEEF-1BE6-E676-DAAAAEC9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7" y="4549032"/>
            <a:ext cx="3806826" cy="222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795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E7E7C-47B7-BF3C-1275-17B12973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5511-D21E-042C-7842-1CDE9C50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5D3754-3095-7BF9-7FC1-66795BA9074E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3A46D39A-5518-0F2F-5292-904C5E9EC5D7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2491393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11.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Налайх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914753-9E15-A6AE-7D2B-D0969FB3E038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4481F6C-1F29-8B64-C494-7FC61066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/>
          <a:stretch>
            <a:fillRect/>
          </a:stretch>
        </p:blipFill>
        <p:spPr bwMode="auto">
          <a:xfrm>
            <a:off x="1042997" y="4512035"/>
            <a:ext cx="42418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BA0D4EE0-3D8F-74B0-C36A-DED9AF41C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22" y="2065447"/>
            <a:ext cx="416877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C2B5553-803B-C65E-2DDA-7545555E7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200" y="1796061"/>
            <a:ext cx="412591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29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A4483-7592-3500-A928-BA7E618AA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188" y="78957"/>
            <a:ext cx="10672473" cy="1030103"/>
          </a:xfrm>
        </p:spPr>
        <p:txBody>
          <a:bodyPr>
            <a:normAutofit/>
          </a:bodyPr>
          <a:lstStyle/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Судалгааны ажлыг гүйцэтгэсэн баг, хамт олон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9357D68-4784-F364-0EBA-3EF32C7E6C70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AA3F950-471F-F485-F6D8-393D70AA9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298" y="1407896"/>
            <a:ext cx="855393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indent="45720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b="1" kern="1200" dirty="0">
                <a:solidFill>
                  <a:srgbClr val="000000"/>
                </a:solidFill>
                <a:effectLst/>
                <a:latin typeface="Arial"/>
                <a:ea typeface="MS Mincho"/>
              </a:rPr>
              <a:t>	</a:t>
            </a:r>
            <a:endParaRPr lang="en-US" sz="1400" dirty="0">
              <a:effectLst/>
              <a:latin typeface="Times New Roman"/>
              <a:ea typeface="Times New Roman"/>
            </a:endParaRPr>
          </a:p>
          <a:p>
            <a:pPr marL="0" marR="0" indent="45720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mn-MN" dirty="0" err="1">
                <a:solidFill>
                  <a:srgbClr val="000000"/>
                </a:solidFill>
                <a:latin typeface="Arial"/>
                <a:ea typeface="MS Mincho"/>
              </a:rPr>
              <a:t>Грийн</a:t>
            </a:r>
            <a:r>
              <a:rPr lang="mn-MN" dirty="0">
                <a:solidFill>
                  <a:srgbClr val="000000"/>
                </a:solidFill>
                <a:latin typeface="Arial"/>
                <a:ea typeface="MS Mincho"/>
              </a:rPr>
              <a:t> сервис ХХК, ШУА, </a:t>
            </a:r>
            <a:r>
              <a:rPr lang="mn-MN" dirty="0" err="1">
                <a:solidFill>
                  <a:srgbClr val="000000"/>
                </a:solidFill>
                <a:latin typeface="Arial"/>
                <a:ea typeface="MS Mincho"/>
              </a:rPr>
              <a:t>ГГХ</a:t>
            </a:r>
            <a:r>
              <a:rPr lang="mn-MN" dirty="0">
                <a:solidFill>
                  <a:srgbClr val="000000"/>
                </a:solidFill>
                <a:latin typeface="Arial"/>
                <a:ea typeface="MS Mincho"/>
              </a:rPr>
              <a:t>-ийн Хөрс судлалын салбарын эрхлэгч:</a:t>
            </a:r>
            <a:r>
              <a:rPr lang="en-US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	</a:t>
            </a:r>
            <a:endParaRPr lang="mn-MN" kern="1200" dirty="0">
              <a:solidFill>
                <a:srgbClr val="000000"/>
              </a:solidFill>
              <a:effectLst/>
              <a:latin typeface="Arial"/>
              <a:ea typeface="Times New Roman"/>
            </a:endParaRPr>
          </a:p>
          <a:p>
            <a:pPr marL="0" marR="0" indent="45720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		</a:t>
            </a:r>
            <a:r>
              <a:rPr lang="mn-MN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Ө.ГАНЗОРИГ</a:t>
            </a:r>
            <a:r>
              <a:rPr lang="en-US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  </a:t>
            </a:r>
            <a:r>
              <a:rPr lang="mn-MN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	Докторант</a:t>
            </a:r>
            <a:r>
              <a:rPr lang="en-US" b="1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</a:t>
            </a:r>
            <a:endParaRPr lang="mn-MN" b="1" kern="1200" dirty="0">
              <a:solidFill>
                <a:srgbClr val="000000"/>
              </a:solidFill>
              <a:effectLst/>
              <a:latin typeface="Arial"/>
              <a:ea typeface="Times New Roman"/>
            </a:endParaRPr>
          </a:p>
          <a:p>
            <a:pPr marL="0" marR="0" indent="45720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mn-MN" b="1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	</a:t>
            </a:r>
            <a:endParaRPr lang="mn-MN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indent="457200" eaLnBrk="0" fontAlgn="base" hangingPunct="0"/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Ажиллагсад: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   </a:t>
            </a:r>
            <a:r>
              <a:rPr lang="mn-MN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Х.ЗОЛЖАРГАЛ	 </a:t>
            </a:r>
            <a:r>
              <a:rPr lang="en-US" dirty="0" err="1">
                <a:solidFill>
                  <a:srgbClr val="000000"/>
                </a:solidFill>
                <a:latin typeface="Arial"/>
                <a:ea typeface="Times New Roman"/>
              </a:rPr>
              <a:t>Ph.D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    	Хөрсний лабораторийн эрхлэгч</a:t>
            </a:r>
            <a:endParaRPr lang="mn-MN" kern="1200" dirty="0">
              <a:solidFill>
                <a:srgbClr val="000000"/>
              </a:solidFill>
              <a:effectLst/>
              <a:latin typeface="Arial"/>
              <a:ea typeface="Times New Roman"/>
            </a:endParaRPr>
          </a:p>
          <a:p>
            <a:pPr indent="457200" eaLnBrk="0" fontAlgn="base" hangingPunct="0"/>
            <a:r>
              <a:rPr lang="en-US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	</a:t>
            </a:r>
            <a:r>
              <a:rPr lang="mn-MN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	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Ц.Рэнцэнханд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	 </a:t>
            </a:r>
            <a:r>
              <a:rPr lang="en-US" dirty="0" err="1">
                <a:solidFill>
                  <a:srgbClr val="000000"/>
                </a:solidFill>
                <a:latin typeface="Arial"/>
                <a:ea typeface="Times New Roman"/>
              </a:rPr>
              <a:t>Ph.D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 	ШУА, Биологийн хүрээлэн</a:t>
            </a:r>
            <a:endParaRPr lang="en-US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indent="457200" eaLnBrk="0" fontAlgn="base" hangingPunct="0"/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		</a:t>
            </a:r>
            <a:r>
              <a:rPr lang="mn-MN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 Г.ЭЛБЭГЗАЯА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 	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Докторант</a:t>
            </a:r>
            <a:endParaRPr lang="en-US" sz="1600" dirty="0">
              <a:latin typeface="Times New Roman"/>
              <a:ea typeface="Times New Roman"/>
            </a:endParaRPr>
          </a:p>
          <a:p>
            <a:pPr indent="457200" eaLnBrk="0" fontAlgn="base" hangingPunct="0"/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		 Б.ЭНХБАЯР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 	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Докторант</a:t>
            </a:r>
            <a:endParaRPr lang="en-US" sz="1600" dirty="0">
              <a:latin typeface="Times New Roman"/>
              <a:ea typeface="Times New Roman"/>
            </a:endParaRPr>
          </a:p>
          <a:p>
            <a:pPr indent="457200" eaLnBrk="0" fontAlgn="base" hangingPunct="0"/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		 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Д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.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</a:rPr>
              <a:t>ИХБАЯР	</a:t>
            </a:r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Докторант</a:t>
            </a:r>
            <a:endParaRPr lang="en-US" sz="1600" dirty="0">
              <a:latin typeface="Times New Roman"/>
              <a:ea typeface="Times New Roman"/>
            </a:endParaRPr>
          </a:p>
          <a:p>
            <a:pPr indent="457200" eaLnBrk="0" fontAlgn="base" hangingPunct="0"/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			</a:t>
            </a:r>
          </a:p>
          <a:p>
            <a:pPr indent="457200" eaLnBrk="0" fontAlgn="base" hangingPunct="0"/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		 Ц.ПҮРЭВДОРЖ	  Магистр </a:t>
            </a:r>
          </a:p>
          <a:p>
            <a:pPr indent="457200" eaLnBrk="0" fontAlgn="base" hangingPunct="0"/>
            <a:r>
              <a:rPr lang="mn-MN" dirty="0">
                <a:solidFill>
                  <a:srgbClr val="000000"/>
                </a:solidFill>
                <a:latin typeface="Arial"/>
                <a:ea typeface="Times New Roman"/>
              </a:rPr>
              <a:t>		 Ө.ЖАРГАЛБАЯР Бакалавр </a:t>
            </a:r>
          </a:p>
          <a:p>
            <a:pPr indent="457200" eaLnBrk="0" fontAlgn="base" hangingPunct="0"/>
            <a:r>
              <a:rPr lang="mn-MN" sz="1600" kern="1200" dirty="0">
                <a:solidFill>
                  <a:srgbClr val="000000"/>
                </a:solidFill>
                <a:effectLst/>
                <a:latin typeface="Arial"/>
                <a:ea typeface="Times New Roman"/>
              </a:rPr>
              <a:t>				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8B68E8-244D-4B86-C7B5-EAFAC5722C0E}"/>
              </a:ext>
            </a:extLst>
          </p:cNvPr>
          <p:cNvSpPr/>
          <p:nvPr/>
        </p:nvSpPr>
        <p:spPr>
          <a:xfrm>
            <a:off x="1885821" y="5259924"/>
            <a:ext cx="8673415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Улаанбаатар хотын 7 дүүргийн хэмжээнд 110 хөрсний хяналт мониторингийн цэг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algn="just">
              <a:spcAft>
                <a:spcPts val="750"/>
              </a:spcAft>
            </a:pPr>
            <a:r>
              <a:rPr lang="mn-MN" kern="100" dirty="0">
                <a:latin typeface="Arial" panose="020B0604020202020204" pitchFamily="34" charset="0"/>
                <a:ea typeface="Calibri" panose="020F0502020204030204" pitchFamily="34" charset="0"/>
              </a:rPr>
              <a:t>М</a:t>
            </a: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эдээллийг гадаргаас 10 сарын 11-ээс 10 сарын 26 хүртэлх хугацаанд цуглууллаа</a:t>
            </a:r>
            <a:r>
              <a:rPr lang="mn-MN" dirty="0">
                <a:latin typeface="Arial" panose="020B0604020202020204" pitchFamily="34" charset="0"/>
                <a:cs typeface="Arial" panose="020B0604020202020204" pitchFamily="34" charset="0"/>
              </a:rPr>
              <a:t>.      </a:t>
            </a:r>
            <a:endParaRPr lang="mn-MN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70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87241-ABB9-2F72-97DB-4EF52D0F6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DB55-BD0B-803F-0393-0B209B6D6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A26901-A064-C567-E7AB-03E867DF1AA1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AEAB7F85-CB83-505F-5EA0-DC3BD53277C2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3139083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Хан-уул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6351C-BC3A-5BEC-BF05-05C8131132DF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 тугалга 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(Pb)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Хром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mn-MN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333724FF-5240-CC87-D8CB-C80BDA22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3" y="2137224"/>
            <a:ext cx="4098915" cy="24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CDF16874-8E01-6AC7-2C5D-F736A3287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53" y="4590333"/>
            <a:ext cx="4098915" cy="2465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7A72AAC1-AB4B-D2B6-25D3-BEC878281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31" y="4320528"/>
            <a:ext cx="414655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7B3C9848-80C6-7929-ABAE-52FB21A4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050" y="2137224"/>
            <a:ext cx="3515698" cy="210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27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B4019-EB6E-FFA1-72FD-F41A71113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9C5-1829-88EB-E9DA-95BDB709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18F0F9-0F60-0AD7-2906-BE2C84D66153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D6BA09-821D-1539-8F7D-1DAB0F7C2BE0}"/>
              </a:ext>
            </a:extLst>
          </p:cNvPr>
          <p:cNvSpPr txBox="1"/>
          <p:nvPr/>
        </p:nvSpPr>
        <p:spPr>
          <a:xfrm>
            <a:off x="1954713" y="1691692"/>
            <a:ext cx="62324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Хүнцэл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Цайр (</a:t>
            </a:r>
            <a:r>
              <a:rPr lang="en-US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</a:t>
            </a:r>
            <a:r>
              <a:rPr lang="mn-MN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mn-MN" kern="100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4AF93F9A-2044-3F21-64A1-07911CD6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35" y="2278752"/>
            <a:ext cx="3657599" cy="2194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371595FD-C75F-C5DE-B14D-92D0785CF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27" y="4418867"/>
            <a:ext cx="3911307" cy="235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FA1B20E-0092-DB95-BEC9-C4718E5B0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8" y="2061024"/>
            <a:ext cx="40608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022F4627-8F2B-94BB-417B-6314B204D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48" y="4686040"/>
            <a:ext cx="35401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A164B6E-224E-3CAC-F976-B16C0408BB16}"/>
              </a:ext>
            </a:extLst>
          </p:cNvPr>
          <p:cNvSpPr txBox="1">
            <a:spLocks/>
          </p:cNvSpPr>
          <p:nvPr/>
        </p:nvSpPr>
        <p:spPr>
          <a:xfrm>
            <a:off x="709017" y="1107609"/>
            <a:ext cx="3911305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13. </a:t>
            </a:r>
            <a:r>
              <a:rPr lang="mn-MN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Сонгинохайрхан дүүрэг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951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39E93-5C08-6734-EFA2-AEC42A81D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3E989-F25B-9955-E71C-77385653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EE3BC8-DC36-EF05-F1AF-74B00A6EAA55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87E019A1-E0E5-A2E7-1634-9F4F672C9D7E}"/>
              </a:ext>
            </a:extLst>
          </p:cNvPr>
          <p:cNvSpPr txBox="1">
            <a:spLocks/>
          </p:cNvSpPr>
          <p:nvPr/>
        </p:nvSpPr>
        <p:spPr>
          <a:xfrm>
            <a:off x="2047966" y="1039100"/>
            <a:ext cx="9822301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14. </a:t>
            </a:r>
            <a:r>
              <a:rPr lang="mn-MN" sz="1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Хөрсний нянгийн бохирдол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13FBD-EFF6-40CE-A128-330AB6FF63E3}"/>
              </a:ext>
            </a:extLst>
          </p:cNvPr>
          <p:cNvSpPr txBox="1"/>
          <p:nvPr/>
        </p:nvSpPr>
        <p:spPr>
          <a:xfrm>
            <a:off x="838200" y="1716476"/>
            <a:ext cx="10515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Нянгийн бохирдлын дээжлэлтийг харьцангуй сүүлд эхэлсэн буюу агаарын хэм 0 хэмд ойр үед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203856-C232-EA77-AB0C-56AD5C49BCE9}"/>
              </a:ext>
            </a:extLst>
          </p:cNvPr>
          <p:cNvSpPr txBox="1"/>
          <p:nvPr/>
        </p:nvSpPr>
        <p:spPr>
          <a:xfrm>
            <a:off x="2198658" y="2614591"/>
            <a:ext cx="3643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Бага бохирдолтой  - 48%</a:t>
            </a:r>
            <a:endParaRPr lang="en-US" sz="20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mn-MN" sz="20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Дунд бохирдолт</a:t>
            </a:r>
            <a:r>
              <a:rPr lang="en-US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16 %</a:t>
            </a:r>
          </a:p>
          <a:p>
            <a:r>
              <a:rPr lang="mn-MN" sz="20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Өндөр бохирдолтой - 0.0%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09CF707-F8E0-02E3-0959-31D60E64A433}"/>
              </a:ext>
            </a:extLst>
          </p:cNvPr>
          <p:cNvSpPr txBox="1">
            <a:spLocks/>
          </p:cNvSpPr>
          <p:nvPr/>
        </p:nvSpPr>
        <p:spPr>
          <a:xfrm>
            <a:off x="429735" y="2186842"/>
            <a:ext cx="5412264" cy="478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Гэдэсний савханцар нян:   </a:t>
            </a:r>
            <a:r>
              <a:rPr lang="mn-MN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36%-д илрээгүй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Chart 1">
            <a:extLst>
              <a:ext uri="{FF2B5EF4-FFF2-40B4-BE49-F238E27FC236}">
                <a16:creationId xmlns:a16="http://schemas.microsoft.com/office/drawing/2014/main" id="{A8CC790B-3998-AC96-A8C9-09E95D8DD9C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59" y="3630253"/>
            <a:ext cx="2864408" cy="3227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hart 1">
            <a:extLst>
              <a:ext uri="{FF2B5EF4-FFF2-40B4-BE49-F238E27FC236}">
                <a16:creationId xmlns:a16="http://schemas.microsoft.com/office/drawing/2014/main" id="{77D17AE3-1CB6-AE3E-26AA-2E61DFA4FC9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22" y="3630254"/>
            <a:ext cx="3034507" cy="3227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D848B07-2624-4963-AF60-6DA57E2CC5E3}"/>
              </a:ext>
            </a:extLst>
          </p:cNvPr>
          <p:cNvSpPr txBox="1">
            <a:spLocks/>
          </p:cNvSpPr>
          <p:nvPr/>
        </p:nvSpPr>
        <p:spPr>
          <a:xfrm>
            <a:off x="6350003" y="2186842"/>
            <a:ext cx="5412264" cy="478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Агааргүйтэн нян:   </a:t>
            </a:r>
            <a:r>
              <a:rPr lang="mn-MN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68%-д илрээгүй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6E94D9-0ECB-6AA2-4423-DFF9FB1A3747}"/>
              </a:ext>
            </a:extLst>
          </p:cNvPr>
          <p:cNvSpPr txBox="1"/>
          <p:nvPr/>
        </p:nvSpPr>
        <p:spPr>
          <a:xfrm>
            <a:off x="7517916" y="2614591"/>
            <a:ext cx="36433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Бага бохирдолтой  - 19%</a:t>
            </a:r>
            <a:endParaRPr lang="en-US" sz="20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mn-MN" sz="20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Дунд бохирдолт</a:t>
            </a:r>
            <a:r>
              <a:rPr lang="en-US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mn-MN" sz="20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12 %</a:t>
            </a:r>
          </a:p>
          <a:p>
            <a:r>
              <a:rPr lang="mn-MN" sz="20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Өндөр бохирдолтой - 1.0%</a:t>
            </a:r>
          </a:p>
        </p:txBody>
      </p:sp>
    </p:spTree>
    <p:extLst>
      <p:ext uri="{BB962C8B-B14F-4D97-AF65-F5344CB8AC3E}">
        <p14:creationId xmlns:p14="http://schemas.microsoft.com/office/powerpoint/2010/main" val="1917141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5887C-7008-27A6-8E7B-01FBBEFF8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FE178A8-4544-9A6F-C586-51F6DA71C8B1}"/>
              </a:ext>
            </a:extLst>
          </p:cNvPr>
          <p:cNvSpPr txBox="1">
            <a:spLocks/>
          </p:cNvSpPr>
          <p:nvPr/>
        </p:nvSpPr>
        <p:spPr>
          <a:xfrm>
            <a:off x="902078" y="1057207"/>
            <a:ext cx="10583935" cy="465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Х</a:t>
            </a: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өрсний фракцын шинжилгээний дүн</a:t>
            </a:r>
            <a:endParaRPr lang="mn-M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8AF2C-DAFB-5E4E-D2B2-A63ED142027B}"/>
              </a:ext>
            </a:extLst>
          </p:cNvPr>
          <p:cNvSpPr txBox="1"/>
          <p:nvPr/>
        </p:nvSpPr>
        <p:spPr>
          <a:xfrm>
            <a:off x="902078" y="2006145"/>
            <a:ext cx="465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400" dirty="0">
                <a:latin typeface="Cambria" panose="02040503050406030204" pitchFamily="18" charset="0"/>
                <a:ea typeface="Cambria" panose="02040503050406030204" pitchFamily="18" charset="0"/>
              </a:rPr>
              <a:t>Хөрсний хүнд металлын фракцын шинжилгээний аргыг нэвтрүүлсэн.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6ADF8-571B-001F-4E5B-D97DF71A3DC8}"/>
              </a:ext>
            </a:extLst>
          </p:cNvPr>
          <p:cNvSpPr txBox="1"/>
          <p:nvPr/>
        </p:nvSpPr>
        <p:spPr>
          <a:xfrm>
            <a:off x="1952753" y="2511629"/>
            <a:ext cx="36793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Хөдөлгөөнт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mn-MN" sz="16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Хөдөлгөөнт биш</a:t>
            </a:r>
            <a:endParaRPr lang="en-US" sz="16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99094F-035D-55E4-C514-4F9B95633296}"/>
              </a:ext>
            </a:extLst>
          </p:cNvPr>
          <p:cNvSpPr txBox="1"/>
          <p:nvPr/>
        </p:nvSpPr>
        <p:spPr>
          <a:xfrm>
            <a:off x="1072312" y="3226366"/>
            <a:ext cx="431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400" dirty="0">
                <a:latin typeface="Cambria" panose="02040503050406030204" pitchFamily="18" charset="0"/>
                <a:ea typeface="Cambria" panose="02040503050406030204" pitchFamily="18" charset="0"/>
              </a:rPr>
              <a:t>Хөдөлгөөнт фракц 50% дээш хувийг эзэлж байна. </a:t>
            </a: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Cr, Cu, Mn, Sr, Zn, Co, As, Cd, Pb</a:t>
            </a:r>
            <a:r>
              <a:rPr lang="mn-MN" sz="1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B5E0AC-CAA2-171C-201D-A1B262EAD199}"/>
              </a:ext>
            </a:extLst>
          </p:cNvPr>
          <p:cNvSpPr txBox="1"/>
          <p:nvPr/>
        </p:nvSpPr>
        <p:spPr>
          <a:xfrm>
            <a:off x="641667" y="1589401"/>
            <a:ext cx="36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400" b="1" dirty="0">
                <a:latin typeface="Cambria" panose="02040503050406030204" pitchFamily="18" charset="0"/>
                <a:ea typeface="Cambria" panose="02040503050406030204" pitchFamily="18" charset="0"/>
              </a:rPr>
              <a:t>Шинэлэг аргазүй:  Хан-уул дүүрэг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A5955C-0140-C0EB-4AE7-5222021B55F1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4A1F4A-69B5-4F77-3129-BE084E624443}"/>
              </a:ext>
            </a:extLst>
          </p:cNvPr>
          <p:cNvCxnSpPr>
            <a:cxnSpLocks/>
          </p:cNvCxnSpPr>
          <p:nvPr/>
        </p:nvCxnSpPr>
        <p:spPr>
          <a:xfrm>
            <a:off x="1117352" y="1412636"/>
            <a:ext cx="952697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35C873FD-B808-C667-B3B5-CACC6E4D6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494" y="1464153"/>
            <a:ext cx="114271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D560D44-9E09-B257-37E4-C012996AA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688"/>
              </p:ext>
            </p:extLst>
          </p:nvPr>
        </p:nvGraphicFramePr>
        <p:xfrm>
          <a:off x="6486062" y="1464153"/>
          <a:ext cx="4311948" cy="2505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hart" r:id="rId3" imgW="4602879" imgH="2828789" progId="Excel.Chart.8">
                  <p:embed/>
                </p:oleObj>
              </mc:Choice>
              <mc:Fallback>
                <p:oleObj name="Chart" r:id="rId3" imgW="4602879" imgH="2828789" progId="Excel.Chart.8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6214B7B-A354-4064-A9E1-877C35622E85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6062" y="1464153"/>
                        <a:ext cx="4311948" cy="25050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73D40B3A-4705-3F5C-2A68-EA884AF0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5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699DD2D-CCA0-D587-AFE0-676ABDF1E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714B27BC-7B71-8616-4647-52B07299EA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831536"/>
              </p:ext>
            </p:extLst>
          </p:nvPr>
        </p:nvGraphicFramePr>
        <p:xfrm>
          <a:off x="6493994" y="4030901"/>
          <a:ext cx="4311948" cy="2674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hart" r:id="rId5" imgW="4602879" imgH="2828789" progId="Excel.Chart.8">
                  <p:embed/>
                </p:oleObj>
              </mc:Choice>
              <mc:Fallback>
                <p:oleObj name="Chart" r:id="rId5" imgW="4602879" imgH="2828789" progId="Excel.Chart.8">
                  <p:embed/>
                  <p:pic>
                    <p:nvPicPr>
                      <p:cNvPr id="0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3994" y="4030901"/>
                        <a:ext cx="4311948" cy="26746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75E75E1-6910-A274-9C2F-968060A91C21}"/>
              </a:ext>
            </a:extLst>
          </p:cNvPr>
          <p:cNvSpPr txBox="1"/>
          <p:nvPr/>
        </p:nvSpPr>
        <p:spPr>
          <a:xfrm>
            <a:off x="1386059" y="5800793"/>
            <a:ext cx="431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400" dirty="0">
                <a:latin typeface="Cambria" panose="02040503050406030204" pitchFamily="18" charset="0"/>
                <a:ea typeface="Cambria" panose="02040503050406030204" pitchFamily="18" charset="0"/>
              </a:rPr>
              <a:t>Үлдэгдэл фракц 50% дээш хувийг эзэлж байна. </a:t>
            </a: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Cr, Cu, Mn, Sr, Zn, Co, As 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6D2B7-932D-CCBB-3A34-E3C18E67CAB0}"/>
              </a:ext>
            </a:extLst>
          </p:cNvPr>
          <p:cNvSpPr txBox="1"/>
          <p:nvPr/>
        </p:nvSpPr>
        <p:spPr>
          <a:xfrm>
            <a:off x="902078" y="4585937"/>
            <a:ext cx="3679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mn-MN" sz="1400" b="1" dirty="0">
                <a:latin typeface="Cambria" panose="02040503050406030204" pitchFamily="18" charset="0"/>
                <a:ea typeface="Cambria" panose="02040503050406030204" pitchFamily="18" charset="0"/>
              </a:rPr>
              <a:t>Шинэлэг аргазүй:  Налайх дүүрэг</a:t>
            </a:r>
            <a:endParaRPr lang="en-US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D5AF65-5B20-CAA8-EE0C-F4E2CC132ACC}"/>
              </a:ext>
            </a:extLst>
          </p:cNvPr>
          <p:cNvSpPr txBox="1"/>
          <p:nvPr/>
        </p:nvSpPr>
        <p:spPr>
          <a:xfrm>
            <a:off x="641667" y="4992826"/>
            <a:ext cx="8492066" cy="60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mn-MN" sz="1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Хартугалга</a:t>
            </a:r>
            <a:r>
              <a:rPr lang="mn-MN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(Pb) нь нийт агууламжийн 85% хөдөлгөөнт хэлбэрт </a:t>
            </a:r>
            <a:endParaRPr lang="en-US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25000"/>
              </a:lnSpc>
              <a:buFont typeface="Symbol" panose="05050102010706020507" pitchFamily="18" charset="2"/>
              <a:buChar char=""/>
            </a:pPr>
            <a:r>
              <a:rPr lang="mn-MN" sz="1400" kern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Кадми</a:t>
            </a:r>
            <a:r>
              <a:rPr lang="mn-MN" sz="14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(Cd) 75% хөдөлгөөнт хэлбэрт тус тус эзэлж байна. </a:t>
            </a:r>
            <a:endParaRPr lang="en-US" sz="14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63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8A2A8-38D2-1707-20AA-E76EBC6E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C:\Users\Tamir\Desktop\Untitled-451.jpg">
            <a:extLst>
              <a:ext uri="{FF2B5EF4-FFF2-40B4-BE49-F238E27FC236}">
                <a16:creationId xmlns:a16="http://schemas.microsoft.com/office/drawing/2014/main" id="{9B17E501-94F1-CEC7-490A-3F87B7C8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919" y="2579567"/>
            <a:ext cx="3402804" cy="26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F707AE4-481F-7114-E50E-29366A9807F6}"/>
              </a:ext>
            </a:extLst>
          </p:cNvPr>
          <p:cNvSpPr txBox="1">
            <a:spLocks/>
          </p:cNvSpPr>
          <p:nvPr/>
        </p:nvSpPr>
        <p:spPr>
          <a:xfrm>
            <a:off x="644248" y="1057207"/>
            <a:ext cx="10841765" cy="465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Phytoremediation </a:t>
            </a: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технологи ашиглан хөрсний хүнд металлын бохирдлыг бууруулах</a:t>
            </a:r>
            <a:endParaRPr lang="mn-MN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B212F70-F087-8421-53E9-7E176B74D61C}"/>
              </a:ext>
            </a:extLst>
          </p:cNvPr>
          <p:cNvGraphicFramePr>
            <a:graphicFrameLocks/>
          </p:cNvGraphicFramePr>
          <p:nvPr/>
        </p:nvGraphicFramePr>
        <p:xfrm>
          <a:off x="4342698" y="1993137"/>
          <a:ext cx="1631804" cy="180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854FCE-3805-A7B1-F9FE-6971C8F52EB5}"/>
              </a:ext>
            </a:extLst>
          </p:cNvPr>
          <p:cNvGraphicFramePr>
            <a:graphicFrameLocks/>
          </p:cNvGraphicFramePr>
          <p:nvPr/>
        </p:nvGraphicFramePr>
        <p:xfrm>
          <a:off x="5910906" y="1985897"/>
          <a:ext cx="1631804" cy="180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AA34DF9-069C-AE61-6539-655936002B6F}"/>
              </a:ext>
            </a:extLst>
          </p:cNvPr>
          <p:cNvGraphicFramePr>
            <a:graphicFrameLocks/>
          </p:cNvGraphicFramePr>
          <p:nvPr/>
        </p:nvGraphicFramePr>
        <p:xfrm>
          <a:off x="2865953" y="1965052"/>
          <a:ext cx="1473274" cy="1808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479906E-B31D-5B92-9635-64A93D9B825E}"/>
              </a:ext>
            </a:extLst>
          </p:cNvPr>
          <p:cNvSpPr txBox="1"/>
          <p:nvPr/>
        </p:nvSpPr>
        <p:spPr>
          <a:xfrm>
            <a:off x="1310441" y="1677387"/>
            <a:ext cx="971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Cr</a:t>
            </a:r>
            <a:endParaRPr lang="mn-M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Харгиа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2D7A5B8A-2D5E-BE15-C421-EDEA76999F60}"/>
              </a:ext>
            </a:extLst>
          </p:cNvPr>
          <p:cNvGraphicFramePr>
            <a:graphicFrameLocks/>
          </p:cNvGraphicFramePr>
          <p:nvPr/>
        </p:nvGraphicFramePr>
        <p:xfrm>
          <a:off x="3685225" y="4768846"/>
          <a:ext cx="1388945" cy="182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881F8C22-548E-E8C7-545E-2395C0FDE9DF}"/>
              </a:ext>
            </a:extLst>
          </p:cNvPr>
          <p:cNvGraphicFramePr>
            <a:graphicFrameLocks/>
          </p:cNvGraphicFramePr>
          <p:nvPr/>
        </p:nvGraphicFramePr>
        <p:xfrm>
          <a:off x="2306138" y="4768846"/>
          <a:ext cx="1388945" cy="182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A381A2B-D274-5CD4-3EBE-787AD9A5CFFE}"/>
              </a:ext>
            </a:extLst>
          </p:cNvPr>
          <p:cNvGraphicFramePr>
            <a:graphicFrameLocks/>
          </p:cNvGraphicFramePr>
          <p:nvPr/>
        </p:nvGraphicFramePr>
        <p:xfrm>
          <a:off x="4970200" y="4768846"/>
          <a:ext cx="1388945" cy="182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DB6B47C4-6FDA-F4C9-424A-F7CC8C8E92CB}"/>
              </a:ext>
            </a:extLst>
          </p:cNvPr>
          <p:cNvGraphicFramePr>
            <a:graphicFrameLocks/>
          </p:cNvGraphicFramePr>
          <p:nvPr/>
        </p:nvGraphicFramePr>
        <p:xfrm>
          <a:off x="6423359" y="4768846"/>
          <a:ext cx="1388945" cy="182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AE8FD11-C56F-B042-98CC-092122E55269}"/>
              </a:ext>
            </a:extLst>
          </p:cNvPr>
          <p:cNvSpPr txBox="1"/>
          <p:nvPr/>
        </p:nvSpPr>
        <p:spPr>
          <a:xfrm>
            <a:off x="1148278" y="4211117"/>
            <a:ext cx="108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Pb</a:t>
            </a:r>
            <a:endParaRPr lang="mn-MN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үйлдвэр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row: Striped Right 25">
            <a:extLst>
              <a:ext uri="{FF2B5EF4-FFF2-40B4-BE49-F238E27FC236}">
                <a16:creationId xmlns:a16="http://schemas.microsoft.com/office/drawing/2014/main" id="{8CA97F3C-2281-2B87-6435-883BBFD65644}"/>
              </a:ext>
            </a:extLst>
          </p:cNvPr>
          <p:cNvSpPr/>
          <p:nvPr/>
        </p:nvSpPr>
        <p:spPr>
          <a:xfrm rot="5400000">
            <a:off x="111277" y="3168841"/>
            <a:ext cx="977990" cy="471501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5021EE-134F-7BA2-380C-FB7777080C34}"/>
              </a:ext>
            </a:extLst>
          </p:cNvPr>
          <p:cNvSpPr txBox="1">
            <a:spLocks/>
          </p:cNvSpPr>
          <p:nvPr/>
        </p:nvSpPr>
        <p:spPr>
          <a:xfrm>
            <a:off x="1235166" y="294971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Хөрсний бохирдлыг бууруулах санал, зөвлөмж, аргазүй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7191D8-F8E2-2A5E-CE35-D25818339404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9D52B8-BBB1-3F2A-4A84-9A5DDF95B149}"/>
              </a:ext>
            </a:extLst>
          </p:cNvPr>
          <p:cNvCxnSpPr>
            <a:cxnSpLocks/>
          </p:cNvCxnSpPr>
          <p:nvPr/>
        </p:nvCxnSpPr>
        <p:spPr>
          <a:xfrm>
            <a:off x="1117352" y="1412636"/>
            <a:ext cx="952697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814309FF-62B2-A30E-DB06-6E47D9720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494" y="1464153"/>
            <a:ext cx="114271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34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B749FA-AE28-08A0-2749-48D1C90A2E94}"/>
              </a:ext>
            </a:extLst>
          </p:cNvPr>
          <p:cNvSpPr txBox="1">
            <a:spLocks/>
          </p:cNvSpPr>
          <p:nvPr/>
        </p:nvSpPr>
        <p:spPr>
          <a:xfrm>
            <a:off x="1310441" y="1057207"/>
            <a:ext cx="10175572" cy="465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1600" b="1" dirty="0">
                <a:latin typeface="Cambria" panose="02040503050406030204" pitchFamily="18" charset="0"/>
                <a:ea typeface="Cambria" panose="02040503050406030204" pitchFamily="18" charset="0"/>
              </a:rPr>
              <a:t>Хөрсийг хатаах болон нүүлгэн шилжүүлэх</a:t>
            </a:r>
            <a:endParaRPr lang="mn-MN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7A8F1F-0134-D866-2C16-B6D7B08DA846}"/>
              </a:ext>
            </a:extLst>
          </p:cNvPr>
          <p:cNvSpPr txBox="1">
            <a:spLocks/>
          </p:cNvSpPr>
          <p:nvPr/>
        </p:nvSpPr>
        <p:spPr>
          <a:xfrm>
            <a:off x="1235166" y="294971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Хөрсний бохирдлыг бууруулах санал, зөвлөмж, аргазүй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EB499F8-D5AF-F9C5-5D18-AE5BEB5D4D34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2B4BE8-DA73-DB0B-3673-E005F4272B33}"/>
              </a:ext>
            </a:extLst>
          </p:cNvPr>
          <p:cNvCxnSpPr>
            <a:cxnSpLocks/>
          </p:cNvCxnSpPr>
          <p:nvPr/>
        </p:nvCxnSpPr>
        <p:spPr>
          <a:xfrm>
            <a:off x="1117352" y="1412636"/>
            <a:ext cx="952697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08A1A23B-B688-4E64-F0F0-CC01154CE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494" y="1464153"/>
            <a:ext cx="114271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F4EA88-4431-4052-6BB4-7C0A25C5B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"/>
          <a:stretch>
            <a:fillRect/>
          </a:stretch>
        </p:blipFill>
        <p:spPr bwMode="auto">
          <a:xfrm>
            <a:off x="8077199" y="3234726"/>
            <a:ext cx="3841851" cy="256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D28C5F82-D41B-4091-5A48-7D3BFCAC4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045442"/>
              </p:ext>
            </p:extLst>
          </p:nvPr>
        </p:nvGraphicFramePr>
        <p:xfrm>
          <a:off x="1488969" y="3429000"/>
          <a:ext cx="5725795" cy="2809875"/>
        </p:xfrm>
        <a:graphic>
          <a:graphicData uri="http://schemas.openxmlformats.org/drawingml/2006/table">
            <a:tbl>
              <a:tblPr firstRow="1" firstCol="1" bandRow="1"/>
              <a:tblGrid>
                <a:gridCol w="2862580">
                  <a:extLst>
                    <a:ext uri="{9D8B030D-6E8A-4147-A177-3AD203B41FA5}">
                      <a16:colId xmlns:a16="http://schemas.microsoft.com/office/drawing/2014/main" val="784254965"/>
                    </a:ext>
                  </a:extLst>
                </a:gridCol>
                <a:gridCol w="2863215">
                  <a:extLst>
                    <a:ext uri="{9D8B030D-6E8A-4147-A177-3AD203B41FA5}">
                      <a16:colId xmlns:a16="http://schemas.microsoft.com/office/drawing/2014/main" val="25569046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mn-MN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Хөрсийг хатаах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mn-MN" sz="11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Нүүлгэн шилжүүлэх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958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Хромоор бохирдсон хөрсийг энэ аргаар нөхөн сэргээх боломжгүй байдаг.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Бусад физик нөхөн сэргээлтийн аргуудтай харьцуулбал харьцангуй өртөг өндөртэй.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936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Хөрс бүрэн сийрэгжиж хатах, эргээд нөхөн сэргэж хэвийн байдалт ортлоо удаан хугацааны ажиллагаа, цаг хугацаа шаардана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Өндөр бохирдолтой хөрсийг тээвэрлэх явцад асгарах, тоосонцроор хийсэх, эрүүл байгаль орчин, хүн амыг хордуулах аюултай.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435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Зарим онцгой тохиолдолд нэмэлт хатаах төхөөрөмж, цахилгаан эх үүсгэвэр шаардагдана.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Цэвэрлэх байгууламжид оруулах болон газрын гүнд булшлах аль аль арга нь цаг хугацаа, ур чадвар, хөрөнгө мөнгө их шаарддаг. 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33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Хөрсний чийгийн горим алдагдаж, шим тэжээлт чанар, амьд организмуудын алдралд хүргэнэ.</a:t>
                      </a:r>
                      <a:endParaRPr lang="en-US" sz="11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mn-MN" sz="11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Тухайн хөрсөнд байсан амьд организм, шим тэжээлт бодисууд алдагдана.</a:t>
                      </a:r>
                      <a:endParaRPr lang="en-US" sz="11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414533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F0C5726-783D-26A6-0301-D47BD01F9B8F}"/>
              </a:ext>
            </a:extLst>
          </p:cNvPr>
          <p:cNvSpPr txBox="1"/>
          <p:nvPr/>
        </p:nvSpPr>
        <p:spPr>
          <a:xfrm>
            <a:off x="334433" y="1916818"/>
            <a:ext cx="7742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Бохирдсон хөрсийг зөөж тээвэрлэн эрүүл хөрсөөр нөхөн сэргээх нь их хэмжээгээр бохирдсон, бага газар нутагт хэрэгжүүлэхэд тохиромжтой байдаг.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444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55CF0-A43F-6E61-7C02-96BA50353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BD7B866-0EB1-9208-4F09-67DC6AD8E541}"/>
              </a:ext>
            </a:extLst>
          </p:cNvPr>
          <p:cNvSpPr txBox="1">
            <a:spLocks/>
          </p:cNvSpPr>
          <p:nvPr/>
        </p:nvSpPr>
        <p:spPr>
          <a:xfrm>
            <a:off x="1310441" y="1057207"/>
            <a:ext cx="10175572" cy="465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k-KZ" sz="1600" b="1" dirty="0">
                <a:latin typeface="Cambria" panose="02040503050406030204" pitchFamily="18" charset="0"/>
                <a:ea typeface="Cambria" panose="02040503050406030204" pitchFamily="18" charset="0"/>
              </a:rPr>
              <a:t> Шохой хэрэглэх (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pH </a:t>
            </a:r>
            <a:r>
              <a:rPr lang="kk-KZ" sz="1600" b="1" dirty="0">
                <a:latin typeface="Cambria" panose="02040503050406030204" pitchFamily="18" charset="0"/>
                <a:ea typeface="Cambria" panose="02040503050406030204" pitchFamily="18" charset="0"/>
              </a:rPr>
              <a:t>тохируулах)</a:t>
            </a:r>
            <a:endParaRPr lang="mn-MN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6930D0-9404-F193-A997-610261F533C9}"/>
              </a:ext>
            </a:extLst>
          </p:cNvPr>
          <p:cNvSpPr txBox="1">
            <a:spLocks/>
          </p:cNvSpPr>
          <p:nvPr/>
        </p:nvSpPr>
        <p:spPr>
          <a:xfrm>
            <a:off x="1235166" y="294971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Хөрсний бохирдлыг бууруулах санал, зөвлөмж, аргазүй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83F37D-778F-CABC-D6B0-836FFBA0A0E5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61B871-9E21-E577-3F32-00A17D3253A0}"/>
              </a:ext>
            </a:extLst>
          </p:cNvPr>
          <p:cNvCxnSpPr>
            <a:cxnSpLocks/>
          </p:cNvCxnSpPr>
          <p:nvPr/>
        </p:nvCxnSpPr>
        <p:spPr>
          <a:xfrm>
            <a:off x="1117352" y="1412636"/>
            <a:ext cx="9526974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>
            <a:extLst>
              <a:ext uri="{FF2B5EF4-FFF2-40B4-BE49-F238E27FC236}">
                <a16:creationId xmlns:a16="http://schemas.microsoft.com/office/drawing/2014/main" id="{475B58BD-AF8E-12E6-B682-4B6B55301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4494" y="1464153"/>
            <a:ext cx="114271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6A8CCF81-9F11-BC0B-5417-9272CA1D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" r="-131"/>
          <a:stretch>
            <a:fillRect/>
          </a:stretch>
        </p:blipFill>
        <p:spPr bwMode="auto">
          <a:xfrm>
            <a:off x="7491385" y="2907457"/>
            <a:ext cx="4576511" cy="310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5DE9F17-10B6-F424-738C-3439994D4F09}"/>
              </a:ext>
            </a:extLst>
          </p:cNvPr>
          <p:cNvSpPr txBox="1"/>
          <p:nvPr/>
        </p:nvSpPr>
        <p:spPr>
          <a:xfrm>
            <a:off x="334433" y="1916818"/>
            <a:ext cx="7742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Шохой хэрэглэх нь хөрсний хүнд металлын бохирдлыг бууруулахад үр дүнтэй бөгөөд хялбар арга юм. Энэ арга нь хүнд металлын хөдөлгөөнт байдлыг саармагжуулж, хөрснөөс ургамалд дамжихыг багасгадаг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D3DA3-385F-08BE-B56D-3F0DBFE637F6}"/>
              </a:ext>
            </a:extLst>
          </p:cNvPr>
          <p:cNvSpPr txBox="1"/>
          <p:nvPr/>
        </p:nvSpPr>
        <p:spPr>
          <a:xfrm>
            <a:off x="775789" y="4005319"/>
            <a:ext cx="8492066" cy="1647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Хүнд металлын бохирдлын хор хөнөөлийг багасгана.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Хөрсний үржил шимийг сайжруулна.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Ургамлын өсөлт, ургац нэмэгдүүлнэ.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Энгийн бөгөөд зардал багатай арга.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24AAA-C3BE-307A-42D9-6A9B3E44FED7}"/>
              </a:ext>
            </a:extLst>
          </p:cNvPr>
          <p:cNvSpPr txBox="1"/>
          <p:nvPr/>
        </p:nvSpPr>
        <p:spPr>
          <a:xfrm>
            <a:off x="1117352" y="3216110"/>
            <a:ext cx="8492066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mn-MN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Давуу тал 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29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9909F-5A61-FD31-3EBE-5BB34DB7F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12EE7-A92F-1B33-FA2D-569D9529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9777" y="1098662"/>
            <a:ext cx="5242184" cy="607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sz="2000" b="1" dirty="0">
                <a:latin typeface="Cambria" panose="02040503050406030204" pitchFamily="18" charset="0"/>
                <a:ea typeface="Cambria" panose="02040503050406030204" pitchFamily="18" charset="0"/>
              </a:rPr>
              <a:t>Лабораторийн аргазүйн талаар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B1A623-AF51-60FE-E15C-1314931A1A52}"/>
              </a:ext>
            </a:extLst>
          </p:cNvPr>
          <p:cNvSpPr txBox="1">
            <a:spLocks/>
          </p:cNvSpPr>
          <p:nvPr/>
        </p:nvSpPr>
        <p:spPr>
          <a:xfrm>
            <a:off x="1235166" y="294971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Цаашид хийгдэх ажлууд, санал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CF74B3-CB44-80BE-DCC6-A1264CD48B8B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1304A08-314B-06BA-B44D-4105CF600930}"/>
              </a:ext>
            </a:extLst>
          </p:cNvPr>
          <p:cNvSpPr txBox="1"/>
          <p:nvPr/>
        </p:nvSpPr>
        <p:spPr>
          <a:xfrm>
            <a:off x="2029583" y="2000491"/>
            <a:ext cx="7411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Хөрс судлалын салбараас хөрсний агрохими, ус-физикийн шинжилгээг 2000 оноос Олон улсын аргазүйгээр хийж ирсэн.</a:t>
            </a:r>
          </a:p>
        </p:txBody>
      </p:sp>
      <p:pic>
        <p:nvPicPr>
          <p:cNvPr id="8" name="Picture 2" descr="Location - Free signs icons">
            <a:extLst>
              <a:ext uri="{FF2B5EF4-FFF2-40B4-BE49-F238E27FC236}">
                <a16:creationId xmlns:a16="http://schemas.microsoft.com/office/drawing/2014/main" id="{0E8B0636-9C63-4969-D77C-E96F444BC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44" y="2130192"/>
            <a:ext cx="340483" cy="3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656CFF-B55F-A834-3CEC-EE057622A181}"/>
              </a:ext>
            </a:extLst>
          </p:cNvPr>
          <p:cNvCxnSpPr>
            <a:cxnSpLocks/>
          </p:cNvCxnSpPr>
          <p:nvPr/>
        </p:nvCxnSpPr>
        <p:spPr>
          <a:xfrm>
            <a:off x="1309536" y="1528943"/>
            <a:ext cx="508812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389D737-505C-1B81-F65D-48EA25129C29}"/>
              </a:ext>
            </a:extLst>
          </p:cNvPr>
          <p:cNvSpPr txBox="1"/>
          <p:nvPr/>
        </p:nvSpPr>
        <p:spPr>
          <a:xfrm>
            <a:off x="1235166" y="4260632"/>
            <a:ext cx="6563505" cy="239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b="1" dirty="0">
                <a:latin typeface="Cambria" panose="02040503050406030204" pitchFamily="18" charset="0"/>
                <a:ea typeface="Cambria" panose="02040503050406030204" pitchFamily="18" charset="0"/>
              </a:rPr>
              <a:t>Хөрсний шинжилгээний аргазүй: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Нүүрстөрөгч тодорхойлох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Х</a:t>
            </a: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өрсний ширхгийн бүрэлдэхүүн тодорхойлох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Органик биш нүүрстөрөгч тодорхойлох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Хөдөлгөөнт элементүүд гэх мэт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Хүнд элементийн шинжилгээг олон үзүүлэлтээр</a:t>
            </a:r>
          </a:p>
        </p:txBody>
      </p:sp>
      <p:pic>
        <p:nvPicPr>
          <p:cNvPr id="1026" name="Picture 2" descr="Laboratory Soil Testing: Unlocking the Secrets">
            <a:extLst>
              <a:ext uri="{FF2B5EF4-FFF2-40B4-BE49-F238E27FC236}">
                <a16:creationId xmlns:a16="http://schemas.microsoft.com/office/drawing/2014/main" id="{A9638F6E-94C1-3731-D6DC-513CC1E2E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441" y="4338354"/>
            <a:ext cx="3355248" cy="222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oil Textures | SoilSensor.com">
            <a:extLst>
              <a:ext uri="{FF2B5EF4-FFF2-40B4-BE49-F238E27FC236}">
                <a16:creationId xmlns:a16="http://schemas.microsoft.com/office/drawing/2014/main" id="{F259A172-8A2C-8A26-6B17-CDB9B8BC0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759" y="2785050"/>
            <a:ext cx="1469175" cy="11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80E07-77E6-7E27-7A2E-51E2756FC020}"/>
              </a:ext>
            </a:extLst>
          </p:cNvPr>
          <p:cNvSpPr txBox="1"/>
          <p:nvPr/>
        </p:nvSpPr>
        <p:spPr>
          <a:xfrm>
            <a:off x="3853597" y="2887488"/>
            <a:ext cx="5587196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1 мм-Уламжлалт арга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Оросын арга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mn-MN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2 мм- Олон улсын арга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mn-MN" dirty="0" err="1">
                <a:latin typeface="Cambria" panose="02040503050406030204" pitchFamily="18" charset="0"/>
                <a:ea typeface="Cambria" panose="02040503050406030204" pitchFamily="18" charset="0"/>
              </a:rPr>
              <a:t>Гурвалжингийн</a:t>
            </a:r>
            <a:r>
              <a:rPr lang="mn-MN" dirty="0">
                <a:latin typeface="Cambria" panose="02040503050406030204" pitchFamily="18" charset="0"/>
                <a:ea typeface="Cambria" panose="02040503050406030204" pitchFamily="18" charset="0"/>
              </a:rPr>
              <a:t> арга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129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31060-C332-E920-4CE1-0AECCCA53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575" y="1098662"/>
            <a:ext cx="5952399" cy="6079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sz="2000" b="1" dirty="0">
                <a:latin typeface="Cambria" panose="02040503050406030204" pitchFamily="18" charset="0"/>
                <a:ea typeface="Cambria" panose="02040503050406030204" pitchFamily="18" charset="0"/>
              </a:rPr>
              <a:t>Х</a:t>
            </a:r>
            <a:r>
              <a:rPr lang="ru-RU" sz="2000" b="1" dirty="0">
                <a:latin typeface="Cambria" panose="02040503050406030204" pitchFamily="18" charset="0"/>
                <a:ea typeface="Cambria" panose="02040503050406030204" pitchFamily="18" charset="0"/>
              </a:rPr>
              <a:t>өрсний мониторингийн </a:t>
            </a:r>
            <a:r>
              <a:rPr lang="mn-MN" sz="2000" b="1" dirty="0">
                <a:latin typeface="Cambria" panose="02040503050406030204" pitchFamily="18" charset="0"/>
                <a:ea typeface="Cambria" panose="02040503050406030204" pitchFamily="18" charset="0"/>
              </a:rPr>
              <a:t>сүлжээ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2397C4-9DB3-AF3B-96EA-46BBB0169A1B}"/>
              </a:ext>
            </a:extLst>
          </p:cNvPr>
          <p:cNvSpPr txBox="1">
            <a:spLocks/>
          </p:cNvSpPr>
          <p:nvPr/>
        </p:nvSpPr>
        <p:spPr>
          <a:xfrm>
            <a:off x="1235166" y="294971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Цаашид хийгдэх ажлууд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16ED6F-AD7A-B58F-F2B4-FED1C8570D73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4DCB2F-1670-9000-D663-4F729A99C616}"/>
              </a:ext>
            </a:extLst>
          </p:cNvPr>
          <p:cNvSpPr txBox="1"/>
          <p:nvPr/>
        </p:nvSpPr>
        <p:spPr>
          <a:xfrm>
            <a:off x="2086252" y="2279283"/>
            <a:ext cx="62287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Улаанбаатар х</a:t>
            </a:r>
            <a:r>
              <a:rPr lang="mn-M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өрс</a:t>
            </a:r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ний хэмжилтийн цэгийн тоог нэмэгдүүлэх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480</a:t>
            </a:r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мянга орчим нэгж талбар, жилд дунджаар </a:t>
            </a:r>
          </a:p>
          <a:p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2024 </a:t>
            </a:r>
            <a:r>
              <a:rPr lang="mn-MN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оны байдлаар 15,000 орчим мянга захиалгат хянан баталгаа хийсэн байна.</a:t>
            </a:r>
          </a:p>
        </p:txBody>
      </p:sp>
      <p:pic>
        <p:nvPicPr>
          <p:cNvPr id="8" name="Picture 2" descr="Location - Free signs icons">
            <a:extLst>
              <a:ext uri="{FF2B5EF4-FFF2-40B4-BE49-F238E27FC236}">
                <a16:creationId xmlns:a16="http://schemas.microsoft.com/office/drawing/2014/main" id="{C1DD586F-F40F-61D4-A006-5EABF512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536" y="2390813"/>
            <a:ext cx="340483" cy="34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78AB64-2A0D-A2CA-6411-09F72C1A0C14}"/>
              </a:ext>
            </a:extLst>
          </p:cNvPr>
          <p:cNvCxnSpPr>
            <a:cxnSpLocks/>
          </p:cNvCxnSpPr>
          <p:nvPr/>
        </p:nvCxnSpPr>
        <p:spPr>
          <a:xfrm>
            <a:off x="1309536" y="1528943"/>
            <a:ext cx="508812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3063C-3BB0-E8EB-F59E-F1D626E2A257}"/>
              </a:ext>
            </a:extLst>
          </p:cNvPr>
          <p:cNvSpPr txBox="1"/>
          <p:nvPr/>
        </p:nvSpPr>
        <p:spPr>
          <a:xfrm>
            <a:off x="836023" y="4031811"/>
            <a:ext cx="656350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b="1" dirty="0">
                <a:latin typeface="Cambria" panose="02040503050406030204" pitchFamily="18" charset="0"/>
                <a:ea typeface="Cambria" panose="02040503050406030204" pitchFamily="18" charset="0"/>
              </a:rPr>
              <a:t>Хөрсний мониторинг хийхэд ашиглагддаг технологиуд: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Сансрын зураглал</a:t>
            </a:r>
            <a:r>
              <a:rPr lang="mn-MN" sz="1600" dirty="0">
                <a:latin typeface="Cambria" panose="02040503050406030204" pitchFamily="18" charset="0"/>
                <a:ea typeface="Cambria" panose="02040503050406030204" pitchFamily="18" charset="0"/>
              </a:rPr>
              <a:t>: Хөрсний гадаргуугийн өөрчлөлтийг алсаас хянах.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GPS </a:t>
            </a: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болон </a:t>
            </a: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GIS </a:t>
            </a: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систем</a:t>
            </a:r>
            <a:r>
              <a:rPr lang="mn-MN" sz="1600" dirty="0">
                <a:latin typeface="Cambria" panose="02040503050406030204" pitchFamily="18" charset="0"/>
                <a:ea typeface="Cambria" panose="02040503050406030204" pitchFamily="18" charset="0"/>
              </a:rPr>
              <a:t>: Хөрсний мониторингийн байршлыг нарийвчлан тогтоох.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Дижитал мэдрэгчүүд</a:t>
            </a:r>
            <a:r>
              <a:rPr lang="mn-MN" sz="1600" dirty="0">
                <a:latin typeface="Cambria" panose="02040503050406030204" pitchFamily="18" charset="0"/>
                <a:ea typeface="Cambria" panose="02040503050406030204" pitchFamily="18" charset="0"/>
              </a:rPr>
              <a:t>: Хөрсний чийг, температур, </a:t>
            </a:r>
            <a:r>
              <a:rPr lang="mn-MN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рН</a:t>
            </a:r>
            <a:r>
              <a:rPr lang="mn-MN" sz="1600" dirty="0">
                <a:latin typeface="Cambria" panose="02040503050406030204" pitchFamily="18" charset="0"/>
                <a:ea typeface="Cambria" panose="02040503050406030204" pitchFamily="18" charset="0"/>
              </a:rPr>
              <a:t>, давсжилт, лабораторийн шинжилгээ.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mn-MN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Дрон</a:t>
            </a:r>
            <a:r>
              <a:rPr lang="mn-MN" sz="1600" b="1" dirty="0">
                <a:latin typeface="Cambria" panose="02040503050406030204" pitchFamily="18" charset="0"/>
                <a:ea typeface="Cambria" panose="02040503050406030204" pitchFamily="18" charset="0"/>
              </a:rPr>
              <a:t> ашиглалт</a:t>
            </a:r>
            <a:r>
              <a:rPr lang="mn-MN" sz="1600" dirty="0">
                <a:latin typeface="Cambria" panose="02040503050406030204" pitchFamily="18" charset="0"/>
                <a:ea typeface="Cambria" panose="02040503050406030204" pitchFamily="18" charset="0"/>
              </a:rPr>
              <a:t>: Талбайн хөрсний байдалд агаарын хяналт хийх.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A353E9-CA96-F0F2-AB2F-911B745C5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998" y="4319206"/>
            <a:ext cx="3645320" cy="2255206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32B03F5D-EAA3-2A28-D001-36F9127F926B}"/>
              </a:ext>
            </a:extLst>
          </p:cNvPr>
          <p:cNvSpPr/>
          <p:nvPr/>
        </p:nvSpPr>
        <p:spPr>
          <a:xfrm rot="179799">
            <a:off x="8497028" y="1220216"/>
            <a:ext cx="2484480" cy="1393593"/>
          </a:xfrm>
          <a:prstGeom prst="cloudCallout">
            <a:avLst>
              <a:gd name="adj1" fmla="val -81940"/>
              <a:gd name="adj2" fmla="val 10145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dirty="0">
                <a:solidFill>
                  <a:srgbClr val="FF0000"/>
                </a:solidFill>
              </a:rPr>
              <a:t>Мониторинг цэг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971B-BAEC-F548-F4F1-E3D545800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942DA-B783-1A89-1767-9064A0136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3817"/>
            <a:ext cx="10515600" cy="3043146"/>
          </a:xfrm>
        </p:spPr>
        <p:txBody>
          <a:bodyPr/>
          <a:lstStyle/>
          <a:p>
            <a:pPr marL="0" indent="0" algn="ctr">
              <a:buNone/>
            </a:pPr>
            <a:r>
              <a:rPr lang="mn-MN" b="1" dirty="0">
                <a:latin typeface="Cambria" panose="02040503050406030204" pitchFamily="18" charset="0"/>
                <a:ea typeface="Cambria" panose="02040503050406030204" pitchFamily="18" charset="0"/>
              </a:rPr>
              <a:t>Анхаарал хандуулсан та бүхэнд баярлалаа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21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155FD25-C1AE-5C22-244C-F904655F2A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2690554"/>
              </p:ext>
            </p:extLst>
          </p:nvPr>
        </p:nvGraphicFramePr>
        <p:xfrm>
          <a:off x="1776534" y="3189191"/>
          <a:ext cx="7107183" cy="345281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35842">
                  <a:extLst>
                    <a:ext uri="{9D8B030D-6E8A-4147-A177-3AD203B41FA5}">
                      <a16:colId xmlns:a16="http://schemas.microsoft.com/office/drawing/2014/main" val="3442570194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1428811102"/>
                    </a:ext>
                  </a:extLst>
                </a:gridCol>
                <a:gridCol w="3083813">
                  <a:extLst>
                    <a:ext uri="{9D8B030D-6E8A-4147-A177-3AD203B41FA5}">
                      <a16:colId xmlns:a16="http://schemas.microsoft.com/office/drawing/2014/main" val="1423377295"/>
                    </a:ext>
                  </a:extLst>
                </a:gridCol>
                <a:gridCol w="1624968">
                  <a:extLst>
                    <a:ext uri="{9D8B030D-6E8A-4147-A177-3AD203B41FA5}">
                      <a16:colId xmlns:a16="http://schemas.microsoft.com/office/drawing/2014/main" val="255453793"/>
                    </a:ext>
                  </a:extLst>
                </a:gridCol>
              </a:tblGrid>
              <a:tr h="19454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b="1" u="sng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Үзүүлэлт</a:t>
                      </a:r>
                      <a:endParaRPr lang="en-US" sz="1200" b="1" u="sng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b="1" u="sng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b="1" u="sng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Аргазүй</a:t>
                      </a:r>
                      <a:endParaRPr lang="en-US" sz="1200" b="1" u="sng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b="1" u="sng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Стандарт</a:t>
                      </a:r>
                      <a:endParaRPr lang="en-US" sz="1200" b="1" u="sng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794420621"/>
                  </a:ext>
                </a:extLst>
              </a:tr>
              <a:tr h="2372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Дээж бэлтгэх, хатаах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Хуурай аргын нөхцөлд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MNS 3310:1991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17419165"/>
                  </a:ext>
                </a:extLst>
              </a:tr>
              <a:tr h="41001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Дээж шигших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мм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870065"/>
                  </a:ext>
                </a:extLst>
              </a:tr>
              <a:tr h="2372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Хөрс: ус (1:2.5), pH метр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 10390-2001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88353628"/>
                  </a:ext>
                </a:extLst>
              </a:tr>
              <a:tr h="26307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Хөрсний давсжилт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 метр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171040"/>
                  </a:ext>
                </a:extLst>
              </a:tr>
              <a:tr h="2372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Карбонат ( CaCO</a:t>
                      </a:r>
                      <a:r>
                        <a:rPr lang="mn-MN" sz="12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CaCO3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хэмжигч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5"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MNS 3310:1991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45612177"/>
                  </a:ext>
                </a:extLst>
              </a:tr>
              <a:tr h="2372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Фосфор (P</a:t>
                      </a:r>
                      <a:r>
                        <a:rPr lang="mn-MN" sz="1200" kern="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mn-MN" sz="1200" kern="1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Спектрометрийн арга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113490"/>
                  </a:ext>
                </a:extLst>
              </a:tr>
              <a:tr h="2372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Кали (К</a:t>
                      </a:r>
                      <a:r>
                        <a:rPr lang="mn-MN" sz="1200" kern="100" baseline="-25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0)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675348"/>
                  </a:ext>
                </a:extLst>
              </a:tr>
              <a:tr h="25736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Органикийн агууламж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Тюрины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mn-MN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Бихроматын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исэлдэлт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129585"/>
                  </a:ext>
                </a:extLst>
              </a:tr>
              <a:tr h="23720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Ширхгийн бүрэлдэхүүн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Качинскийн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арга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625997"/>
                  </a:ext>
                </a:extLst>
              </a:tr>
              <a:tr h="500271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Хүнд металл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Индукцийн холбоост плазмын оптик цацаргалтын спектрометрийн арга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 11466: 2007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977295958"/>
                  </a:ext>
                </a:extLst>
              </a:tr>
              <a:tr h="39269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Нянгийн бохирдол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Колититр, Перфрингс таньц ба бусад</a:t>
                      </a:r>
                      <a:endParaRPr lang="en-US" sz="12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5000"/>
                        </a:lnSpc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MNS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3279:2019.</a:t>
                      </a:r>
                      <a:endParaRPr lang="en-US" sz="12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93437072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080C1C9-D3D5-844C-72EE-7756CAD0A316}"/>
              </a:ext>
            </a:extLst>
          </p:cNvPr>
          <p:cNvSpPr txBox="1">
            <a:spLocks/>
          </p:cNvSpPr>
          <p:nvPr/>
        </p:nvSpPr>
        <p:spPr>
          <a:xfrm>
            <a:off x="1281188" y="78957"/>
            <a:ext cx="10672473" cy="1030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Судалгааны ажлын аргазүй, шинжилгээ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4F859F-7218-4BDB-F6B8-F3CFAFFB5DDD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>
            <a:extLst>
              <a:ext uri="{FF2B5EF4-FFF2-40B4-BE49-F238E27FC236}">
                <a16:creationId xmlns:a16="http://schemas.microsoft.com/office/drawing/2014/main" id="{AB433467-3736-A275-D0F4-B3C933DD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12" y="905691"/>
            <a:ext cx="2083397" cy="176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B20B12-A52C-34F5-F944-175AEFCFCA14}"/>
              </a:ext>
            </a:extLst>
          </p:cNvPr>
          <p:cNvSpPr txBox="1"/>
          <p:nvPr/>
        </p:nvSpPr>
        <p:spPr>
          <a:xfrm>
            <a:off x="6096000" y="146459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Хэмжилтийн цэгт дугтуйн аргаар буюу 5:5 м хүртэл зайтай 4-н цэг сонгон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94C523-800E-2789-8A45-9DDD55A5B56D}"/>
              </a:ext>
            </a:extLst>
          </p:cNvPr>
          <p:cNvCxnSpPr>
            <a:cxnSpLocks/>
          </p:cNvCxnSpPr>
          <p:nvPr/>
        </p:nvCxnSpPr>
        <p:spPr>
          <a:xfrm>
            <a:off x="1924594" y="2873829"/>
            <a:ext cx="7088777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517393-5804-A738-1EFC-18B2FF8B3465}"/>
              </a:ext>
            </a:extLst>
          </p:cNvPr>
          <p:cNvSpPr txBox="1"/>
          <p:nvPr/>
        </p:nvSpPr>
        <p:spPr>
          <a:xfrm>
            <a:off x="461554" y="1689463"/>
            <a:ext cx="2473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Хээрийн дээжлэлт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E32B7-E9C7-5BC6-242F-EFF2CF6C033D}"/>
              </a:ext>
            </a:extLst>
          </p:cNvPr>
          <p:cNvSpPr txBox="1"/>
          <p:nvPr/>
        </p:nvSpPr>
        <p:spPr>
          <a:xfrm>
            <a:off x="0" y="4269267"/>
            <a:ext cx="247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Лабораторийн </a:t>
            </a:r>
          </a:p>
          <a:p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шинжилгээ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F9D243-A7CE-C7F4-8CBF-4F5E70BB5447}"/>
              </a:ext>
            </a:extLst>
          </p:cNvPr>
          <p:cNvSpPr txBox="1"/>
          <p:nvPr/>
        </p:nvSpPr>
        <p:spPr>
          <a:xfrm>
            <a:off x="9916220" y="2504497"/>
            <a:ext cx="1463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   Өмнөх шинжилгээ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 2022 онд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CE320E58-CB15-5085-D86C-F44F75B110A1}"/>
              </a:ext>
            </a:extLst>
          </p:cNvPr>
          <p:cNvSpPr/>
          <p:nvPr/>
        </p:nvSpPr>
        <p:spPr>
          <a:xfrm>
            <a:off x="10415467" y="4269266"/>
            <a:ext cx="464546" cy="76219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5D5B2-3C77-5AF9-CDF5-2F4960AF5DB1}"/>
              </a:ext>
            </a:extLst>
          </p:cNvPr>
          <p:cNvSpPr txBox="1"/>
          <p:nvPr/>
        </p:nvSpPr>
        <p:spPr>
          <a:xfrm>
            <a:off x="9205446" y="3305687"/>
            <a:ext cx="2965953" cy="762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mn-MN" sz="12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Хүнд металл: 5 элемент</a:t>
            </a:r>
            <a:r>
              <a:rPr lang="en-US" sz="1200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AAS</a:t>
            </a:r>
            <a:endParaRPr lang="mn-MN" sz="1200" kern="10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mn-MN" sz="1200" kern="1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Шинжилгээний арга зүй уламжлалт-Оросын</a:t>
            </a:r>
            <a:endParaRPr lang="en-US" sz="1200" kern="1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5979A4-76F0-992D-8ED9-999B20800FE3}"/>
              </a:ext>
            </a:extLst>
          </p:cNvPr>
          <p:cNvSpPr txBox="1"/>
          <p:nvPr/>
        </p:nvSpPr>
        <p:spPr>
          <a:xfrm>
            <a:off x="9527178" y="5393409"/>
            <a:ext cx="2705670" cy="993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mn-MN" sz="1200" b="1" kern="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Хүнд металл: 33 элемент</a:t>
            </a:r>
          </a:p>
          <a:p>
            <a:pPr>
              <a:lnSpc>
                <a:spcPct val="125000"/>
              </a:lnSpc>
            </a:pPr>
            <a:r>
              <a:rPr lang="mn-MN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Шинжилгээний арга зүй олон улсын</a:t>
            </a:r>
          </a:p>
          <a:p>
            <a:pPr>
              <a:lnSpc>
                <a:spcPct val="125000"/>
              </a:lnSpc>
            </a:pPr>
            <a:r>
              <a:rPr lang="mn-MN" sz="12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Дээж авал</a:t>
            </a:r>
            <a:r>
              <a:rPr lang="mn-MN" sz="12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 стандартын дагуу</a:t>
            </a:r>
            <a:endParaRPr lang="en-US" sz="12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53F7C0-D724-D7DA-07D3-8F72F185C2EB}"/>
              </a:ext>
            </a:extLst>
          </p:cNvPr>
          <p:cNvSpPr txBox="1"/>
          <p:nvPr/>
        </p:nvSpPr>
        <p:spPr>
          <a:xfrm>
            <a:off x="10300469" y="5085632"/>
            <a:ext cx="1159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b="1" dirty="0">
                <a:latin typeface="Arial" panose="020B0604020202020204" pitchFamily="34" charset="0"/>
                <a:cs typeface="Arial" panose="020B0604020202020204" pitchFamily="34" charset="0"/>
              </a:rPr>
              <a:t>2024 онд</a:t>
            </a:r>
          </a:p>
        </p:txBody>
      </p:sp>
    </p:spTree>
    <p:extLst>
      <p:ext uri="{BB962C8B-B14F-4D97-AF65-F5344CB8AC3E}">
        <p14:creationId xmlns:p14="http://schemas.microsoft.com/office/powerpoint/2010/main" val="120150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A0168-AB3D-2FB3-F192-494D33A8B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E006-7856-88FC-FE11-197E1B534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914D4AD-F2C6-915F-3FEE-2271A51AD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99" y="0"/>
            <a:ext cx="9614262" cy="6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4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D41C-22EA-E4F0-D5A7-23AF9DE11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2A61-85C3-7E97-24DF-4DD7485F7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5C5DA8-F09F-3DC9-D927-A539B98015DD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DFFEC4-EA8A-17F0-8852-F5065930B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749435"/>
              </p:ext>
            </p:extLst>
          </p:nvPr>
        </p:nvGraphicFramePr>
        <p:xfrm>
          <a:off x="1235165" y="1922675"/>
          <a:ext cx="10515601" cy="857250"/>
        </p:xfrm>
        <a:graphic>
          <a:graphicData uri="http://schemas.openxmlformats.org/drawingml/2006/table">
            <a:tbl>
              <a:tblPr firstRow="1" firstCol="1" bandRow="1"/>
              <a:tblGrid>
                <a:gridCol w="2498507">
                  <a:extLst>
                    <a:ext uri="{9D8B030D-6E8A-4147-A177-3AD203B41FA5}">
                      <a16:colId xmlns:a16="http://schemas.microsoft.com/office/drawing/2014/main" val="441500998"/>
                    </a:ext>
                  </a:extLst>
                </a:gridCol>
                <a:gridCol w="1621506">
                  <a:extLst>
                    <a:ext uri="{9D8B030D-6E8A-4147-A177-3AD203B41FA5}">
                      <a16:colId xmlns:a16="http://schemas.microsoft.com/office/drawing/2014/main" val="2462879847"/>
                    </a:ext>
                  </a:extLst>
                </a:gridCol>
                <a:gridCol w="1461668">
                  <a:extLst>
                    <a:ext uri="{9D8B030D-6E8A-4147-A177-3AD203B41FA5}">
                      <a16:colId xmlns:a16="http://schemas.microsoft.com/office/drawing/2014/main" val="847710539"/>
                    </a:ext>
                  </a:extLst>
                </a:gridCol>
                <a:gridCol w="1592062">
                  <a:extLst>
                    <a:ext uri="{9D8B030D-6E8A-4147-A177-3AD203B41FA5}">
                      <a16:colId xmlns:a16="http://schemas.microsoft.com/office/drawing/2014/main" val="2588920354"/>
                    </a:ext>
                  </a:extLst>
                </a:gridCol>
                <a:gridCol w="1592062">
                  <a:extLst>
                    <a:ext uri="{9D8B030D-6E8A-4147-A177-3AD203B41FA5}">
                      <a16:colId xmlns:a16="http://schemas.microsoft.com/office/drawing/2014/main" val="1278818563"/>
                    </a:ext>
                  </a:extLst>
                </a:gridCol>
                <a:gridCol w="1749796">
                  <a:extLst>
                    <a:ext uri="{9D8B030D-6E8A-4147-A177-3AD203B41FA5}">
                      <a16:colId xmlns:a16="http://schemas.microsoft.com/office/drawing/2014/main" val="96446475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Үзүүлэлтийн нэр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Дээжийн тоо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Дундаж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Хамгийн бага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Хамгийн өндөр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Стандарт хазайлт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81424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Ялзмагийн агууламж, %</a:t>
                      </a:r>
                      <a:endParaRPr lang="en-US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114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2.36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0.08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20.36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mn-MN" sz="14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3.17</a:t>
                      </a:r>
                      <a:endParaRPr lang="en-US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792857"/>
                  </a:ext>
                </a:extLst>
              </a:tr>
            </a:tbl>
          </a:graphicData>
        </a:graphic>
      </p:graphicFrame>
      <p:pic>
        <p:nvPicPr>
          <p:cNvPr id="1025" name="Picture 1">
            <a:extLst>
              <a:ext uri="{FF2B5EF4-FFF2-40B4-BE49-F238E27FC236}">
                <a16:creationId xmlns:a16="http://schemas.microsoft.com/office/drawing/2014/main" id="{1EA30489-08ED-23CF-B4AD-8E4C2DF7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71" y="3210838"/>
            <a:ext cx="5234845" cy="318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8565869-BF97-39F9-5B39-8D8E6BE98A0C}"/>
              </a:ext>
            </a:extLst>
          </p:cNvPr>
          <p:cNvSpPr txBox="1">
            <a:spLocks/>
          </p:cNvSpPr>
          <p:nvPr/>
        </p:nvSpPr>
        <p:spPr>
          <a:xfrm>
            <a:off x="2047966" y="1039100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mn-M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Органик бодисын агууламж  </a:t>
            </a:r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 </a:t>
            </a:r>
            <a:r>
              <a:rPr lang="mn-MN" sz="1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Ургамлын гол хоол тэжээл</a:t>
            </a:r>
            <a:endParaRPr lang="en-US" sz="18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A9979-CDB1-B4C2-FD0E-D36BEA040D4C}"/>
              </a:ext>
            </a:extLst>
          </p:cNvPr>
          <p:cNvSpPr txBox="1">
            <a:spLocks/>
          </p:cNvSpPr>
          <p:nvPr/>
        </p:nvSpPr>
        <p:spPr>
          <a:xfrm>
            <a:off x="586095" y="4078076"/>
            <a:ext cx="4709910" cy="19812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Маш бага агууламжтай-26%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Бага агууламжтай 42%</a:t>
            </a:r>
          </a:p>
          <a:p>
            <a:pPr>
              <a:lnSpc>
                <a:spcPct val="150000"/>
              </a:lnSpc>
            </a:pPr>
            <a:endParaRPr lang="mn-MN" sz="1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mn-MN" sz="1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Дунджаас өндөр агууламжтай 32%</a:t>
            </a:r>
          </a:p>
          <a:p>
            <a:pPr marL="342900" indent="-342900">
              <a:buAutoNum type="arabicPeriod"/>
            </a:pPr>
            <a:endParaRPr lang="en-US" sz="1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1985A23D-CD76-723F-E039-349EF4C2EB70}"/>
              </a:ext>
            </a:extLst>
          </p:cNvPr>
          <p:cNvSpPr/>
          <p:nvPr/>
        </p:nvSpPr>
        <p:spPr>
          <a:xfrm>
            <a:off x="4517072" y="4297760"/>
            <a:ext cx="778933" cy="450337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654991-6DA0-76C9-DC1C-F1BEFAF53206}"/>
              </a:ext>
            </a:extLst>
          </p:cNvPr>
          <p:cNvSpPr txBox="1">
            <a:spLocks/>
          </p:cNvSpPr>
          <p:nvPr/>
        </p:nvSpPr>
        <p:spPr>
          <a:xfrm>
            <a:off x="5491711" y="4097721"/>
            <a:ext cx="1526189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latin typeface="Cambria" panose="02040503050406030204" pitchFamily="18" charset="0"/>
                <a:ea typeface="Cambria" panose="02040503050406030204" pitchFamily="18" charset="0"/>
              </a:rPr>
              <a:t>68%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EACD37-4AC7-6E90-7444-4F050AC2E37F}"/>
              </a:ext>
            </a:extLst>
          </p:cNvPr>
          <p:cNvSpPr/>
          <p:nvPr/>
        </p:nvSpPr>
        <p:spPr>
          <a:xfrm>
            <a:off x="6688671" y="3219305"/>
            <a:ext cx="1117596" cy="3134029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E743-457E-4680-5A6E-624AE1F4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8AC9F0-EBA6-6E86-3B6F-18BD9C4650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3" y="-1"/>
            <a:ext cx="9850157" cy="6965199"/>
          </a:xfrm>
        </p:spPr>
      </p:pic>
    </p:spTree>
    <p:extLst>
      <p:ext uri="{BB962C8B-B14F-4D97-AF65-F5344CB8AC3E}">
        <p14:creationId xmlns:p14="http://schemas.microsoft.com/office/powerpoint/2010/main" val="234150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AE699-7AD2-7CA9-7AD5-A10D1BD7C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BE14-91C1-B818-0DDC-F5A7FB051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Cambria" panose="02040503050406030204" pitchFamily="18" charset="0"/>
                <a:ea typeface="Cambria" panose="02040503050406030204" pitchFamily="18" charset="0"/>
              </a:rPr>
              <a:t>Улаанбаатар хотын хөрсний бохирдлын тойм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17E84E-19AD-A07D-C6D2-9A4F5971DE00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58760E03-7A7E-DEB4-1858-5CA54C5B9F67}"/>
              </a:ext>
            </a:extLst>
          </p:cNvPr>
          <p:cNvSpPr txBox="1">
            <a:spLocks/>
          </p:cNvSpPr>
          <p:nvPr/>
        </p:nvSpPr>
        <p:spPr>
          <a:xfrm>
            <a:off x="2047966" y="1039100"/>
            <a:ext cx="291881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mn-MN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Карбонат</a:t>
            </a:r>
          </a:p>
          <a:p>
            <a:pPr>
              <a:lnSpc>
                <a:spcPct val="150000"/>
              </a:lnSpc>
            </a:pPr>
            <a:r>
              <a:rPr lang="mn-MN" sz="1800" b="1" dirty="0">
                <a:solidFill>
                  <a:srgbClr val="FFC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Давсжилт       </a:t>
            </a:r>
            <a:endParaRPr lang="en-US" sz="1800" b="1" dirty="0">
              <a:solidFill>
                <a:srgbClr val="FFC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C66AA-F998-78C3-5AAE-C4393AF3D990}"/>
              </a:ext>
            </a:extLst>
          </p:cNvPr>
          <p:cNvSpPr txBox="1"/>
          <p:nvPr/>
        </p:nvSpPr>
        <p:spPr>
          <a:xfrm>
            <a:off x="4505446" y="11820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mn-MN" sz="1800" b="1" dirty="0">
                <a:latin typeface="Cambria" panose="02040503050406030204" pitchFamily="18" charset="0"/>
                <a:ea typeface="Cambria" panose="02040503050406030204" pitchFamily="18" charset="0"/>
              </a:rPr>
              <a:t>Ургамал ургахад сөргөөр нөлөөлдөг</a:t>
            </a:r>
            <a:endParaRPr 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7904EAAA-0ADF-884B-2E4A-64D2EEA36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1489" y="660859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F8D5A529-70C1-E14E-FF49-0B0F87721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65" y="3353541"/>
            <a:ext cx="4471369" cy="27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2849B5B-77A0-6A4F-C5CE-AFF2A4092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5466" y="33535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E61A7B78-499D-D70A-75BB-7ADBF4B6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465" y="3428999"/>
            <a:ext cx="4365649" cy="264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0E63187-3238-8677-80D8-E99BD843B2F1}"/>
              </a:ext>
            </a:extLst>
          </p:cNvPr>
          <p:cNvSpPr txBox="1"/>
          <p:nvPr/>
        </p:nvSpPr>
        <p:spPr>
          <a:xfrm>
            <a:off x="836023" y="2028692"/>
            <a:ext cx="11355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b="1" kern="100" dirty="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Улаанбаатар хотын мониторинг цэгүүдийн 52 цэгт карбонат, их, дунд, бага агууламжтай илэрлээ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3F4076-01F2-A114-CD22-F750D7B5ACE3}"/>
              </a:ext>
            </a:extLst>
          </p:cNvPr>
          <p:cNvSpPr txBox="1"/>
          <p:nvPr/>
        </p:nvSpPr>
        <p:spPr>
          <a:xfrm>
            <a:off x="2182285" y="2522204"/>
            <a:ext cx="9230782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mn-MN" sz="1800" b="1" kern="100" dirty="0">
                <a:solidFill>
                  <a:srgbClr val="FFC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Улаанбаатар хотын хэмжээнд 45 цэгт багаас маш өндөр давсжилттай</a:t>
            </a: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68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7F7A-D7E8-166C-336E-27E06AEB5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FD25C4-05BA-1591-58F2-62666BC83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5" y="1964266"/>
            <a:ext cx="5986764" cy="423333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C068C-F4A1-4705-E982-57F95EFE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236" y="1964266"/>
            <a:ext cx="5986764" cy="423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82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173D1-39E5-7FF2-7ACB-C58F56132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1A0D88A5-9558-DF40-E0FC-8477B1EC8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15" y="3117569"/>
            <a:ext cx="5188718" cy="32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96580-19D5-96BA-C9FC-CA47EC38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166" y="294971"/>
            <a:ext cx="10515600" cy="613443"/>
          </a:xfrm>
        </p:spPr>
        <p:txBody>
          <a:bodyPr>
            <a:noAutofit/>
          </a:bodyPr>
          <a:lstStyle/>
          <a:p>
            <a:r>
              <a:rPr lang="mn-MN" sz="24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Улаанбаатар хотын хөрсний бохирдлын тойм</a:t>
            </a:r>
            <a:endParaRPr lang="en-US" sz="2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DDCB84-D10A-AA3D-335A-0BFBFF411EB1}"/>
              </a:ext>
            </a:extLst>
          </p:cNvPr>
          <p:cNvCxnSpPr/>
          <p:nvPr/>
        </p:nvCxnSpPr>
        <p:spPr>
          <a:xfrm>
            <a:off x="836023" y="297695"/>
            <a:ext cx="0" cy="60799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7DC3101E-645A-2579-88FA-72C2452FED64}"/>
              </a:ext>
            </a:extLst>
          </p:cNvPr>
          <p:cNvSpPr txBox="1">
            <a:spLocks/>
          </p:cNvSpPr>
          <p:nvPr/>
        </p:nvSpPr>
        <p:spPr>
          <a:xfrm>
            <a:off x="2047966" y="1039100"/>
            <a:ext cx="10515600" cy="613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mn-MN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Урвалын орчин </a:t>
            </a:r>
            <a:r>
              <a:rPr lang="mn-MN" sz="1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 </a:t>
            </a:r>
            <a:r>
              <a:rPr lang="mn-MN" sz="18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Хөрсний шинж чанарын өөрчлөлтийн толь</a:t>
            </a:r>
            <a:endParaRPr lang="en-US" sz="18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Equals 5">
            <a:extLst>
              <a:ext uri="{FF2B5EF4-FFF2-40B4-BE49-F238E27FC236}">
                <a16:creationId xmlns:a16="http://schemas.microsoft.com/office/drawing/2014/main" id="{F9359DB5-3DD8-2C19-C688-FDCA90AA05C4}"/>
              </a:ext>
            </a:extLst>
          </p:cNvPr>
          <p:cNvSpPr/>
          <p:nvPr/>
        </p:nvSpPr>
        <p:spPr>
          <a:xfrm>
            <a:off x="2022184" y="4270499"/>
            <a:ext cx="778933" cy="450337"/>
          </a:xfrm>
          <a:prstGeom prst="mathEqua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A30F4F-0F5C-AC22-0F74-6056498DCDBE}"/>
              </a:ext>
            </a:extLst>
          </p:cNvPr>
          <p:cNvSpPr txBox="1">
            <a:spLocks/>
          </p:cNvSpPr>
          <p:nvPr/>
        </p:nvSpPr>
        <p:spPr>
          <a:xfrm>
            <a:off x="735633" y="4067043"/>
            <a:ext cx="1526189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latin typeface="Cambria" panose="02040503050406030204" pitchFamily="18" charset="0"/>
                <a:ea typeface="Cambria" panose="02040503050406030204" pitchFamily="18" charset="0"/>
              </a:rPr>
              <a:t>60%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FDDC84-0328-69C1-4938-3B200A7F2012}"/>
              </a:ext>
            </a:extLst>
          </p:cNvPr>
          <p:cNvSpPr/>
          <p:nvPr/>
        </p:nvSpPr>
        <p:spPr>
          <a:xfrm rot="19427646">
            <a:off x="8649231" y="3077661"/>
            <a:ext cx="1954576" cy="3547359"/>
          </a:xfrm>
          <a:prstGeom prst="ellipse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FC0B73-4445-81CA-877A-F53AA898A005}"/>
              </a:ext>
            </a:extLst>
          </p:cNvPr>
          <p:cNvSpPr txBox="1"/>
          <p:nvPr/>
        </p:nvSpPr>
        <p:spPr>
          <a:xfrm>
            <a:off x="836023" y="2333896"/>
            <a:ext cx="10643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Улаанбаатар хотын мониторинг цэгүүдийн хөрсний урвалын орчин 7.34 буюу саармагаас 9.44 буюу </a:t>
            </a:r>
            <a:r>
              <a:rPr lang="mn-MN" sz="1800" kern="10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хэт шүлтлэг </a:t>
            </a:r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урвалын орчинтой байна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638B7F6-FF59-87F3-8145-4718F713990B}"/>
              </a:ext>
            </a:extLst>
          </p:cNvPr>
          <p:cNvSpPr txBox="1">
            <a:spLocks/>
          </p:cNvSpPr>
          <p:nvPr/>
        </p:nvSpPr>
        <p:spPr>
          <a:xfrm>
            <a:off x="3055370" y="4067043"/>
            <a:ext cx="2491392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Хүчтэй</a:t>
            </a:r>
          </a:p>
          <a:p>
            <a:r>
              <a:rPr lang="mn-M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Хэт шүлтлэг</a:t>
            </a:r>
            <a:endParaRPr lang="en-US" sz="1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A04FD-33F8-AE83-3BFF-AF5462233128}"/>
              </a:ext>
            </a:extLst>
          </p:cNvPr>
          <p:cNvSpPr txBox="1"/>
          <p:nvPr/>
        </p:nvSpPr>
        <p:spPr>
          <a:xfrm>
            <a:off x="836023" y="1651347"/>
            <a:ext cx="10643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n-MN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Ойт хээр, хээр, нугын хөрсний урвалын орчин </a:t>
            </a:r>
            <a:r>
              <a:rPr lang="mn-MN" sz="1800" b="1" kern="100" dirty="0" err="1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хүчиллэгдүү</a:t>
            </a:r>
            <a:r>
              <a:rPr lang="mn-MN" b="1" kern="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эсвэл саармаг </a:t>
            </a:r>
            <a:r>
              <a:rPr lang="mn-MN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шинжтэй.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55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1286</Words>
  <Application>Microsoft Office PowerPoint</Application>
  <PresentationFormat>Widescreen</PresentationFormat>
  <Paragraphs>283</Paragraphs>
  <Slides>29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MS Mincho</vt:lpstr>
      <vt:lpstr>Arial</vt:lpstr>
      <vt:lpstr>Calibri</vt:lpstr>
      <vt:lpstr>Calibri Light</vt:lpstr>
      <vt:lpstr>Cambria</vt:lpstr>
      <vt:lpstr>Symbol</vt:lpstr>
      <vt:lpstr>Times New Roman</vt:lpstr>
      <vt:lpstr>Office Theme</vt:lpstr>
      <vt:lpstr>Chart</vt:lpstr>
      <vt:lpstr>ХӨРСНИЙ ХҮНД МЕТАЛЛЫН БОХИРДЛЫН ТАРХАЛТЫН СУДАЛГААГ ХИЙХ, БОХИРДЛЫГ БУУРУУЛАХ АРГА ХЭМЖЭЭ АВАХ</vt:lpstr>
      <vt:lpstr>Судалгааны ажлыг гүйцэтгэсэн баг, хамт олон</vt:lpstr>
      <vt:lpstr>PowerPoint Presentation</vt:lpstr>
      <vt:lpstr>PowerPoint Presentation</vt:lpstr>
      <vt:lpstr>Улаанбаатар хотын хөрсний бохирдлын тойм</vt:lpstr>
      <vt:lpstr>PowerPoint Presentation</vt:lpstr>
      <vt:lpstr>Улаанбаатар хотын хөрсний бохирдлын тойм</vt:lpstr>
      <vt:lpstr>PowerPoint Presentation</vt:lpstr>
      <vt:lpstr>Улаанбаатар хотын хөрсний бохирдлын тойм</vt:lpstr>
      <vt:lpstr>PowerPoint Presentation</vt:lpstr>
      <vt:lpstr>Улаанбаатар хотын хөрсний бохирдлын тойм</vt:lpstr>
      <vt:lpstr>PowerPoint Presentation</vt:lpstr>
      <vt:lpstr>PowerPoint Presentation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Улаанбаатар хотын хөрсний бохирдлын тойм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ХӨРСНИЙ ХҮНД МЕТАЛЛЫН БОХИРДЛЫН ТАРХАЛТЫН СУДАЛГААГ ХИЙХ, БОХИРДЛЫГ БУУРУУЛАХ АРГА ХЭМЖЭЭ АВАХ</dc:title>
  <dc:creator>Ганзориг Өлгийчимэг</dc:creator>
  <cp:lastModifiedBy>NGA0228</cp:lastModifiedBy>
  <cp:revision>19</cp:revision>
  <dcterms:created xsi:type="dcterms:W3CDTF">2024-12-04T13:45:48Z</dcterms:created>
  <dcterms:modified xsi:type="dcterms:W3CDTF">2024-12-23T05:09:08Z</dcterms:modified>
</cp:coreProperties>
</file>