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71"/>
  </p:notesMasterIdLst>
  <p:sldIdLst>
    <p:sldId id="256" r:id="rId2"/>
    <p:sldId id="261" r:id="rId3"/>
    <p:sldId id="262" r:id="rId4"/>
    <p:sldId id="263" r:id="rId5"/>
    <p:sldId id="265" r:id="rId6"/>
    <p:sldId id="266" r:id="rId7"/>
    <p:sldId id="267" r:id="rId8"/>
    <p:sldId id="268" r:id="rId9"/>
    <p:sldId id="269" r:id="rId10"/>
    <p:sldId id="291" r:id="rId11"/>
    <p:sldId id="295" r:id="rId12"/>
    <p:sldId id="258" r:id="rId13"/>
    <p:sldId id="260" r:id="rId14"/>
    <p:sldId id="259" r:id="rId15"/>
    <p:sldId id="273" r:id="rId16"/>
    <p:sldId id="274" r:id="rId17"/>
    <p:sldId id="275" r:id="rId18"/>
    <p:sldId id="276" r:id="rId19"/>
    <p:sldId id="278" r:id="rId20"/>
    <p:sldId id="279" r:id="rId21"/>
    <p:sldId id="281" r:id="rId22"/>
    <p:sldId id="271" r:id="rId23"/>
    <p:sldId id="272" r:id="rId24"/>
    <p:sldId id="282" r:id="rId25"/>
    <p:sldId id="283" r:id="rId26"/>
    <p:sldId id="284" r:id="rId27"/>
    <p:sldId id="290" r:id="rId28"/>
    <p:sldId id="296" r:id="rId29"/>
    <p:sldId id="297" r:id="rId30"/>
    <p:sldId id="298" r:id="rId31"/>
    <p:sldId id="302" r:id="rId32"/>
    <p:sldId id="299" r:id="rId33"/>
    <p:sldId id="300" r:id="rId34"/>
    <p:sldId id="301" r:id="rId35"/>
    <p:sldId id="303" r:id="rId36"/>
    <p:sldId id="304" r:id="rId37"/>
    <p:sldId id="305" r:id="rId38"/>
    <p:sldId id="307" r:id="rId39"/>
    <p:sldId id="306" r:id="rId40"/>
    <p:sldId id="308" r:id="rId41"/>
    <p:sldId id="309" r:id="rId42"/>
    <p:sldId id="310" r:id="rId43"/>
    <p:sldId id="312" r:id="rId44"/>
    <p:sldId id="313" r:id="rId45"/>
    <p:sldId id="315" r:id="rId46"/>
    <p:sldId id="317" r:id="rId47"/>
    <p:sldId id="316" r:id="rId48"/>
    <p:sldId id="318" r:id="rId49"/>
    <p:sldId id="319" r:id="rId50"/>
    <p:sldId id="320" r:id="rId51"/>
    <p:sldId id="321" r:id="rId52"/>
    <p:sldId id="323" r:id="rId53"/>
    <p:sldId id="322" r:id="rId54"/>
    <p:sldId id="324" r:id="rId55"/>
    <p:sldId id="325" r:id="rId56"/>
    <p:sldId id="326" r:id="rId57"/>
    <p:sldId id="327" r:id="rId58"/>
    <p:sldId id="328" r:id="rId59"/>
    <p:sldId id="329" r:id="rId60"/>
    <p:sldId id="330" r:id="rId61"/>
    <p:sldId id="331" r:id="rId62"/>
    <p:sldId id="332" r:id="rId63"/>
    <p:sldId id="333" r:id="rId64"/>
    <p:sldId id="334" r:id="rId65"/>
    <p:sldId id="335" r:id="rId66"/>
    <p:sldId id="336" r:id="rId67"/>
    <p:sldId id="337" r:id="rId68"/>
    <p:sldId id="338" r:id="rId69"/>
    <p:sldId id="339" r:id="rId7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ME_IT" initials="S" lastIdx="1" clrIdx="0">
    <p:extLst>
      <p:ext uri="{19B8F6BF-5375-455C-9EA6-DF929625EA0E}">
        <p15:presenceInfo xmlns:p15="http://schemas.microsoft.com/office/powerpoint/2012/main" userId="SME_I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9FA"/>
    <a:srgbClr val="575AD5"/>
    <a:srgbClr val="5A50DE"/>
    <a:srgbClr val="2462E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01" d="100"/>
          <a:sy n="101" d="100"/>
        </p:scale>
        <p:origin x="13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r>
              <a:rPr lang="mn-MN"/>
              <a:t>2021 онд Тайландад болсон </a:t>
            </a:r>
            <a:r>
              <a:rPr lang="en-US"/>
              <a:t>COVID-19 </a:t>
            </a:r>
            <a:r>
              <a:rPr lang="mn-MN"/>
              <a:t>тахлын үед жижиг, дунд үйлдвэрлэл (ЖДҮҮЭ)-дэд зориулсан засгийн газрын хамгийн үр дүнтэй бодлого</a:t>
            </a:r>
            <a:endParaRPr lang="en-US"/>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title>
    <c:autoTitleDeleted val="0"/>
    <c:plotArea>
      <c:layout/>
      <c:barChart>
        <c:barDir val="bar"/>
        <c:grouping val="clustered"/>
        <c:varyColors val="0"/>
        <c:ser>
          <c:idx val="0"/>
          <c:order val="0"/>
          <c:tx>
            <c:strRef>
              <c:f>Sheet1!$B$1</c:f>
              <c:strCache>
                <c:ptCount val="1"/>
                <c:pt idx="0">
                  <c:v>Аж ахуйн нэгжийн эзлэх хувь</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Бусад</c:v>
                </c:pt>
                <c:pt idx="1">
                  <c:v>Чадавхжуулах сургалт</c:v>
                </c:pt>
                <c:pt idx="2">
                  <c:v>Хэрэглэгчдэд зориулсан татаас</c:v>
                </c:pt>
                <c:pt idx="3">
                  <c:v>Аж ахуйн нэгжүүдийн зардлыг бууруулах</c:v>
                </c:pt>
                <c:pt idx="4">
                  <c:v>Санхүүгийн тусламж</c:v>
                </c:pt>
              </c:strCache>
            </c:strRef>
          </c:cat>
          <c:val>
            <c:numRef>
              <c:f>Sheet1!$B$2:$B$6</c:f>
              <c:numCache>
                <c:formatCode>0.0%</c:formatCode>
                <c:ptCount val="5"/>
                <c:pt idx="0">
                  <c:v>4.2000000000000003E-2</c:v>
                </c:pt>
                <c:pt idx="1">
                  <c:v>0.13800000000000001</c:v>
                </c:pt>
                <c:pt idx="2">
                  <c:v>0.24299999999999999</c:v>
                </c:pt>
                <c:pt idx="3">
                  <c:v>0.27100000000000002</c:v>
                </c:pt>
                <c:pt idx="4">
                  <c:v>0.30599999999999999</c:v>
                </c:pt>
              </c:numCache>
            </c:numRef>
          </c:val>
          <c:extLst>
            <c:ext xmlns:c16="http://schemas.microsoft.com/office/drawing/2014/chart" uri="{C3380CC4-5D6E-409C-BE32-E72D297353CC}">
              <c16:uniqueId val="{00000000-D387-4C9B-BD27-83D06265A5DC}"/>
            </c:ext>
          </c:extLst>
        </c:ser>
        <c:dLbls>
          <c:showLegendKey val="0"/>
          <c:showVal val="0"/>
          <c:showCatName val="0"/>
          <c:showSerName val="0"/>
          <c:showPercent val="0"/>
          <c:showBubbleSize val="0"/>
        </c:dLbls>
        <c:gapWidth val="182"/>
        <c:axId val="250635312"/>
        <c:axId val="250634480"/>
      </c:barChart>
      <c:catAx>
        <c:axId val="2506353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250634480"/>
        <c:crosses val="autoZero"/>
        <c:auto val="1"/>
        <c:lblAlgn val="ctr"/>
        <c:lblOffset val="100"/>
        <c:noMultiLvlLbl val="0"/>
      </c:catAx>
      <c:valAx>
        <c:axId val="250634480"/>
        <c:scaling>
          <c:orientation val="minMax"/>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crossAx val="250635312"/>
        <c:crosses val="autoZero"/>
        <c:crossBetween val="between"/>
      </c:valAx>
      <c:spPr>
        <a:noFill/>
        <a:ln>
          <a:noFill/>
        </a:ln>
        <a:effectLst/>
      </c:spPr>
    </c:plotArea>
    <c:legend>
      <c:legendPos val="b"/>
      <c:layout>
        <c:manualLayout>
          <c:xMode val="edge"/>
          <c:yMode val="edge"/>
          <c:x val="0.37175016269848066"/>
          <c:y val="0.91695004480714892"/>
          <c:w val="0.25956410078836073"/>
          <c:h val="5.5308295575369121E-2"/>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95000"/>
                  <a:lumOff val="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b="1">
          <a:solidFill>
            <a:schemeClr val="tx1">
              <a:lumMod val="95000"/>
              <a:lumOff val="5000"/>
            </a:schemeClr>
          </a:solidFill>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100" b="0" i="0" u="none" strike="noStrike" kern="1200" spc="0" baseline="0">
                <a:solidFill>
                  <a:srgbClr val="002060"/>
                </a:solidFill>
                <a:latin typeface="Arial" panose="020B0604020202020204" pitchFamily="34" charset="0"/>
                <a:ea typeface="+mn-ea"/>
                <a:cs typeface="Arial" panose="020B0604020202020204" pitchFamily="34" charset="0"/>
              </a:defRPr>
            </a:pPr>
            <a:r>
              <a:rPr lang="mn-MN" sz="1100" dirty="0">
                <a:solidFill>
                  <a:srgbClr val="002060"/>
                </a:solidFill>
                <a:latin typeface="Arial" panose="020B0604020202020204" pitchFamily="34" charset="0"/>
                <a:cs typeface="Arial" panose="020B0604020202020204" pitchFamily="34" charset="0"/>
              </a:rPr>
              <a:t>Ковид</a:t>
            </a:r>
            <a:r>
              <a:rPr lang="en-US" sz="1100" dirty="0">
                <a:solidFill>
                  <a:srgbClr val="002060"/>
                </a:solidFill>
                <a:latin typeface="Arial" panose="020B0604020202020204" pitchFamily="34" charset="0"/>
                <a:cs typeface="Arial" panose="020B0604020202020204" pitchFamily="34" charset="0"/>
              </a:rPr>
              <a:t>-</a:t>
            </a:r>
            <a:r>
              <a:rPr lang="mn-MN" sz="1100" dirty="0">
                <a:solidFill>
                  <a:srgbClr val="002060"/>
                </a:solidFill>
                <a:latin typeface="Arial" panose="020B0604020202020204" pitchFamily="34" charset="0"/>
                <a:cs typeface="Arial" panose="020B0604020202020204" pitchFamily="34" charset="0"/>
              </a:rPr>
              <a:t>19 тахал Их Британийн жижиг, дунд бизнес эрхлэгчдийн орлогод үзүүлж буй нөлөө </a:t>
            </a:r>
            <a:endParaRPr lang="en-US" sz="1100" dirty="0">
              <a:solidFill>
                <a:srgbClr val="002060"/>
              </a:solidFill>
              <a:latin typeface="Arial" panose="020B0604020202020204" pitchFamily="34" charset="0"/>
              <a:cs typeface="Arial" panose="020B0604020202020204" pitchFamily="34" charset="0"/>
            </a:endParaRPr>
          </a:p>
        </c:rich>
      </c:tx>
      <c:layout>
        <c:manualLayout>
          <c:xMode val="edge"/>
          <c:yMode val="edge"/>
          <c:x val="0.15434375"/>
          <c:y val="9.3749994232898981E-3"/>
        </c:manualLayout>
      </c:layout>
      <c:overlay val="0"/>
      <c:spPr>
        <a:noFill/>
        <a:ln>
          <a:noFill/>
        </a:ln>
        <a:effectLst/>
      </c:spPr>
      <c:txPr>
        <a:bodyPr rot="0" spcFirstLastPara="1" vertOverflow="ellipsis" vert="horz" wrap="square" anchor="ctr" anchorCtr="1"/>
        <a:lstStyle/>
        <a:p>
          <a:pPr>
            <a:defRPr sz="1100" b="0" i="0" u="none" strike="noStrike" kern="1200" spc="0" baseline="0">
              <a:solidFill>
                <a:srgbClr val="002060"/>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2020.05 (n=600)</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Орлого нэмэгдсэн</c:v>
                </c:pt>
                <c:pt idx="1">
                  <c:v>Нөлөөлөөгүй</c:v>
                </c:pt>
                <c:pt idx="2">
                  <c:v>бага зэрэг буурсан</c:v>
                </c:pt>
                <c:pt idx="3">
                  <c:v>Их хэмжээгээр буурсан </c:v>
                </c:pt>
              </c:strCache>
            </c:strRef>
          </c:cat>
          <c:val>
            <c:numRef>
              <c:f>Sheet1!$B$2:$B$6</c:f>
              <c:numCache>
                <c:formatCode>General</c:formatCode>
                <c:ptCount val="5"/>
                <c:pt idx="0">
                  <c:v>6</c:v>
                </c:pt>
                <c:pt idx="1">
                  <c:v>14</c:v>
                </c:pt>
                <c:pt idx="2">
                  <c:v>39</c:v>
                </c:pt>
                <c:pt idx="3">
                  <c:v>41</c:v>
                </c:pt>
              </c:numCache>
            </c:numRef>
          </c:val>
          <c:extLst>
            <c:ext xmlns:c16="http://schemas.microsoft.com/office/drawing/2014/chart" uri="{C3380CC4-5D6E-409C-BE32-E72D297353CC}">
              <c16:uniqueId val="{00000000-DA74-4888-9350-4FC4C378B145}"/>
            </c:ext>
          </c:extLst>
        </c:ser>
        <c:ser>
          <c:idx val="1"/>
          <c:order val="1"/>
          <c:tx>
            <c:strRef>
              <c:f>Sheet1!$C$1</c:f>
              <c:strCache>
                <c:ptCount val="1"/>
                <c:pt idx="0">
                  <c:v>2020.08 (n=500)</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Орлого нэмэгдсэн</c:v>
                </c:pt>
                <c:pt idx="1">
                  <c:v>Нөлөөлөөгүй</c:v>
                </c:pt>
                <c:pt idx="2">
                  <c:v>бага зэрэг буурсан</c:v>
                </c:pt>
                <c:pt idx="3">
                  <c:v>Их хэмжээгээр буурсан </c:v>
                </c:pt>
              </c:strCache>
            </c:strRef>
          </c:cat>
          <c:val>
            <c:numRef>
              <c:f>Sheet1!$C$2:$C$6</c:f>
              <c:numCache>
                <c:formatCode>General</c:formatCode>
                <c:ptCount val="5"/>
                <c:pt idx="0">
                  <c:v>12</c:v>
                </c:pt>
                <c:pt idx="1">
                  <c:v>17</c:v>
                </c:pt>
                <c:pt idx="2">
                  <c:v>41</c:v>
                </c:pt>
                <c:pt idx="3">
                  <c:v>30</c:v>
                </c:pt>
              </c:numCache>
            </c:numRef>
          </c:val>
          <c:extLst>
            <c:ext xmlns:c16="http://schemas.microsoft.com/office/drawing/2014/chart" uri="{C3380CC4-5D6E-409C-BE32-E72D297353CC}">
              <c16:uniqueId val="{00000001-DA74-4888-9350-4FC4C378B145}"/>
            </c:ext>
          </c:extLst>
        </c:ser>
        <c:ser>
          <c:idx val="2"/>
          <c:order val="2"/>
          <c:tx>
            <c:strRef>
              <c:f>Sheet1!$D$1</c:f>
              <c:strCache>
                <c:ptCount val="1"/>
                <c:pt idx="0">
                  <c:v>2020.11 (n=653)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4"/>
                <c:pt idx="0">
                  <c:v>Орлого нэмэгдсэн</c:v>
                </c:pt>
                <c:pt idx="1">
                  <c:v>Нөлөөлөөгүй</c:v>
                </c:pt>
                <c:pt idx="2">
                  <c:v>бага зэрэг буурсан</c:v>
                </c:pt>
                <c:pt idx="3">
                  <c:v>Их хэмжээгээр буурсан </c:v>
                </c:pt>
              </c:strCache>
            </c:strRef>
          </c:cat>
          <c:val>
            <c:numRef>
              <c:f>Sheet1!$D$2:$D$6</c:f>
              <c:numCache>
                <c:formatCode>General</c:formatCode>
                <c:ptCount val="5"/>
                <c:pt idx="0">
                  <c:v>13</c:v>
                </c:pt>
                <c:pt idx="1">
                  <c:v>22</c:v>
                </c:pt>
                <c:pt idx="2">
                  <c:v>38</c:v>
                </c:pt>
                <c:pt idx="3">
                  <c:v>27</c:v>
                </c:pt>
              </c:numCache>
            </c:numRef>
          </c:val>
          <c:extLst>
            <c:ext xmlns:c16="http://schemas.microsoft.com/office/drawing/2014/chart" uri="{C3380CC4-5D6E-409C-BE32-E72D297353CC}">
              <c16:uniqueId val="{00000002-DA74-4888-9350-4FC4C378B145}"/>
            </c:ext>
          </c:extLst>
        </c:ser>
        <c:dLbls>
          <c:dLblPos val="ctr"/>
          <c:showLegendKey val="0"/>
          <c:showVal val="1"/>
          <c:showCatName val="0"/>
          <c:showSerName val="0"/>
          <c:showPercent val="0"/>
          <c:showBubbleSize val="0"/>
        </c:dLbls>
        <c:gapWidth val="150"/>
        <c:axId val="562015647"/>
        <c:axId val="562010239"/>
      </c:barChart>
      <c:catAx>
        <c:axId val="5620156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2010239"/>
        <c:crosses val="autoZero"/>
        <c:auto val="1"/>
        <c:lblAlgn val="ctr"/>
        <c:lblOffset val="100"/>
        <c:noMultiLvlLbl val="0"/>
      </c:catAx>
      <c:valAx>
        <c:axId val="5620102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62015647"/>
        <c:crosses val="autoZero"/>
        <c:crossBetween val="between"/>
      </c:valAx>
      <c:spPr>
        <a:noFill/>
        <a:ln>
          <a:noFill/>
        </a:ln>
        <a:effectLst/>
      </c:spPr>
    </c:plotArea>
    <c:legend>
      <c:legendPos val="b"/>
      <c:layout>
        <c:manualLayout>
          <c:xMode val="edge"/>
          <c:yMode val="edge"/>
          <c:x val="0.10865157480314962"/>
          <c:y val="0.93727903929139766"/>
          <c:w val="0.55457185039370083"/>
          <c:h val="4.4837763171552983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76C5326-B63D-E249-9A9F-6F1FD7C905F0}"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B84DDFB8-2469-C348-93A4-39270E82924A}">
      <dgm:prSet custT="1"/>
      <dgm:spPr/>
      <dgm:t>
        <a:bodyPr/>
        <a:lstStyle/>
        <a:p>
          <a:r>
            <a:rPr lang="mn-MN" sz="1000" dirty="0">
              <a:latin typeface="Times New Roman" panose="02020603050405020304" pitchFamily="18" charset="0"/>
              <a:cs typeface="Times New Roman" panose="02020603050405020304" pitchFamily="18" charset="0"/>
            </a:rPr>
            <a:t>ЖДҮЭ-д </a:t>
          </a:r>
          <a:r>
            <a:rPr lang="en-US" sz="1000" dirty="0">
              <a:latin typeface="Times New Roman" panose="02020603050405020304" pitchFamily="18" charset="0"/>
              <a:cs typeface="Times New Roman" panose="02020603050405020304" pitchFamily="18" charset="0"/>
            </a:rPr>
            <a:t>AUD</a:t>
          </a:r>
          <a:r>
            <a:rPr lang="mn-MN" sz="1000" dirty="0">
              <a:latin typeface="Times New Roman" panose="02020603050405020304" pitchFamily="18" charset="0"/>
              <a:cs typeface="Times New Roman" panose="02020603050405020304" pitchFamily="18" charset="0"/>
            </a:rPr>
            <a:t>3.2 тэрбум </a:t>
          </a:r>
          <a:endParaRPr lang="en-MN" sz="1000" dirty="0">
            <a:latin typeface="Times New Roman" panose="02020603050405020304" pitchFamily="18" charset="0"/>
            <a:cs typeface="Times New Roman" panose="02020603050405020304" pitchFamily="18" charset="0"/>
          </a:endParaRPr>
        </a:p>
      </dgm:t>
    </dgm:pt>
    <dgm:pt modelId="{BAA39CC0-EFC6-1A48-AFAD-22EE29EEE798}" type="parTrans" cxnId="{F3EA75D7-8A0D-D64E-8A9A-20A7233A96B7}">
      <dgm:prSet/>
      <dgm:spPr/>
      <dgm:t>
        <a:bodyPr/>
        <a:lstStyle/>
        <a:p>
          <a:endParaRPr lang="en-US" sz="1000">
            <a:latin typeface="Times New Roman" panose="02020603050405020304" pitchFamily="18" charset="0"/>
            <a:cs typeface="Times New Roman" panose="02020603050405020304" pitchFamily="18" charset="0"/>
          </a:endParaRPr>
        </a:p>
      </dgm:t>
    </dgm:pt>
    <dgm:pt modelId="{186ACD79-8FFA-1C46-BD79-B76435A45C3D}" type="sibTrans" cxnId="{F3EA75D7-8A0D-D64E-8A9A-20A7233A96B7}">
      <dgm:prSet/>
      <dgm:spPr/>
      <dgm:t>
        <a:bodyPr/>
        <a:lstStyle/>
        <a:p>
          <a:endParaRPr lang="en-US" sz="1000">
            <a:latin typeface="Times New Roman" panose="02020603050405020304" pitchFamily="18" charset="0"/>
            <a:cs typeface="Times New Roman" panose="02020603050405020304" pitchFamily="18" charset="0"/>
          </a:endParaRPr>
        </a:p>
      </dgm:t>
    </dgm:pt>
    <dgm:pt modelId="{11D83639-6FEB-604F-B6B6-00CE44E0EE6F}">
      <dgm:prSet custT="1"/>
      <dgm:spPr/>
      <dgm:t>
        <a:bodyPr/>
        <a:lstStyle/>
        <a:p>
          <a:r>
            <a:rPr lang="en-US" sz="1000">
              <a:latin typeface="Times New Roman" panose="02020603050405020304" pitchFamily="18" charset="0"/>
              <a:cs typeface="Times New Roman" panose="02020603050405020304" pitchFamily="18" charset="0"/>
            </a:rPr>
            <a:t>AUD</a:t>
          </a:r>
          <a:r>
            <a:rPr lang="mn-MN" sz="1000">
              <a:latin typeface="Times New Roman" panose="02020603050405020304" pitchFamily="18" charset="0"/>
              <a:cs typeface="Times New Roman" panose="02020603050405020304" pitchFamily="18" charset="0"/>
            </a:rPr>
            <a:t>1.3 тэрбум ажлын байрыг дэмжихэд</a:t>
          </a:r>
          <a:endParaRPr lang="en-MN" sz="1000">
            <a:latin typeface="Times New Roman" panose="02020603050405020304" pitchFamily="18" charset="0"/>
            <a:cs typeface="Times New Roman" panose="02020603050405020304" pitchFamily="18" charset="0"/>
          </a:endParaRPr>
        </a:p>
      </dgm:t>
    </dgm:pt>
    <dgm:pt modelId="{D9E00F62-2D13-DF40-BFAC-7EF90D86AB58}" type="parTrans" cxnId="{6E0FC6D1-4518-3B4B-B972-AC342A2CFFAB}">
      <dgm:prSet/>
      <dgm:spPr/>
      <dgm:t>
        <a:bodyPr/>
        <a:lstStyle/>
        <a:p>
          <a:endParaRPr lang="en-US" sz="1000">
            <a:latin typeface="Times New Roman" panose="02020603050405020304" pitchFamily="18" charset="0"/>
            <a:cs typeface="Times New Roman" panose="02020603050405020304" pitchFamily="18" charset="0"/>
          </a:endParaRPr>
        </a:p>
      </dgm:t>
    </dgm:pt>
    <dgm:pt modelId="{E2F037F6-5E89-FC4B-B330-05DCF9B6BC02}" type="sibTrans" cxnId="{6E0FC6D1-4518-3B4B-B972-AC342A2CFFAB}">
      <dgm:prSet/>
      <dgm:spPr/>
      <dgm:t>
        <a:bodyPr/>
        <a:lstStyle/>
        <a:p>
          <a:endParaRPr lang="en-US" sz="1000">
            <a:latin typeface="Times New Roman" panose="02020603050405020304" pitchFamily="18" charset="0"/>
            <a:cs typeface="Times New Roman" panose="02020603050405020304" pitchFamily="18" charset="0"/>
          </a:endParaRPr>
        </a:p>
      </dgm:t>
    </dgm:pt>
    <dgm:pt modelId="{EEE9E1BE-4C2C-E442-BEA5-7EC7BA7883E0}">
      <dgm:prSet custT="1"/>
      <dgm:spPr/>
      <dgm:t>
        <a:bodyPr/>
        <a:lstStyle/>
        <a:p>
          <a:r>
            <a:rPr lang="en-US" sz="1000">
              <a:latin typeface="Times New Roman" panose="02020603050405020304" pitchFamily="18" charset="0"/>
              <a:cs typeface="Times New Roman" panose="02020603050405020304" pitchFamily="18" charset="0"/>
            </a:rPr>
            <a:t>AUD</a:t>
          </a:r>
          <a:r>
            <a:rPr lang="mn-MN" sz="1000">
              <a:latin typeface="Times New Roman" panose="02020603050405020304" pitchFamily="18" charset="0"/>
              <a:cs typeface="Times New Roman" panose="02020603050405020304" pitchFamily="18" charset="0"/>
            </a:rPr>
            <a:t> </a:t>
          </a:r>
          <a:r>
            <a:rPr lang="en-US" sz="1000">
              <a:latin typeface="Times New Roman" panose="02020603050405020304" pitchFamily="18" charset="0"/>
              <a:cs typeface="Times New Roman" panose="02020603050405020304" pitchFamily="18" charset="0"/>
            </a:rPr>
            <a:t>1</a:t>
          </a:r>
          <a:r>
            <a:rPr lang="mn-MN" sz="1000">
              <a:latin typeface="Times New Roman" panose="02020603050405020304" pitchFamily="18" charset="0"/>
              <a:cs typeface="Times New Roman" panose="02020603050405020304" pitchFamily="18" charset="0"/>
            </a:rPr>
            <a:t> тэрбум дэмжлэг пандемик хүндээр нөлөөлсөн салбар болох аялал жуулчлал, хөдөө аж ахуй, боловсролыг салбар </a:t>
          </a:r>
          <a:endParaRPr lang="en-MN" sz="1000">
            <a:latin typeface="Times New Roman" panose="02020603050405020304" pitchFamily="18" charset="0"/>
            <a:cs typeface="Times New Roman" panose="02020603050405020304" pitchFamily="18" charset="0"/>
          </a:endParaRPr>
        </a:p>
      </dgm:t>
    </dgm:pt>
    <dgm:pt modelId="{64D846F4-FD3F-7340-B972-CE1142B55841}" type="parTrans" cxnId="{7D30B77C-EBA3-D94F-9B32-33B2C6427CE9}">
      <dgm:prSet/>
      <dgm:spPr/>
      <dgm:t>
        <a:bodyPr/>
        <a:lstStyle/>
        <a:p>
          <a:endParaRPr lang="en-US" sz="1000">
            <a:latin typeface="Times New Roman" panose="02020603050405020304" pitchFamily="18" charset="0"/>
            <a:cs typeface="Times New Roman" panose="02020603050405020304" pitchFamily="18" charset="0"/>
          </a:endParaRPr>
        </a:p>
      </dgm:t>
    </dgm:pt>
    <dgm:pt modelId="{2E6E719D-8A9A-1C4E-B04E-8DE4BD4623D4}" type="sibTrans" cxnId="{7D30B77C-EBA3-D94F-9B32-33B2C6427CE9}">
      <dgm:prSet/>
      <dgm:spPr/>
      <dgm:t>
        <a:bodyPr/>
        <a:lstStyle/>
        <a:p>
          <a:endParaRPr lang="en-US" sz="1000">
            <a:latin typeface="Times New Roman" panose="02020603050405020304" pitchFamily="18" charset="0"/>
            <a:cs typeface="Times New Roman" panose="02020603050405020304" pitchFamily="18" charset="0"/>
          </a:endParaRPr>
        </a:p>
      </dgm:t>
    </dgm:pt>
    <dgm:pt modelId="{349581A1-F940-4946-9B16-23AA9C6D2763}">
      <dgm:prSet custT="1"/>
      <dgm:spPr/>
      <dgm:t>
        <a:bodyPr/>
        <a:lstStyle/>
        <a:p>
          <a:r>
            <a:rPr lang="mn-MN" sz="1000">
              <a:latin typeface="Times New Roman" panose="02020603050405020304" pitchFamily="18" charset="0"/>
              <a:cs typeface="Times New Roman" panose="02020603050405020304" pitchFamily="18" charset="0"/>
            </a:rPr>
            <a:t>Нийгмийн халамжиийн мөнгө авдаг иргэдэд </a:t>
          </a:r>
          <a:r>
            <a:rPr lang="en-US" sz="1000">
              <a:latin typeface="Times New Roman" panose="02020603050405020304" pitchFamily="18" charset="0"/>
              <a:cs typeface="Times New Roman" panose="02020603050405020304" pitchFamily="18" charset="0"/>
            </a:rPr>
            <a:t>AUD </a:t>
          </a:r>
          <a:r>
            <a:rPr lang="mn-MN" sz="1000">
              <a:latin typeface="Times New Roman" panose="02020603050405020304" pitchFamily="18" charset="0"/>
              <a:cs typeface="Times New Roman" panose="02020603050405020304" pitchFamily="18" charset="0"/>
            </a:rPr>
            <a:t>750 хүн бүрт</a:t>
          </a:r>
          <a:endParaRPr lang="en-MN" sz="1000">
            <a:latin typeface="Times New Roman" panose="02020603050405020304" pitchFamily="18" charset="0"/>
            <a:cs typeface="Times New Roman" panose="02020603050405020304" pitchFamily="18" charset="0"/>
          </a:endParaRPr>
        </a:p>
      </dgm:t>
    </dgm:pt>
    <dgm:pt modelId="{06109AB1-03CA-5447-B846-53190E906E49}" type="parTrans" cxnId="{73CB4070-DD99-0B4B-B36B-8B7F32969527}">
      <dgm:prSet/>
      <dgm:spPr/>
      <dgm:t>
        <a:bodyPr/>
        <a:lstStyle/>
        <a:p>
          <a:endParaRPr lang="en-US" sz="1000">
            <a:latin typeface="Times New Roman" panose="02020603050405020304" pitchFamily="18" charset="0"/>
            <a:cs typeface="Times New Roman" panose="02020603050405020304" pitchFamily="18" charset="0"/>
          </a:endParaRPr>
        </a:p>
      </dgm:t>
    </dgm:pt>
    <dgm:pt modelId="{03194321-C23B-7743-B1B4-40660EBEBA5E}" type="sibTrans" cxnId="{73CB4070-DD99-0B4B-B36B-8B7F32969527}">
      <dgm:prSet/>
      <dgm:spPr/>
      <dgm:t>
        <a:bodyPr/>
        <a:lstStyle/>
        <a:p>
          <a:endParaRPr lang="en-US" sz="1000">
            <a:latin typeface="Times New Roman" panose="02020603050405020304" pitchFamily="18" charset="0"/>
            <a:cs typeface="Times New Roman" panose="02020603050405020304" pitchFamily="18" charset="0"/>
          </a:endParaRPr>
        </a:p>
      </dgm:t>
    </dgm:pt>
    <dgm:pt modelId="{FF8E943D-438C-FA4D-9C47-48A70FF23A27}">
      <dgm:prSet/>
      <dgm:spPr/>
      <dgm:t>
        <a:bodyPr/>
        <a:lstStyle/>
        <a:p>
          <a:endParaRPr lang="en-US" sz="1000">
            <a:latin typeface="Times New Roman" panose="02020603050405020304" pitchFamily="18" charset="0"/>
            <a:cs typeface="Times New Roman" panose="02020603050405020304" pitchFamily="18" charset="0"/>
          </a:endParaRPr>
        </a:p>
      </dgm:t>
    </dgm:pt>
    <dgm:pt modelId="{257406DE-E326-7D4B-BE2C-B22E1DA0F408}" type="parTrans" cxnId="{1028AF77-58C3-2D47-B185-D4D913608194}">
      <dgm:prSet/>
      <dgm:spPr/>
      <dgm:t>
        <a:bodyPr/>
        <a:lstStyle/>
        <a:p>
          <a:endParaRPr lang="en-US" sz="1000">
            <a:latin typeface="Times New Roman" panose="02020603050405020304" pitchFamily="18" charset="0"/>
            <a:cs typeface="Times New Roman" panose="02020603050405020304" pitchFamily="18" charset="0"/>
          </a:endParaRPr>
        </a:p>
      </dgm:t>
    </dgm:pt>
    <dgm:pt modelId="{0142C5A8-2237-EF44-8656-A80D62F6AFE1}" type="sibTrans" cxnId="{1028AF77-58C3-2D47-B185-D4D913608194}">
      <dgm:prSet/>
      <dgm:spPr/>
      <dgm:t>
        <a:bodyPr/>
        <a:lstStyle/>
        <a:p>
          <a:endParaRPr lang="en-US" sz="1000">
            <a:latin typeface="Times New Roman" panose="02020603050405020304" pitchFamily="18" charset="0"/>
            <a:cs typeface="Times New Roman" panose="02020603050405020304" pitchFamily="18" charset="0"/>
          </a:endParaRPr>
        </a:p>
      </dgm:t>
    </dgm:pt>
    <dgm:pt modelId="{05B21ED7-26CE-1E4D-8923-2595557CC67D}">
      <dgm:prSet/>
      <dgm:spPr/>
      <dgm:t>
        <a:bodyPr/>
        <a:lstStyle/>
        <a:p>
          <a:endParaRPr lang="en-US" sz="1000">
            <a:latin typeface="Times New Roman" panose="02020603050405020304" pitchFamily="18" charset="0"/>
            <a:cs typeface="Times New Roman" panose="02020603050405020304" pitchFamily="18" charset="0"/>
          </a:endParaRPr>
        </a:p>
      </dgm:t>
    </dgm:pt>
    <dgm:pt modelId="{6CAC37F0-0222-964C-84E8-7FFFB217E1D9}" type="parTrans" cxnId="{740E446F-9994-FF4A-9AD7-093237DC746D}">
      <dgm:prSet/>
      <dgm:spPr/>
      <dgm:t>
        <a:bodyPr/>
        <a:lstStyle/>
        <a:p>
          <a:endParaRPr lang="en-US" sz="1000">
            <a:latin typeface="Times New Roman" panose="02020603050405020304" pitchFamily="18" charset="0"/>
            <a:cs typeface="Times New Roman" panose="02020603050405020304" pitchFamily="18" charset="0"/>
          </a:endParaRPr>
        </a:p>
      </dgm:t>
    </dgm:pt>
    <dgm:pt modelId="{BCEB6536-E1A1-664F-8A68-2011D556AAC1}" type="sibTrans" cxnId="{740E446F-9994-FF4A-9AD7-093237DC746D}">
      <dgm:prSet/>
      <dgm:spPr/>
      <dgm:t>
        <a:bodyPr/>
        <a:lstStyle/>
        <a:p>
          <a:endParaRPr lang="en-US" sz="1000">
            <a:latin typeface="Times New Roman" panose="02020603050405020304" pitchFamily="18" charset="0"/>
            <a:cs typeface="Times New Roman" panose="02020603050405020304" pitchFamily="18" charset="0"/>
          </a:endParaRPr>
        </a:p>
      </dgm:t>
    </dgm:pt>
    <dgm:pt modelId="{B5294EB2-B283-6F42-8E03-F5B5FDAE9829}" type="pres">
      <dgm:prSet presAssocID="{176C5326-B63D-E249-9A9F-6F1FD7C905F0}" presName="matrix" presStyleCnt="0">
        <dgm:presLayoutVars>
          <dgm:chMax val="1"/>
          <dgm:dir/>
          <dgm:resizeHandles val="exact"/>
        </dgm:presLayoutVars>
      </dgm:prSet>
      <dgm:spPr/>
    </dgm:pt>
    <dgm:pt modelId="{DB626CF1-73B0-5E4D-881B-726D295C0D50}" type="pres">
      <dgm:prSet presAssocID="{176C5326-B63D-E249-9A9F-6F1FD7C905F0}" presName="diamond" presStyleLbl="bgShp" presStyleIdx="0" presStyleCnt="1"/>
      <dgm:spPr/>
    </dgm:pt>
    <dgm:pt modelId="{D2C4F86C-60E1-E546-9AB9-646CB495ECC4}" type="pres">
      <dgm:prSet presAssocID="{176C5326-B63D-E249-9A9F-6F1FD7C905F0}" presName="quad1" presStyleLbl="node1" presStyleIdx="0" presStyleCnt="4">
        <dgm:presLayoutVars>
          <dgm:chMax val="0"/>
          <dgm:chPref val="0"/>
          <dgm:bulletEnabled val="1"/>
        </dgm:presLayoutVars>
      </dgm:prSet>
      <dgm:spPr/>
    </dgm:pt>
    <dgm:pt modelId="{5A292BC8-7A5D-1845-9201-AB7B238A55CA}" type="pres">
      <dgm:prSet presAssocID="{176C5326-B63D-E249-9A9F-6F1FD7C905F0}" presName="quad2" presStyleLbl="node1" presStyleIdx="1" presStyleCnt="4">
        <dgm:presLayoutVars>
          <dgm:chMax val="0"/>
          <dgm:chPref val="0"/>
          <dgm:bulletEnabled val="1"/>
        </dgm:presLayoutVars>
      </dgm:prSet>
      <dgm:spPr/>
    </dgm:pt>
    <dgm:pt modelId="{B5A15E4C-86AD-424F-B876-9E7466809BA6}" type="pres">
      <dgm:prSet presAssocID="{176C5326-B63D-E249-9A9F-6F1FD7C905F0}" presName="quad3" presStyleLbl="node1" presStyleIdx="2" presStyleCnt="4">
        <dgm:presLayoutVars>
          <dgm:chMax val="0"/>
          <dgm:chPref val="0"/>
          <dgm:bulletEnabled val="1"/>
        </dgm:presLayoutVars>
      </dgm:prSet>
      <dgm:spPr/>
    </dgm:pt>
    <dgm:pt modelId="{29061C48-D139-AC4C-841C-AED354263C82}" type="pres">
      <dgm:prSet presAssocID="{176C5326-B63D-E249-9A9F-6F1FD7C905F0}" presName="quad4" presStyleLbl="node1" presStyleIdx="3" presStyleCnt="4">
        <dgm:presLayoutVars>
          <dgm:chMax val="0"/>
          <dgm:chPref val="0"/>
          <dgm:bulletEnabled val="1"/>
        </dgm:presLayoutVars>
      </dgm:prSet>
      <dgm:spPr/>
    </dgm:pt>
  </dgm:ptLst>
  <dgm:cxnLst>
    <dgm:cxn modelId="{EB908C17-8B19-2F45-932D-6B0E9001CB48}" type="presOf" srcId="{176C5326-B63D-E249-9A9F-6F1FD7C905F0}" destId="{B5294EB2-B283-6F42-8E03-F5B5FDAE9829}" srcOrd="0" destOrd="0" presId="urn:microsoft.com/office/officeart/2005/8/layout/matrix3"/>
    <dgm:cxn modelId="{FD593E66-128F-B24E-AFB2-A3F30EF7C1AD}" type="presOf" srcId="{11D83639-6FEB-604F-B6B6-00CE44E0EE6F}" destId="{5A292BC8-7A5D-1845-9201-AB7B238A55CA}" srcOrd="0" destOrd="0" presId="urn:microsoft.com/office/officeart/2005/8/layout/matrix3"/>
    <dgm:cxn modelId="{740E446F-9994-FF4A-9AD7-093237DC746D}" srcId="{176C5326-B63D-E249-9A9F-6F1FD7C905F0}" destId="{05B21ED7-26CE-1E4D-8923-2595557CC67D}" srcOrd="5" destOrd="0" parTransId="{6CAC37F0-0222-964C-84E8-7FFFB217E1D9}" sibTransId="{BCEB6536-E1A1-664F-8A68-2011D556AAC1}"/>
    <dgm:cxn modelId="{73CB4070-DD99-0B4B-B36B-8B7F32969527}" srcId="{176C5326-B63D-E249-9A9F-6F1FD7C905F0}" destId="{349581A1-F940-4946-9B16-23AA9C6D2763}" srcOrd="3" destOrd="0" parTransId="{06109AB1-03CA-5447-B846-53190E906E49}" sibTransId="{03194321-C23B-7743-B1B4-40660EBEBA5E}"/>
    <dgm:cxn modelId="{E0722C52-2544-A24E-81FA-5442D7F59EAC}" type="presOf" srcId="{B84DDFB8-2469-C348-93A4-39270E82924A}" destId="{D2C4F86C-60E1-E546-9AB9-646CB495ECC4}" srcOrd="0" destOrd="0" presId="urn:microsoft.com/office/officeart/2005/8/layout/matrix3"/>
    <dgm:cxn modelId="{1028AF77-58C3-2D47-B185-D4D913608194}" srcId="{176C5326-B63D-E249-9A9F-6F1FD7C905F0}" destId="{FF8E943D-438C-FA4D-9C47-48A70FF23A27}" srcOrd="4" destOrd="0" parTransId="{257406DE-E326-7D4B-BE2C-B22E1DA0F408}" sibTransId="{0142C5A8-2237-EF44-8656-A80D62F6AFE1}"/>
    <dgm:cxn modelId="{7D30B77C-EBA3-D94F-9B32-33B2C6427CE9}" srcId="{176C5326-B63D-E249-9A9F-6F1FD7C905F0}" destId="{EEE9E1BE-4C2C-E442-BEA5-7EC7BA7883E0}" srcOrd="2" destOrd="0" parTransId="{64D846F4-FD3F-7340-B972-CE1142B55841}" sibTransId="{2E6E719D-8A9A-1C4E-B04E-8DE4BD4623D4}"/>
    <dgm:cxn modelId="{6E0FC6D1-4518-3B4B-B972-AC342A2CFFAB}" srcId="{176C5326-B63D-E249-9A9F-6F1FD7C905F0}" destId="{11D83639-6FEB-604F-B6B6-00CE44E0EE6F}" srcOrd="1" destOrd="0" parTransId="{D9E00F62-2D13-DF40-BFAC-7EF90D86AB58}" sibTransId="{E2F037F6-5E89-FC4B-B330-05DCF9B6BC02}"/>
    <dgm:cxn modelId="{1E5A80D2-5565-2141-8AA8-72BC68A96329}" type="presOf" srcId="{EEE9E1BE-4C2C-E442-BEA5-7EC7BA7883E0}" destId="{B5A15E4C-86AD-424F-B876-9E7466809BA6}" srcOrd="0" destOrd="0" presId="urn:microsoft.com/office/officeart/2005/8/layout/matrix3"/>
    <dgm:cxn modelId="{F3EA75D7-8A0D-D64E-8A9A-20A7233A96B7}" srcId="{176C5326-B63D-E249-9A9F-6F1FD7C905F0}" destId="{B84DDFB8-2469-C348-93A4-39270E82924A}" srcOrd="0" destOrd="0" parTransId="{BAA39CC0-EFC6-1A48-AFAD-22EE29EEE798}" sibTransId="{186ACD79-8FFA-1C46-BD79-B76435A45C3D}"/>
    <dgm:cxn modelId="{7064B9D7-B859-3C4B-9D0A-F6A325687C90}" type="presOf" srcId="{349581A1-F940-4946-9B16-23AA9C6D2763}" destId="{29061C48-D139-AC4C-841C-AED354263C82}" srcOrd="0" destOrd="0" presId="urn:microsoft.com/office/officeart/2005/8/layout/matrix3"/>
    <dgm:cxn modelId="{796D76DB-0459-664F-8D97-A4A9BCBE2A86}" type="presParOf" srcId="{B5294EB2-B283-6F42-8E03-F5B5FDAE9829}" destId="{DB626CF1-73B0-5E4D-881B-726D295C0D50}" srcOrd="0" destOrd="0" presId="urn:microsoft.com/office/officeart/2005/8/layout/matrix3"/>
    <dgm:cxn modelId="{653802CE-D39F-A64F-8175-A979F5B1F028}" type="presParOf" srcId="{B5294EB2-B283-6F42-8E03-F5B5FDAE9829}" destId="{D2C4F86C-60E1-E546-9AB9-646CB495ECC4}" srcOrd="1" destOrd="0" presId="urn:microsoft.com/office/officeart/2005/8/layout/matrix3"/>
    <dgm:cxn modelId="{F39C9092-D35D-E748-914F-2744CDD05E62}" type="presParOf" srcId="{B5294EB2-B283-6F42-8E03-F5B5FDAE9829}" destId="{5A292BC8-7A5D-1845-9201-AB7B238A55CA}" srcOrd="2" destOrd="0" presId="urn:microsoft.com/office/officeart/2005/8/layout/matrix3"/>
    <dgm:cxn modelId="{06A26845-1B87-D84A-8268-61D3F7345287}" type="presParOf" srcId="{B5294EB2-B283-6F42-8E03-F5B5FDAE9829}" destId="{B5A15E4C-86AD-424F-B876-9E7466809BA6}" srcOrd="3" destOrd="0" presId="urn:microsoft.com/office/officeart/2005/8/layout/matrix3"/>
    <dgm:cxn modelId="{D6F45888-E00C-2F4B-8713-14A7E3D20E37}" type="presParOf" srcId="{B5294EB2-B283-6F42-8E03-F5B5FDAE9829}" destId="{29061C48-D139-AC4C-841C-AED354263C82}"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76804D-BAE7-8E4B-841A-FB203DEBD58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15166E2F-8245-3A42-9F66-858E17C0EB08}">
      <dgm:prSet phldrT="[Text]" custT="1"/>
      <dgm:spPr/>
      <dgm:t>
        <a:bodyPr/>
        <a:lstStyle/>
        <a:p>
          <a:pPr algn="just"/>
          <a:r>
            <a:rPr lang="ru-RU" sz="1100" b="1" dirty="0" err="1">
              <a:solidFill>
                <a:srgbClr val="002060"/>
              </a:solidFill>
              <a:latin typeface="Times New Roman" panose="02020603050405020304" pitchFamily="18" charset="0"/>
              <a:cs typeface="Times New Roman" panose="02020603050405020304" pitchFamily="18" charset="0"/>
            </a:rPr>
            <a:t>Коронавирусын</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тахал</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нь</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эдийн</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засаг</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ялангуяа</a:t>
          </a:r>
          <a:r>
            <a:rPr lang="ru-RU" sz="1100" b="1" dirty="0">
              <a:solidFill>
                <a:srgbClr val="002060"/>
              </a:solidFill>
              <a:latin typeface="Times New Roman" panose="02020603050405020304" pitchFamily="18" charset="0"/>
              <a:cs typeface="Times New Roman" panose="02020603050405020304" pitchFamily="18" charset="0"/>
            </a:rPr>
            <a:t> ЖДҮ-д </a:t>
          </a:r>
          <a:r>
            <a:rPr lang="ru-RU" sz="1100" b="1" dirty="0" err="1">
              <a:solidFill>
                <a:srgbClr val="002060"/>
              </a:solidFill>
              <a:latin typeface="Times New Roman" panose="02020603050405020304" pitchFamily="18" charset="0"/>
              <a:cs typeface="Times New Roman" panose="02020603050405020304" pitchFamily="18" charset="0"/>
            </a:rPr>
            <a:t>эрэлт</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нийлүүлэлтийн</a:t>
          </a:r>
          <a:r>
            <a:rPr lang="ru-RU" sz="1100" b="1" dirty="0">
              <a:solidFill>
                <a:srgbClr val="002060"/>
              </a:solidFill>
              <a:latin typeface="Times New Roman" panose="02020603050405020304" pitchFamily="18" charset="0"/>
              <a:cs typeface="Times New Roman" panose="02020603050405020304" pitchFamily="18" charset="0"/>
            </a:rPr>
            <a:t> аль </a:t>
          </a:r>
          <a:r>
            <a:rPr lang="ru-RU" sz="1100" b="1" dirty="0" err="1">
              <a:solidFill>
                <a:srgbClr val="002060"/>
              </a:solidFill>
              <a:latin typeface="Times New Roman" panose="02020603050405020304" pitchFamily="18" charset="0"/>
              <a:cs typeface="Times New Roman" panose="02020603050405020304" pitchFamily="18" charset="0"/>
            </a:rPr>
            <a:t>алинд</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нь</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нөлөөлөх</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хэд</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хэдэн</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арга</a:t>
          </a:r>
          <a:r>
            <a:rPr lang="ru-RU" sz="1100" b="1" dirty="0">
              <a:solidFill>
                <a:srgbClr val="002060"/>
              </a:solidFill>
              <a:latin typeface="Times New Roman" panose="02020603050405020304" pitchFamily="18" charset="0"/>
              <a:cs typeface="Times New Roman" panose="02020603050405020304" pitchFamily="18" charset="0"/>
            </a:rPr>
            <a:t> зам </a:t>
          </a:r>
          <a:r>
            <a:rPr lang="ru-RU" sz="1100" b="1" dirty="0" err="1">
              <a:solidFill>
                <a:srgbClr val="002060"/>
              </a:solidFill>
              <a:latin typeface="Times New Roman" panose="02020603050405020304" pitchFamily="18" charset="0"/>
              <a:cs typeface="Times New Roman" panose="02020603050405020304" pitchFamily="18" charset="0"/>
            </a:rPr>
            <a:t>бий</a:t>
          </a:r>
          <a:r>
            <a:rPr lang="ru-RU" sz="1100" b="1" dirty="0">
              <a:solidFill>
                <a:srgbClr val="002060"/>
              </a:solidFill>
              <a:latin typeface="Times New Roman" panose="02020603050405020304" pitchFamily="18" charset="0"/>
              <a:cs typeface="Times New Roman" panose="02020603050405020304" pitchFamily="18" charset="0"/>
            </a:rPr>
            <a:t>.</a:t>
          </a:r>
          <a:endParaRPr lang="en-US" sz="1100" b="1" dirty="0">
            <a:solidFill>
              <a:srgbClr val="002060"/>
            </a:solidFill>
            <a:latin typeface="Times New Roman" panose="02020603050405020304" pitchFamily="18" charset="0"/>
            <a:cs typeface="Times New Roman" panose="02020603050405020304" pitchFamily="18" charset="0"/>
          </a:endParaRPr>
        </a:p>
      </dgm:t>
    </dgm:pt>
    <dgm:pt modelId="{F7858590-DE03-8748-83AA-C3BAC930BFBA}" type="parTrans" cxnId="{50ED6DC3-59F7-2648-A3CC-30BF9D66F972}">
      <dgm:prSet/>
      <dgm:spPr/>
      <dgm:t>
        <a:bodyPr/>
        <a:lstStyle/>
        <a:p>
          <a:pPr algn="just"/>
          <a:endParaRPr lang="en-US" sz="1100">
            <a:latin typeface="Times New Roman" panose="02020603050405020304" pitchFamily="18" charset="0"/>
            <a:cs typeface="Times New Roman" panose="02020603050405020304" pitchFamily="18" charset="0"/>
          </a:endParaRPr>
        </a:p>
      </dgm:t>
    </dgm:pt>
    <dgm:pt modelId="{15215BE2-4621-004C-BED6-D90AD581E2C1}" type="sibTrans" cxnId="{50ED6DC3-59F7-2648-A3CC-30BF9D66F972}">
      <dgm:prSet/>
      <dgm:spPr/>
      <dgm:t>
        <a:bodyPr/>
        <a:lstStyle/>
        <a:p>
          <a:pPr algn="just"/>
          <a:endParaRPr lang="en-US" sz="1100">
            <a:latin typeface="Times New Roman" panose="02020603050405020304" pitchFamily="18" charset="0"/>
            <a:cs typeface="Times New Roman" panose="02020603050405020304" pitchFamily="18" charset="0"/>
          </a:endParaRPr>
        </a:p>
      </dgm:t>
    </dgm:pt>
    <dgm:pt modelId="{C19A0780-98B7-AF4A-A37B-BECF0DA9135A}">
      <dgm:prSet phldrT="[Text]" custT="1"/>
      <dgm:spPr/>
      <dgm:t>
        <a:bodyPr/>
        <a:lstStyle/>
        <a:p>
          <a:pPr algn="just"/>
          <a:r>
            <a:rPr lang="ru-RU" sz="1100" dirty="0" err="1">
              <a:latin typeface="Times New Roman" panose="02020603050405020304" pitchFamily="18" charset="0"/>
              <a:cs typeface="Times New Roman" panose="02020603050405020304" pitchFamily="18" charset="0"/>
            </a:rPr>
            <a:t>Нийлүүлэлтийн</a:t>
          </a:r>
          <a:r>
            <a:rPr lang="ru-RU" sz="1100" dirty="0">
              <a:latin typeface="Times New Roman" panose="02020603050405020304" pitchFamily="18" charset="0"/>
              <a:cs typeface="Times New Roman" panose="02020603050405020304" pitchFamily="18" charset="0"/>
            </a:rPr>
            <a:t> тал </a:t>
          </a:r>
          <a:r>
            <a:rPr lang="ru-RU" sz="1100" dirty="0" err="1">
              <a:latin typeface="Times New Roman" panose="02020603050405020304" pitchFamily="18" charset="0"/>
              <a:cs typeface="Times New Roman" panose="02020603050405020304" pitchFamily="18" charset="0"/>
            </a:rPr>
            <a:t>дээр</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сургуулиуд</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хаагдаж</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хүмүүсийн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шилжилт</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хөдөлгөөн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хязгаарлагдаж</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байх</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үед</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ажилчид</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бие</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нь</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тааруу</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эсвэл</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хүүхдүүд</a:t>
          </a:r>
          <a:r>
            <a:rPr lang="ru-RU" sz="1100" dirty="0">
              <a:latin typeface="Times New Roman" panose="02020603050405020304" pitchFamily="18" charset="0"/>
              <a:cs typeface="Times New Roman" panose="02020603050405020304" pitchFamily="18" charset="0"/>
            </a:rPr>
            <a:t> болон </a:t>
          </a:r>
          <a:r>
            <a:rPr lang="ru-RU" sz="1100" dirty="0" err="1">
              <a:latin typeface="Times New Roman" panose="02020603050405020304" pitchFamily="18" charset="0"/>
              <a:cs typeface="Times New Roman" panose="02020603050405020304" pitchFamily="18" charset="0"/>
            </a:rPr>
            <a:t>бусад</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асрамжийн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хүмүүсээ</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харах</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шаардлагатай</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байгаа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тул</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компаниуд</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ажиллах</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хүчний</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нийлүүлэлт</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багасч</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байна</a:t>
          </a:r>
          <a:r>
            <a:rPr lang="ru-RU" sz="1100" dirty="0">
              <a:latin typeface="Times New Roman" panose="02020603050405020304" pitchFamily="18" charset="0"/>
              <a:cs typeface="Times New Roman" panose="02020603050405020304" pitchFamily="18" charset="0"/>
            </a:rPr>
            <a:t>.</a:t>
          </a:r>
          <a:endParaRPr lang="en-US" sz="1100" dirty="0">
            <a:latin typeface="Times New Roman" panose="02020603050405020304" pitchFamily="18" charset="0"/>
            <a:cs typeface="Times New Roman" panose="02020603050405020304" pitchFamily="18" charset="0"/>
          </a:endParaRPr>
        </a:p>
      </dgm:t>
    </dgm:pt>
    <dgm:pt modelId="{9F5A0487-B763-854E-A9FF-E04CF0EAAB6C}" type="parTrans" cxnId="{837B8C74-07B6-7E47-8777-7A79D3CFB552}">
      <dgm:prSet/>
      <dgm:spPr/>
      <dgm:t>
        <a:bodyPr/>
        <a:lstStyle/>
        <a:p>
          <a:pPr algn="just"/>
          <a:endParaRPr lang="en-US" sz="1100">
            <a:latin typeface="Times New Roman" panose="02020603050405020304" pitchFamily="18" charset="0"/>
            <a:cs typeface="Times New Roman" panose="02020603050405020304" pitchFamily="18" charset="0"/>
          </a:endParaRPr>
        </a:p>
      </dgm:t>
    </dgm:pt>
    <dgm:pt modelId="{48F3E1DC-B13E-854C-93EF-2DE75A5FAE65}" type="sibTrans" cxnId="{837B8C74-07B6-7E47-8777-7A79D3CFB552}">
      <dgm:prSet/>
      <dgm:spPr/>
      <dgm:t>
        <a:bodyPr/>
        <a:lstStyle/>
        <a:p>
          <a:pPr algn="just"/>
          <a:endParaRPr lang="en-US" sz="1100">
            <a:latin typeface="Times New Roman" panose="02020603050405020304" pitchFamily="18" charset="0"/>
            <a:cs typeface="Times New Roman" panose="02020603050405020304" pitchFamily="18" charset="0"/>
          </a:endParaRPr>
        </a:p>
      </dgm:t>
    </dgm:pt>
    <dgm:pt modelId="{C0FAB93A-A378-CE4B-88A4-5B0F8D99ED67}">
      <dgm:prSet phldrT="[Text]" custT="1"/>
      <dgm:spPr/>
      <dgm:t>
        <a:bodyPr/>
        <a:lstStyle/>
        <a:p>
          <a:pPr algn="just"/>
          <a:r>
            <a:rPr lang="ru-RU" sz="1100" dirty="0" err="1">
              <a:latin typeface="Times New Roman" panose="02020603050405020304" pitchFamily="18" charset="0"/>
              <a:cs typeface="Times New Roman" panose="02020603050405020304" pitchFamily="18" charset="0"/>
            </a:rPr>
            <a:t>Хорио</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цээр</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хорио</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цээрийн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дэглэмээр</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өвчнөөс</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урьдчилан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сэргийлэх</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арга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хэмжээ</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нь</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хүчин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чадлын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ашиглалтыг</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улам</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бүр</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дордуулахад</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хүргэдэг</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Цаашилбал</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нийлүүлэлтийн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сүлжээ</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тасалдаж</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эд</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анги</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завсрын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барааны</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хомсдол</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үүсдэг</a:t>
          </a:r>
          <a:endParaRPr lang="en-US" sz="1100" dirty="0">
            <a:latin typeface="Times New Roman" panose="02020603050405020304" pitchFamily="18" charset="0"/>
            <a:cs typeface="Times New Roman" panose="02020603050405020304" pitchFamily="18" charset="0"/>
          </a:endParaRPr>
        </a:p>
      </dgm:t>
    </dgm:pt>
    <dgm:pt modelId="{1E21123C-568C-E94F-ADE2-01D1C59CB645}" type="parTrans" cxnId="{28C0D454-A2B0-8648-881B-C71D72A426DE}">
      <dgm:prSet/>
      <dgm:spPr/>
      <dgm:t>
        <a:bodyPr/>
        <a:lstStyle/>
        <a:p>
          <a:pPr algn="just"/>
          <a:endParaRPr lang="en-US" sz="1100">
            <a:latin typeface="Times New Roman" panose="02020603050405020304" pitchFamily="18" charset="0"/>
            <a:cs typeface="Times New Roman" panose="02020603050405020304" pitchFamily="18" charset="0"/>
          </a:endParaRPr>
        </a:p>
      </dgm:t>
    </dgm:pt>
    <dgm:pt modelId="{92F7A61F-A92A-0A42-AA70-592782EF04F7}" type="sibTrans" cxnId="{28C0D454-A2B0-8648-881B-C71D72A426DE}">
      <dgm:prSet/>
      <dgm:spPr/>
      <dgm:t>
        <a:bodyPr/>
        <a:lstStyle/>
        <a:p>
          <a:pPr algn="just"/>
          <a:endParaRPr lang="en-US" sz="1100">
            <a:latin typeface="Times New Roman" panose="02020603050405020304" pitchFamily="18" charset="0"/>
            <a:cs typeface="Times New Roman" panose="02020603050405020304" pitchFamily="18" charset="0"/>
          </a:endParaRPr>
        </a:p>
      </dgm:t>
    </dgm:pt>
    <dgm:pt modelId="{BCDF49C3-A462-BE46-B396-7AA8FDBCC964}">
      <dgm:prSet phldrT="[Text]" custT="1"/>
      <dgm:spPr/>
      <dgm:t>
        <a:bodyPr/>
        <a:lstStyle/>
        <a:p>
          <a:pPr algn="just"/>
          <a:r>
            <a:rPr lang="ru-RU" sz="1100" b="1" dirty="0" err="1">
              <a:solidFill>
                <a:srgbClr val="002060"/>
              </a:solidFill>
              <a:latin typeface="Times New Roman" panose="02020603050405020304" pitchFamily="18" charset="0"/>
              <a:cs typeface="Times New Roman" panose="02020603050405020304" pitchFamily="18" charset="0"/>
            </a:rPr>
            <a:t>Эрэлтийн</a:t>
          </a:r>
          <a:r>
            <a:rPr lang="ru-RU" sz="1100" b="1" dirty="0">
              <a:solidFill>
                <a:srgbClr val="002060"/>
              </a:solidFill>
              <a:latin typeface="Times New Roman" panose="02020603050405020304" pitchFamily="18" charset="0"/>
              <a:cs typeface="Times New Roman" panose="02020603050405020304" pitchFamily="18" charset="0"/>
            </a:rPr>
            <a:t> тал </a:t>
          </a:r>
          <a:r>
            <a:rPr lang="ru-RU" sz="1100" b="1" dirty="0" err="1">
              <a:solidFill>
                <a:srgbClr val="002060"/>
              </a:solidFill>
              <a:latin typeface="Times New Roman" panose="02020603050405020304" pitchFamily="18" charset="0"/>
              <a:cs typeface="Times New Roman" panose="02020603050405020304" pitchFamily="18" charset="0"/>
            </a:rPr>
            <a:t>дээр</a:t>
          </a:r>
          <a:r>
            <a:rPr lang="ru-RU" sz="1100" b="1" dirty="0">
              <a:solidFill>
                <a:srgbClr val="002060"/>
              </a:solidFill>
              <a:latin typeface="Times New Roman" panose="02020603050405020304" pitchFamily="18" charset="0"/>
              <a:cs typeface="Times New Roman" panose="02020603050405020304" pitchFamily="18" charset="0"/>
            </a:rPr>
            <a:t> ЖДҮ-</a:t>
          </a:r>
          <a:r>
            <a:rPr lang="ru-RU" sz="1100" b="1" dirty="0" err="1">
              <a:solidFill>
                <a:srgbClr val="002060"/>
              </a:solidFill>
              <a:latin typeface="Times New Roman" panose="02020603050405020304" pitchFamily="18" charset="0"/>
              <a:cs typeface="Times New Roman" panose="02020603050405020304" pitchFamily="18" charset="0"/>
            </a:rPr>
            <a:t>ийн</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эрэлт</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орлого</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огцом</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гэнэтийн</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алдагдал</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нь</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тэдний</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ажиллах</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чадварт</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ноцтой</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нөлөөлж</a:t>
          </a:r>
          <a:r>
            <a:rPr lang="ru-RU" sz="1100" b="1" dirty="0">
              <a:solidFill>
                <a:srgbClr val="002060"/>
              </a:solidFill>
              <a:latin typeface="Times New Roman" panose="02020603050405020304" pitchFamily="18" charset="0"/>
              <a:cs typeface="Times New Roman" panose="02020603050405020304" pitchFamily="18" charset="0"/>
            </a:rPr>
            <a:t>,/</a:t>
          </a:r>
          <a:r>
            <a:rPr lang="ru-RU" sz="1100" b="1" dirty="0" err="1">
              <a:solidFill>
                <a:srgbClr val="002060"/>
              </a:solidFill>
              <a:latin typeface="Times New Roman" panose="02020603050405020304" pitchFamily="18" charset="0"/>
              <a:cs typeface="Times New Roman" panose="02020603050405020304" pitchFamily="18" charset="0"/>
            </a:rPr>
            <a:t>эсвэл</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хөрвөх</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чадварын</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ноцтой</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хомсдолд</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хүргэдэг</a:t>
          </a:r>
          <a:r>
            <a:rPr lang="ru-RU" sz="1100" b="1" dirty="0">
              <a:solidFill>
                <a:srgbClr val="002060"/>
              </a:solidFill>
              <a:latin typeface="Times New Roman" panose="02020603050405020304" pitchFamily="18" charset="0"/>
              <a:cs typeface="Times New Roman" panose="02020603050405020304" pitchFamily="18" charset="0"/>
            </a:rPr>
            <a:t>.</a:t>
          </a:r>
          <a:endParaRPr lang="en-US" sz="1100" b="1" dirty="0">
            <a:solidFill>
              <a:srgbClr val="002060"/>
            </a:solidFill>
            <a:latin typeface="Times New Roman" panose="02020603050405020304" pitchFamily="18" charset="0"/>
            <a:cs typeface="Times New Roman" panose="02020603050405020304" pitchFamily="18" charset="0"/>
          </a:endParaRPr>
        </a:p>
      </dgm:t>
    </dgm:pt>
    <dgm:pt modelId="{5C0C94F9-FF55-E344-884A-8556D1AB2E7F}" type="parTrans" cxnId="{3CE084FF-C9BD-4E4B-9C44-AEFD7D7654E2}">
      <dgm:prSet/>
      <dgm:spPr/>
      <dgm:t>
        <a:bodyPr/>
        <a:lstStyle/>
        <a:p>
          <a:pPr algn="just"/>
          <a:endParaRPr lang="en-US" sz="1100">
            <a:latin typeface="Times New Roman" panose="02020603050405020304" pitchFamily="18" charset="0"/>
            <a:cs typeface="Times New Roman" panose="02020603050405020304" pitchFamily="18" charset="0"/>
          </a:endParaRPr>
        </a:p>
      </dgm:t>
    </dgm:pt>
    <dgm:pt modelId="{0770F339-49D4-CD46-987C-469BB443482C}" type="sibTrans" cxnId="{3CE084FF-C9BD-4E4B-9C44-AEFD7D7654E2}">
      <dgm:prSet/>
      <dgm:spPr/>
      <dgm:t>
        <a:bodyPr/>
        <a:lstStyle/>
        <a:p>
          <a:pPr algn="just"/>
          <a:endParaRPr lang="en-US" sz="1100">
            <a:latin typeface="Times New Roman" panose="02020603050405020304" pitchFamily="18" charset="0"/>
            <a:cs typeface="Times New Roman" panose="02020603050405020304" pitchFamily="18" charset="0"/>
          </a:endParaRPr>
        </a:p>
      </dgm:t>
    </dgm:pt>
    <dgm:pt modelId="{F03BE1A8-EC65-434D-8BE0-04077E5C1B1B}">
      <dgm:prSet phldrT="[Text]" custT="1"/>
      <dgm:spPr/>
      <dgm:t>
        <a:bodyPr/>
        <a:lstStyle/>
        <a:p>
          <a:pPr algn="just"/>
          <a:r>
            <a:rPr lang="ru-RU" sz="1100" dirty="0" err="1">
              <a:latin typeface="Times New Roman" panose="02020603050405020304" pitchFamily="18" charset="0"/>
              <a:cs typeface="Times New Roman" panose="02020603050405020304" pitchFamily="18" charset="0"/>
            </a:rPr>
            <a:t>Цаашилбал</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хэрэглэгчид</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орлогоо</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алдаж</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халдвар</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авахаас</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эмээж</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тодорхойгүй</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байдал</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нэмэгдэж</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энэ</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нь</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эргээд</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зарцуулалт</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хэрэглээг</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бууруулдаг</a:t>
          </a:r>
          <a:r>
            <a:rPr lang="ru-RU" sz="1100" dirty="0">
              <a:latin typeface="Times New Roman" panose="02020603050405020304" pitchFamily="18" charset="0"/>
              <a:cs typeface="Times New Roman" panose="02020603050405020304" pitchFamily="18" charset="0"/>
            </a:rPr>
            <a:t>.</a:t>
          </a:r>
          <a:endParaRPr lang="en-US" sz="1100" dirty="0">
            <a:latin typeface="Times New Roman" panose="02020603050405020304" pitchFamily="18" charset="0"/>
            <a:cs typeface="Times New Roman" panose="02020603050405020304" pitchFamily="18" charset="0"/>
          </a:endParaRPr>
        </a:p>
      </dgm:t>
    </dgm:pt>
    <dgm:pt modelId="{40A75CC3-66CD-4343-8B76-3A44D4D9B71E}" type="parTrans" cxnId="{C9C99035-36F7-1B44-9609-EEA821A24726}">
      <dgm:prSet/>
      <dgm:spPr/>
      <dgm:t>
        <a:bodyPr/>
        <a:lstStyle/>
        <a:p>
          <a:pPr algn="just"/>
          <a:endParaRPr lang="en-US" sz="1100">
            <a:latin typeface="Times New Roman" panose="02020603050405020304" pitchFamily="18" charset="0"/>
            <a:cs typeface="Times New Roman" panose="02020603050405020304" pitchFamily="18" charset="0"/>
          </a:endParaRPr>
        </a:p>
      </dgm:t>
    </dgm:pt>
    <dgm:pt modelId="{70C410EC-E74B-D242-9201-3A5428023933}" type="sibTrans" cxnId="{C9C99035-36F7-1B44-9609-EEA821A24726}">
      <dgm:prSet/>
      <dgm:spPr/>
      <dgm:t>
        <a:bodyPr/>
        <a:lstStyle/>
        <a:p>
          <a:pPr algn="just"/>
          <a:endParaRPr lang="en-US" sz="1100">
            <a:latin typeface="Times New Roman" panose="02020603050405020304" pitchFamily="18" charset="0"/>
            <a:cs typeface="Times New Roman" panose="02020603050405020304" pitchFamily="18" charset="0"/>
          </a:endParaRPr>
        </a:p>
      </dgm:t>
    </dgm:pt>
    <dgm:pt modelId="{D84C99FA-D1F7-AD4A-9CBA-04AB2FC26CF1}">
      <dgm:prSet phldrT="[Text]" custT="1"/>
      <dgm:spPr/>
      <dgm:t>
        <a:bodyPr/>
        <a:lstStyle/>
        <a:p>
          <a:pPr algn="just"/>
          <a:r>
            <a:rPr lang="ru-RU" sz="1100" dirty="0" err="1">
              <a:latin typeface="Times New Roman" panose="02020603050405020304" pitchFamily="18" charset="0"/>
              <a:cs typeface="Times New Roman" panose="02020603050405020304" pitchFamily="18" charset="0"/>
            </a:rPr>
            <a:t>Ажилчдыг</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цомхотгож</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пүүсүүд</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цалингаа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тавьж</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чадахгүй</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байгаа</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тул</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эдгээр</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нөлөө</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улам</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бүр</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нэмэгддэг</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Аялал</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жуулчлал</a:t>
          </a:r>
          <a:r>
            <a:rPr lang="ru-RU" sz="1100" dirty="0">
              <a:latin typeface="Times New Roman" panose="02020603050405020304" pitchFamily="18" charset="0"/>
              <a:cs typeface="Times New Roman" panose="02020603050405020304" pitchFamily="18" charset="0"/>
            </a:rPr>
            <a:t>, зам </a:t>
          </a:r>
          <a:r>
            <a:rPr lang="ru-RU" sz="1100" dirty="0" err="1">
              <a:latin typeface="Times New Roman" panose="02020603050405020304" pitchFamily="18" charset="0"/>
              <a:cs typeface="Times New Roman" panose="02020603050405020304" pitchFamily="18" charset="0"/>
            </a:rPr>
            <a:t>тээвэр</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зэрэг</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зарим</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салбарууд</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үүнд</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онцгой</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өртөж</a:t>
          </a:r>
          <a:r>
            <a:rPr lang="ru-RU" sz="1100" dirty="0">
              <a:latin typeface="Times New Roman" panose="02020603050405020304" pitchFamily="18" charset="0"/>
              <a:cs typeface="Times New Roman" panose="02020603050405020304" pitchFamily="18" charset="0"/>
            </a:rPr>
            <a:t>, бизнес болон </a:t>
          </a:r>
          <a:r>
            <a:rPr lang="ru-RU" sz="1100" dirty="0" err="1">
              <a:latin typeface="Times New Roman" panose="02020603050405020304" pitchFamily="18" charset="0"/>
              <a:cs typeface="Times New Roman" panose="02020603050405020304" pitchFamily="18" charset="0"/>
            </a:rPr>
            <a:t>хэрэглэгчдийн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итгэлийг</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бууруулахад</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нөлөөлж</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байна</a:t>
          </a:r>
          <a:r>
            <a:rPr lang="ru-RU" sz="1100" dirty="0">
              <a:latin typeface="Times New Roman" panose="02020603050405020304" pitchFamily="18" charset="0"/>
              <a:cs typeface="Times New Roman" panose="02020603050405020304" pitchFamily="18" charset="0"/>
            </a:rPr>
            <a:t>.</a:t>
          </a:r>
          <a:endParaRPr lang="en-US" sz="1100" dirty="0">
            <a:latin typeface="Times New Roman" panose="02020603050405020304" pitchFamily="18" charset="0"/>
            <a:cs typeface="Times New Roman" panose="02020603050405020304" pitchFamily="18" charset="0"/>
          </a:endParaRPr>
        </a:p>
      </dgm:t>
    </dgm:pt>
    <dgm:pt modelId="{FBA1BAC2-8678-B346-8A50-DB05D1ACC161}" type="parTrans" cxnId="{97C2DB7A-5D65-F445-9744-02BB0FDE0D7D}">
      <dgm:prSet/>
      <dgm:spPr/>
      <dgm:t>
        <a:bodyPr/>
        <a:lstStyle/>
        <a:p>
          <a:pPr algn="just"/>
          <a:endParaRPr lang="en-US" sz="1100">
            <a:latin typeface="Times New Roman" panose="02020603050405020304" pitchFamily="18" charset="0"/>
            <a:cs typeface="Times New Roman" panose="02020603050405020304" pitchFamily="18" charset="0"/>
          </a:endParaRPr>
        </a:p>
      </dgm:t>
    </dgm:pt>
    <dgm:pt modelId="{C446C926-2F98-9846-9837-11C8ABC0E455}" type="sibTrans" cxnId="{97C2DB7A-5D65-F445-9744-02BB0FDE0D7D}">
      <dgm:prSet/>
      <dgm:spPr/>
      <dgm:t>
        <a:bodyPr/>
        <a:lstStyle/>
        <a:p>
          <a:pPr algn="just"/>
          <a:endParaRPr lang="en-US" sz="1100">
            <a:latin typeface="Times New Roman" panose="02020603050405020304" pitchFamily="18" charset="0"/>
            <a:cs typeface="Times New Roman" panose="02020603050405020304" pitchFamily="18" charset="0"/>
          </a:endParaRPr>
        </a:p>
      </dgm:t>
    </dgm:pt>
    <dgm:pt modelId="{73B4CC89-D687-5D46-9126-E76C846B977C}">
      <dgm:prSet phldrT="[Text]" custT="1"/>
      <dgm:spPr/>
      <dgm:t>
        <a:bodyPr/>
        <a:lstStyle/>
        <a:p>
          <a:pPr algn="just"/>
          <a:r>
            <a:rPr lang="ru-RU" sz="1100" b="1" dirty="0" err="1">
              <a:solidFill>
                <a:srgbClr val="002060"/>
              </a:solidFill>
              <a:latin typeface="Times New Roman" panose="02020603050405020304" pitchFamily="18" charset="0"/>
              <a:cs typeface="Times New Roman" panose="02020603050405020304" pitchFamily="18" charset="0"/>
            </a:rPr>
            <a:t>Вирусын</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нөлөөлөл</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нь</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санхүүгийн</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зах</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зээлд</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нэвтэрч</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итгэлийг</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улам</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бууруулж</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зээлийн</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хэмжээг</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бууруулж</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болзошгүй</a:t>
          </a:r>
          <a:r>
            <a:rPr lang="ru-RU" sz="1100" b="1" dirty="0">
              <a:solidFill>
                <a:srgbClr val="002060"/>
              </a:solidFill>
              <a:latin typeface="Times New Roman" panose="02020603050405020304" pitchFamily="18" charset="0"/>
              <a:cs typeface="Times New Roman" panose="02020603050405020304" pitchFamily="18" charset="0"/>
            </a:rPr>
            <a:t> </a:t>
          </a:r>
          <a:r>
            <a:rPr lang="ru-RU" sz="1100" b="1" dirty="0" err="1">
              <a:solidFill>
                <a:srgbClr val="002060"/>
              </a:solidFill>
              <a:latin typeface="Times New Roman" panose="02020603050405020304" pitchFamily="18" charset="0"/>
              <a:cs typeface="Times New Roman" panose="02020603050405020304" pitchFamily="18" charset="0"/>
            </a:rPr>
            <a:t>юм</a:t>
          </a:r>
          <a:r>
            <a:rPr lang="ru-RU" sz="1100" b="1" dirty="0">
              <a:solidFill>
                <a:srgbClr val="002060"/>
              </a:solidFill>
              <a:latin typeface="Times New Roman" panose="02020603050405020304" pitchFamily="18" charset="0"/>
              <a:cs typeface="Times New Roman" panose="02020603050405020304" pitchFamily="18" charset="0"/>
            </a:rPr>
            <a:t>.</a:t>
          </a:r>
          <a:endParaRPr lang="en-US" sz="1100" b="1" dirty="0">
            <a:solidFill>
              <a:srgbClr val="002060"/>
            </a:solidFill>
            <a:latin typeface="Times New Roman" panose="02020603050405020304" pitchFamily="18" charset="0"/>
            <a:cs typeface="Times New Roman" panose="02020603050405020304" pitchFamily="18" charset="0"/>
          </a:endParaRPr>
        </a:p>
      </dgm:t>
    </dgm:pt>
    <dgm:pt modelId="{A97C9C10-55DF-0344-9F7B-272755D1D232}" type="parTrans" cxnId="{E34F3144-7328-484D-B978-0E7F3DB1EE7B}">
      <dgm:prSet/>
      <dgm:spPr/>
      <dgm:t>
        <a:bodyPr/>
        <a:lstStyle/>
        <a:p>
          <a:pPr algn="just"/>
          <a:endParaRPr lang="en-US" sz="1100">
            <a:latin typeface="Times New Roman" panose="02020603050405020304" pitchFamily="18" charset="0"/>
            <a:cs typeface="Times New Roman" panose="02020603050405020304" pitchFamily="18" charset="0"/>
          </a:endParaRPr>
        </a:p>
      </dgm:t>
    </dgm:pt>
    <dgm:pt modelId="{CB5DB35B-62E8-E241-8171-B8C8342E3865}" type="sibTrans" cxnId="{E34F3144-7328-484D-B978-0E7F3DB1EE7B}">
      <dgm:prSet/>
      <dgm:spPr/>
      <dgm:t>
        <a:bodyPr/>
        <a:lstStyle/>
        <a:p>
          <a:pPr algn="just"/>
          <a:endParaRPr lang="en-US" sz="1100">
            <a:latin typeface="Times New Roman" panose="02020603050405020304" pitchFamily="18" charset="0"/>
            <a:cs typeface="Times New Roman" panose="02020603050405020304" pitchFamily="18" charset="0"/>
          </a:endParaRPr>
        </a:p>
      </dgm:t>
    </dgm:pt>
    <dgm:pt modelId="{3D145003-D83F-9F4D-A486-7B61B80A2612}">
      <dgm:prSet phldrT="[Text]" custT="1"/>
      <dgm:spPr/>
      <dgm:t>
        <a:bodyPr/>
        <a:lstStyle/>
        <a:p>
          <a:pPr algn="just"/>
          <a:r>
            <a:rPr lang="ru-RU" sz="1100" dirty="0" err="1">
              <a:latin typeface="Times New Roman" panose="02020603050405020304" pitchFamily="18" charset="0"/>
              <a:cs typeface="Times New Roman" panose="02020603050405020304" pitchFamily="18" charset="0"/>
            </a:rPr>
            <a:t>Эдгээр</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янз</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бүрийн</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нөлөөлөл</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нь</a:t>
          </a:r>
          <a:r>
            <a:rPr lang="ru-RU" sz="1100" dirty="0">
              <a:latin typeface="Times New Roman" panose="02020603050405020304" pitchFamily="18" charset="0"/>
              <a:cs typeface="Times New Roman" panose="02020603050405020304" pitchFamily="18" charset="0"/>
            </a:rPr>
            <a:t> том болон </a:t>
          </a:r>
          <a:r>
            <a:rPr lang="ru-RU" sz="1100" dirty="0" err="1">
              <a:latin typeface="Times New Roman" panose="02020603050405020304" pitchFamily="18" charset="0"/>
              <a:cs typeface="Times New Roman" panose="02020603050405020304" pitchFamily="18" charset="0"/>
            </a:rPr>
            <a:t>жижиг</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бизнест</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ноцтой</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нөлөөлж</a:t>
          </a:r>
          <a:r>
            <a:rPr lang="ru-RU" sz="1100" dirty="0">
              <a:latin typeface="Times New Roman" panose="02020603050405020304" pitchFamily="18" charset="0"/>
              <a:cs typeface="Times New Roman" panose="02020603050405020304" pitchFamily="18" charset="0"/>
            </a:rPr>
            <a:t> </a:t>
          </a:r>
          <a:r>
            <a:rPr lang="ru-RU" sz="1100" dirty="0" err="1">
              <a:latin typeface="Times New Roman" panose="02020603050405020304" pitchFamily="18" charset="0"/>
              <a:cs typeface="Times New Roman" panose="02020603050405020304" pitchFamily="18" charset="0"/>
            </a:rPr>
            <a:t>байна</a:t>
          </a:r>
          <a:r>
            <a:rPr lang="ru-RU" sz="1100" dirty="0">
              <a:latin typeface="Times New Roman" panose="02020603050405020304" pitchFamily="18" charset="0"/>
              <a:cs typeface="Times New Roman" panose="02020603050405020304" pitchFamily="18" charset="0"/>
            </a:rPr>
            <a:t>.</a:t>
          </a:r>
          <a:endParaRPr lang="en-US" sz="1100" dirty="0">
            <a:latin typeface="Times New Roman" panose="02020603050405020304" pitchFamily="18" charset="0"/>
            <a:cs typeface="Times New Roman" panose="02020603050405020304" pitchFamily="18" charset="0"/>
          </a:endParaRPr>
        </a:p>
      </dgm:t>
    </dgm:pt>
    <dgm:pt modelId="{CBB4F89E-0F3C-B349-B7A3-2EA2744F3276}" type="parTrans" cxnId="{6E1ABFF8-48BF-7744-9ED4-1452FE2BB041}">
      <dgm:prSet/>
      <dgm:spPr/>
      <dgm:t>
        <a:bodyPr/>
        <a:lstStyle/>
        <a:p>
          <a:pPr algn="just"/>
          <a:endParaRPr lang="en-US" sz="1100">
            <a:latin typeface="Times New Roman" panose="02020603050405020304" pitchFamily="18" charset="0"/>
            <a:cs typeface="Times New Roman" panose="02020603050405020304" pitchFamily="18" charset="0"/>
          </a:endParaRPr>
        </a:p>
      </dgm:t>
    </dgm:pt>
    <dgm:pt modelId="{F15F646B-A55B-6044-80F1-80C339C092E8}" type="sibTrans" cxnId="{6E1ABFF8-48BF-7744-9ED4-1452FE2BB041}">
      <dgm:prSet/>
      <dgm:spPr/>
      <dgm:t>
        <a:bodyPr/>
        <a:lstStyle/>
        <a:p>
          <a:pPr algn="just"/>
          <a:endParaRPr lang="en-US" sz="1100">
            <a:latin typeface="Times New Roman" panose="02020603050405020304" pitchFamily="18" charset="0"/>
            <a:cs typeface="Times New Roman" panose="02020603050405020304" pitchFamily="18" charset="0"/>
          </a:endParaRPr>
        </a:p>
      </dgm:t>
    </dgm:pt>
    <dgm:pt modelId="{E771933E-4E18-2F49-939D-0EA84E872C2E}">
      <dgm:prSet phldrT="[Text]" phldr="1" custT="1"/>
      <dgm:spPr/>
      <dgm:t>
        <a:bodyPr/>
        <a:lstStyle/>
        <a:p>
          <a:pPr algn="just"/>
          <a:endParaRPr lang="en-US" sz="1100" dirty="0">
            <a:latin typeface="Times New Roman" panose="02020603050405020304" pitchFamily="18" charset="0"/>
            <a:cs typeface="Times New Roman" panose="02020603050405020304" pitchFamily="18" charset="0"/>
          </a:endParaRPr>
        </a:p>
      </dgm:t>
    </dgm:pt>
    <dgm:pt modelId="{03E05DB8-CB3B-B948-AC64-ED27150EA04D}" type="parTrans" cxnId="{FD9439EF-03B2-DD46-B4D9-E6FE87F1BF09}">
      <dgm:prSet/>
      <dgm:spPr/>
      <dgm:t>
        <a:bodyPr/>
        <a:lstStyle/>
        <a:p>
          <a:pPr algn="just"/>
          <a:endParaRPr lang="en-US" sz="1100">
            <a:latin typeface="Times New Roman" panose="02020603050405020304" pitchFamily="18" charset="0"/>
            <a:cs typeface="Times New Roman" panose="02020603050405020304" pitchFamily="18" charset="0"/>
          </a:endParaRPr>
        </a:p>
      </dgm:t>
    </dgm:pt>
    <dgm:pt modelId="{D464031B-01C0-764E-8480-CD219555BC9D}" type="sibTrans" cxnId="{FD9439EF-03B2-DD46-B4D9-E6FE87F1BF09}">
      <dgm:prSet/>
      <dgm:spPr/>
      <dgm:t>
        <a:bodyPr/>
        <a:lstStyle/>
        <a:p>
          <a:pPr algn="just"/>
          <a:endParaRPr lang="en-US" sz="1100">
            <a:latin typeface="Times New Roman" panose="02020603050405020304" pitchFamily="18" charset="0"/>
            <a:cs typeface="Times New Roman" panose="02020603050405020304" pitchFamily="18" charset="0"/>
          </a:endParaRPr>
        </a:p>
      </dgm:t>
    </dgm:pt>
    <dgm:pt modelId="{5A336B2C-AFBB-A64C-B67B-59A0052F0171}" type="pres">
      <dgm:prSet presAssocID="{8B76804D-BAE7-8E4B-841A-FB203DEBD583}" presName="Name0" presStyleCnt="0">
        <dgm:presLayoutVars>
          <dgm:dir/>
          <dgm:animLvl val="lvl"/>
          <dgm:resizeHandles val="exact"/>
        </dgm:presLayoutVars>
      </dgm:prSet>
      <dgm:spPr/>
    </dgm:pt>
    <dgm:pt modelId="{3BEDA05C-C98C-3C44-97D8-5444BCCB5618}" type="pres">
      <dgm:prSet presAssocID="{15166E2F-8245-3A42-9F66-858E17C0EB08}" presName="linNode" presStyleCnt="0"/>
      <dgm:spPr/>
    </dgm:pt>
    <dgm:pt modelId="{5A27628F-6DF4-0F4E-A9EF-2523D0877ACF}" type="pres">
      <dgm:prSet presAssocID="{15166E2F-8245-3A42-9F66-858E17C0EB08}" presName="parentText" presStyleLbl="node1" presStyleIdx="0" presStyleCnt="3">
        <dgm:presLayoutVars>
          <dgm:chMax val="1"/>
          <dgm:bulletEnabled val="1"/>
        </dgm:presLayoutVars>
      </dgm:prSet>
      <dgm:spPr/>
    </dgm:pt>
    <dgm:pt modelId="{BA7E79F7-2B7E-094B-8C72-45F7263BF503}" type="pres">
      <dgm:prSet presAssocID="{15166E2F-8245-3A42-9F66-858E17C0EB08}" presName="descendantText" presStyleLbl="alignAccFollowNode1" presStyleIdx="0" presStyleCnt="3">
        <dgm:presLayoutVars>
          <dgm:bulletEnabled val="1"/>
        </dgm:presLayoutVars>
      </dgm:prSet>
      <dgm:spPr/>
    </dgm:pt>
    <dgm:pt modelId="{4A7A6EF8-3F1F-2B46-8C0A-AB23072AF4C2}" type="pres">
      <dgm:prSet presAssocID="{15215BE2-4621-004C-BED6-D90AD581E2C1}" presName="sp" presStyleCnt="0"/>
      <dgm:spPr/>
    </dgm:pt>
    <dgm:pt modelId="{AF292AE6-D64D-9345-AD67-C5F7A316DB5C}" type="pres">
      <dgm:prSet presAssocID="{BCDF49C3-A462-BE46-B396-7AA8FDBCC964}" presName="linNode" presStyleCnt="0"/>
      <dgm:spPr/>
    </dgm:pt>
    <dgm:pt modelId="{213D47C0-1FEB-174D-B73F-3E7D19A4C61E}" type="pres">
      <dgm:prSet presAssocID="{BCDF49C3-A462-BE46-B396-7AA8FDBCC964}" presName="parentText" presStyleLbl="node1" presStyleIdx="1" presStyleCnt="3">
        <dgm:presLayoutVars>
          <dgm:chMax val="1"/>
          <dgm:bulletEnabled val="1"/>
        </dgm:presLayoutVars>
      </dgm:prSet>
      <dgm:spPr/>
    </dgm:pt>
    <dgm:pt modelId="{FA7637E9-04A6-8A48-AD82-E376F7B2A17F}" type="pres">
      <dgm:prSet presAssocID="{BCDF49C3-A462-BE46-B396-7AA8FDBCC964}" presName="descendantText" presStyleLbl="alignAccFollowNode1" presStyleIdx="1" presStyleCnt="3">
        <dgm:presLayoutVars>
          <dgm:bulletEnabled val="1"/>
        </dgm:presLayoutVars>
      </dgm:prSet>
      <dgm:spPr/>
    </dgm:pt>
    <dgm:pt modelId="{FE5A1E0A-0A29-A44D-82B6-9E6B24E14EB7}" type="pres">
      <dgm:prSet presAssocID="{0770F339-49D4-CD46-987C-469BB443482C}" presName="sp" presStyleCnt="0"/>
      <dgm:spPr/>
    </dgm:pt>
    <dgm:pt modelId="{6EF47BF2-1F38-BF42-8C0A-AB2B3EB4D906}" type="pres">
      <dgm:prSet presAssocID="{73B4CC89-D687-5D46-9126-E76C846B977C}" presName="linNode" presStyleCnt="0"/>
      <dgm:spPr/>
    </dgm:pt>
    <dgm:pt modelId="{7EEFB5B9-DC1B-8D4D-A080-421321A0497C}" type="pres">
      <dgm:prSet presAssocID="{73B4CC89-D687-5D46-9126-E76C846B977C}" presName="parentText" presStyleLbl="node1" presStyleIdx="2" presStyleCnt="3">
        <dgm:presLayoutVars>
          <dgm:chMax val="1"/>
          <dgm:bulletEnabled val="1"/>
        </dgm:presLayoutVars>
      </dgm:prSet>
      <dgm:spPr/>
    </dgm:pt>
    <dgm:pt modelId="{CAF218C1-A57D-8E40-B896-406FB05AFC06}" type="pres">
      <dgm:prSet presAssocID="{73B4CC89-D687-5D46-9126-E76C846B977C}" presName="descendantText" presStyleLbl="alignAccFollowNode1" presStyleIdx="2" presStyleCnt="3">
        <dgm:presLayoutVars>
          <dgm:bulletEnabled val="1"/>
        </dgm:presLayoutVars>
      </dgm:prSet>
      <dgm:spPr/>
    </dgm:pt>
  </dgm:ptLst>
  <dgm:cxnLst>
    <dgm:cxn modelId="{97850717-CE45-7B49-BD91-4CFFB40D99FE}" type="presOf" srcId="{BCDF49C3-A462-BE46-B396-7AA8FDBCC964}" destId="{213D47C0-1FEB-174D-B73F-3E7D19A4C61E}" srcOrd="0" destOrd="0" presId="urn:microsoft.com/office/officeart/2005/8/layout/vList5"/>
    <dgm:cxn modelId="{180A5727-FC4B-904C-9FCC-D1DD1C889910}" type="presOf" srcId="{C0FAB93A-A378-CE4B-88A4-5B0F8D99ED67}" destId="{BA7E79F7-2B7E-094B-8C72-45F7263BF503}" srcOrd="0" destOrd="1" presId="urn:microsoft.com/office/officeart/2005/8/layout/vList5"/>
    <dgm:cxn modelId="{516D9B32-6121-FC46-B4B2-52110E66545E}" type="presOf" srcId="{C19A0780-98B7-AF4A-A37B-BECF0DA9135A}" destId="{BA7E79F7-2B7E-094B-8C72-45F7263BF503}" srcOrd="0" destOrd="0" presId="urn:microsoft.com/office/officeart/2005/8/layout/vList5"/>
    <dgm:cxn modelId="{C9C99035-36F7-1B44-9609-EEA821A24726}" srcId="{BCDF49C3-A462-BE46-B396-7AA8FDBCC964}" destId="{F03BE1A8-EC65-434D-8BE0-04077E5C1B1B}" srcOrd="0" destOrd="0" parTransId="{40A75CC3-66CD-4343-8B76-3A44D4D9B71E}" sibTransId="{70C410EC-E74B-D242-9201-3A5428023933}"/>
    <dgm:cxn modelId="{E34F3144-7328-484D-B978-0E7F3DB1EE7B}" srcId="{8B76804D-BAE7-8E4B-841A-FB203DEBD583}" destId="{73B4CC89-D687-5D46-9126-E76C846B977C}" srcOrd="2" destOrd="0" parTransId="{A97C9C10-55DF-0344-9F7B-272755D1D232}" sibTransId="{CB5DB35B-62E8-E241-8171-B8C8342E3865}"/>
    <dgm:cxn modelId="{9BED734B-6B13-1B49-B97B-6F3925B2D1A3}" type="presOf" srcId="{F03BE1A8-EC65-434D-8BE0-04077E5C1B1B}" destId="{FA7637E9-04A6-8A48-AD82-E376F7B2A17F}" srcOrd="0" destOrd="0" presId="urn:microsoft.com/office/officeart/2005/8/layout/vList5"/>
    <dgm:cxn modelId="{6D448170-3575-EF4F-8D9B-170C80A80363}" type="presOf" srcId="{73B4CC89-D687-5D46-9126-E76C846B977C}" destId="{7EEFB5B9-DC1B-8D4D-A080-421321A0497C}" srcOrd="0" destOrd="0" presId="urn:microsoft.com/office/officeart/2005/8/layout/vList5"/>
    <dgm:cxn modelId="{837B8C74-07B6-7E47-8777-7A79D3CFB552}" srcId="{15166E2F-8245-3A42-9F66-858E17C0EB08}" destId="{C19A0780-98B7-AF4A-A37B-BECF0DA9135A}" srcOrd="0" destOrd="0" parTransId="{9F5A0487-B763-854E-A9FF-E04CF0EAAB6C}" sibTransId="{48F3E1DC-B13E-854C-93EF-2DE75A5FAE65}"/>
    <dgm:cxn modelId="{28C0D454-A2B0-8648-881B-C71D72A426DE}" srcId="{15166E2F-8245-3A42-9F66-858E17C0EB08}" destId="{C0FAB93A-A378-CE4B-88A4-5B0F8D99ED67}" srcOrd="1" destOrd="0" parTransId="{1E21123C-568C-E94F-ADE2-01D1C59CB645}" sibTransId="{92F7A61F-A92A-0A42-AA70-592782EF04F7}"/>
    <dgm:cxn modelId="{97C2DB7A-5D65-F445-9744-02BB0FDE0D7D}" srcId="{BCDF49C3-A462-BE46-B396-7AA8FDBCC964}" destId="{D84C99FA-D1F7-AD4A-9CBA-04AB2FC26CF1}" srcOrd="1" destOrd="0" parTransId="{FBA1BAC2-8678-B346-8A50-DB05D1ACC161}" sibTransId="{C446C926-2F98-9846-9837-11C8ABC0E455}"/>
    <dgm:cxn modelId="{2B17318C-A125-D54D-AA96-DDECCCD8927E}" type="presOf" srcId="{E771933E-4E18-2F49-939D-0EA84E872C2E}" destId="{CAF218C1-A57D-8E40-B896-406FB05AFC06}" srcOrd="0" destOrd="1" presId="urn:microsoft.com/office/officeart/2005/8/layout/vList5"/>
    <dgm:cxn modelId="{A6732893-120C-E848-BA99-8C231C256460}" type="presOf" srcId="{15166E2F-8245-3A42-9F66-858E17C0EB08}" destId="{5A27628F-6DF4-0F4E-A9EF-2523D0877ACF}" srcOrd="0" destOrd="0" presId="urn:microsoft.com/office/officeart/2005/8/layout/vList5"/>
    <dgm:cxn modelId="{0BAB5FB5-5A10-7943-93EA-303E60845FC0}" type="presOf" srcId="{D84C99FA-D1F7-AD4A-9CBA-04AB2FC26CF1}" destId="{FA7637E9-04A6-8A48-AD82-E376F7B2A17F}" srcOrd="0" destOrd="1" presId="urn:microsoft.com/office/officeart/2005/8/layout/vList5"/>
    <dgm:cxn modelId="{9BA1F4BE-62EF-BD4A-B4F3-60E5C7026B1F}" type="presOf" srcId="{3D145003-D83F-9F4D-A486-7B61B80A2612}" destId="{CAF218C1-A57D-8E40-B896-406FB05AFC06}" srcOrd="0" destOrd="0" presId="urn:microsoft.com/office/officeart/2005/8/layout/vList5"/>
    <dgm:cxn modelId="{50ED6DC3-59F7-2648-A3CC-30BF9D66F972}" srcId="{8B76804D-BAE7-8E4B-841A-FB203DEBD583}" destId="{15166E2F-8245-3A42-9F66-858E17C0EB08}" srcOrd="0" destOrd="0" parTransId="{F7858590-DE03-8748-83AA-C3BAC930BFBA}" sibTransId="{15215BE2-4621-004C-BED6-D90AD581E2C1}"/>
    <dgm:cxn modelId="{044252C6-9B3F-A746-8BA9-282D64CF4BAA}" type="presOf" srcId="{8B76804D-BAE7-8E4B-841A-FB203DEBD583}" destId="{5A336B2C-AFBB-A64C-B67B-59A0052F0171}" srcOrd="0" destOrd="0" presId="urn:microsoft.com/office/officeart/2005/8/layout/vList5"/>
    <dgm:cxn modelId="{FD9439EF-03B2-DD46-B4D9-E6FE87F1BF09}" srcId="{73B4CC89-D687-5D46-9126-E76C846B977C}" destId="{E771933E-4E18-2F49-939D-0EA84E872C2E}" srcOrd="1" destOrd="0" parTransId="{03E05DB8-CB3B-B948-AC64-ED27150EA04D}" sibTransId="{D464031B-01C0-764E-8480-CD219555BC9D}"/>
    <dgm:cxn modelId="{6E1ABFF8-48BF-7744-9ED4-1452FE2BB041}" srcId="{73B4CC89-D687-5D46-9126-E76C846B977C}" destId="{3D145003-D83F-9F4D-A486-7B61B80A2612}" srcOrd="0" destOrd="0" parTransId="{CBB4F89E-0F3C-B349-B7A3-2EA2744F3276}" sibTransId="{F15F646B-A55B-6044-80F1-80C339C092E8}"/>
    <dgm:cxn modelId="{3CE084FF-C9BD-4E4B-9C44-AEFD7D7654E2}" srcId="{8B76804D-BAE7-8E4B-841A-FB203DEBD583}" destId="{BCDF49C3-A462-BE46-B396-7AA8FDBCC964}" srcOrd="1" destOrd="0" parTransId="{5C0C94F9-FF55-E344-884A-8556D1AB2E7F}" sibTransId="{0770F339-49D4-CD46-987C-469BB443482C}"/>
    <dgm:cxn modelId="{BA73E561-6621-C745-B3F7-87AB24E4FD7C}" type="presParOf" srcId="{5A336B2C-AFBB-A64C-B67B-59A0052F0171}" destId="{3BEDA05C-C98C-3C44-97D8-5444BCCB5618}" srcOrd="0" destOrd="0" presId="urn:microsoft.com/office/officeart/2005/8/layout/vList5"/>
    <dgm:cxn modelId="{78B71839-4C41-AB49-BE20-FB2D5FF4F11A}" type="presParOf" srcId="{3BEDA05C-C98C-3C44-97D8-5444BCCB5618}" destId="{5A27628F-6DF4-0F4E-A9EF-2523D0877ACF}" srcOrd="0" destOrd="0" presId="urn:microsoft.com/office/officeart/2005/8/layout/vList5"/>
    <dgm:cxn modelId="{A656FF82-D4C2-E048-9D59-B80BA9B12F1F}" type="presParOf" srcId="{3BEDA05C-C98C-3C44-97D8-5444BCCB5618}" destId="{BA7E79F7-2B7E-094B-8C72-45F7263BF503}" srcOrd="1" destOrd="0" presId="urn:microsoft.com/office/officeart/2005/8/layout/vList5"/>
    <dgm:cxn modelId="{6E621669-4064-3E43-84DB-D3B2E2ABF987}" type="presParOf" srcId="{5A336B2C-AFBB-A64C-B67B-59A0052F0171}" destId="{4A7A6EF8-3F1F-2B46-8C0A-AB23072AF4C2}" srcOrd="1" destOrd="0" presId="urn:microsoft.com/office/officeart/2005/8/layout/vList5"/>
    <dgm:cxn modelId="{5AE23513-45A1-0848-A486-CF9006BC07A6}" type="presParOf" srcId="{5A336B2C-AFBB-A64C-B67B-59A0052F0171}" destId="{AF292AE6-D64D-9345-AD67-C5F7A316DB5C}" srcOrd="2" destOrd="0" presId="urn:microsoft.com/office/officeart/2005/8/layout/vList5"/>
    <dgm:cxn modelId="{96DA4AD4-1CF0-3843-95FB-CCAED7ACFD53}" type="presParOf" srcId="{AF292AE6-D64D-9345-AD67-C5F7A316DB5C}" destId="{213D47C0-1FEB-174D-B73F-3E7D19A4C61E}" srcOrd="0" destOrd="0" presId="urn:microsoft.com/office/officeart/2005/8/layout/vList5"/>
    <dgm:cxn modelId="{E4EF7515-1709-5B40-ABD3-307DA7E9A68A}" type="presParOf" srcId="{AF292AE6-D64D-9345-AD67-C5F7A316DB5C}" destId="{FA7637E9-04A6-8A48-AD82-E376F7B2A17F}" srcOrd="1" destOrd="0" presId="urn:microsoft.com/office/officeart/2005/8/layout/vList5"/>
    <dgm:cxn modelId="{0A154217-DBBE-3C45-88C9-FC363EDFB392}" type="presParOf" srcId="{5A336B2C-AFBB-A64C-B67B-59A0052F0171}" destId="{FE5A1E0A-0A29-A44D-82B6-9E6B24E14EB7}" srcOrd="3" destOrd="0" presId="urn:microsoft.com/office/officeart/2005/8/layout/vList5"/>
    <dgm:cxn modelId="{73BA703A-EE77-744B-880A-65EA44928426}" type="presParOf" srcId="{5A336B2C-AFBB-A64C-B67B-59A0052F0171}" destId="{6EF47BF2-1F38-BF42-8C0A-AB2B3EB4D906}" srcOrd="4" destOrd="0" presId="urn:microsoft.com/office/officeart/2005/8/layout/vList5"/>
    <dgm:cxn modelId="{805FD9E6-7EB4-D044-9C42-D29873FA5C89}" type="presParOf" srcId="{6EF47BF2-1F38-BF42-8C0A-AB2B3EB4D906}" destId="{7EEFB5B9-DC1B-8D4D-A080-421321A0497C}" srcOrd="0" destOrd="0" presId="urn:microsoft.com/office/officeart/2005/8/layout/vList5"/>
    <dgm:cxn modelId="{F9254CBC-A5CA-CC47-ACB5-E7C16B54B125}" type="presParOf" srcId="{6EF47BF2-1F38-BF42-8C0A-AB2B3EB4D906}" destId="{CAF218C1-A57D-8E40-B896-406FB05AFC06}"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626CF1-73B0-5E4D-881B-726D295C0D50}">
      <dsp:nvSpPr>
        <dsp:cNvPr id="0" name=""/>
        <dsp:cNvSpPr/>
      </dsp:nvSpPr>
      <dsp:spPr>
        <a:xfrm>
          <a:off x="566737" y="0"/>
          <a:ext cx="3417887" cy="341788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C4F86C-60E1-E546-9AB9-646CB495ECC4}">
      <dsp:nvSpPr>
        <dsp:cNvPr id="0" name=""/>
        <dsp:cNvSpPr/>
      </dsp:nvSpPr>
      <dsp:spPr>
        <a:xfrm>
          <a:off x="891436" y="324699"/>
          <a:ext cx="1332975" cy="13329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mn-MN" sz="1000" kern="1200" dirty="0">
              <a:latin typeface="Times New Roman" panose="02020603050405020304" pitchFamily="18" charset="0"/>
              <a:cs typeface="Times New Roman" panose="02020603050405020304" pitchFamily="18" charset="0"/>
            </a:rPr>
            <a:t>ЖДҮЭ-д </a:t>
          </a:r>
          <a:r>
            <a:rPr lang="en-US" sz="1000" kern="1200" dirty="0">
              <a:latin typeface="Times New Roman" panose="02020603050405020304" pitchFamily="18" charset="0"/>
              <a:cs typeface="Times New Roman" panose="02020603050405020304" pitchFamily="18" charset="0"/>
            </a:rPr>
            <a:t>AUD</a:t>
          </a:r>
          <a:r>
            <a:rPr lang="mn-MN" sz="1000" kern="1200" dirty="0">
              <a:latin typeface="Times New Roman" panose="02020603050405020304" pitchFamily="18" charset="0"/>
              <a:cs typeface="Times New Roman" panose="02020603050405020304" pitchFamily="18" charset="0"/>
            </a:rPr>
            <a:t>3.2 тэрбум </a:t>
          </a:r>
          <a:endParaRPr lang="en-MN" sz="1000" kern="1200" dirty="0">
            <a:latin typeface="Times New Roman" panose="02020603050405020304" pitchFamily="18" charset="0"/>
            <a:cs typeface="Times New Roman" panose="02020603050405020304" pitchFamily="18" charset="0"/>
          </a:endParaRPr>
        </a:p>
      </dsp:txBody>
      <dsp:txXfrm>
        <a:off x="956506" y="389769"/>
        <a:ext cx="1202835" cy="1202835"/>
      </dsp:txXfrm>
    </dsp:sp>
    <dsp:sp modelId="{5A292BC8-7A5D-1845-9201-AB7B238A55CA}">
      <dsp:nvSpPr>
        <dsp:cNvPr id="0" name=""/>
        <dsp:cNvSpPr/>
      </dsp:nvSpPr>
      <dsp:spPr>
        <a:xfrm>
          <a:off x="2326949" y="324699"/>
          <a:ext cx="1332975" cy="13329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Times New Roman" panose="02020603050405020304" pitchFamily="18" charset="0"/>
              <a:cs typeface="Times New Roman" panose="02020603050405020304" pitchFamily="18" charset="0"/>
            </a:rPr>
            <a:t>AUD</a:t>
          </a:r>
          <a:r>
            <a:rPr lang="mn-MN" sz="1000" kern="1200">
              <a:latin typeface="Times New Roman" panose="02020603050405020304" pitchFamily="18" charset="0"/>
              <a:cs typeface="Times New Roman" panose="02020603050405020304" pitchFamily="18" charset="0"/>
            </a:rPr>
            <a:t>1.3 тэрбум ажлын байрыг дэмжихэд</a:t>
          </a:r>
          <a:endParaRPr lang="en-MN" sz="1000" kern="1200">
            <a:latin typeface="Times New Roman" panose="02020603050405020304" pitchFamily="18" charset="0"/>
            <a:cs typeface="Times New Roman" panose="02020603050405020304" pitchFamily="18" charset="0"/>
          </a:endParaRPr>
        </a:p>
      </dsp:txBody>
      <dsp:txXfrm>
        <a:off x="2392019" y="389769"/>
        <a:ext cx="1202835" cy="1202835"/>
      </dsp:txXfrm>
    </dsp:sp>
    <dsp:sp modelId="{B5A15E4C-86AD-424F-B876-9E7466809BA6}">
      <dsp:nvSpPr>
        <dsp:cNvPr id="0" name=""/>
        <dsp:cNvSpPr/>
      </dsp:nvSpPr>
      <dsp:spPr>
        <a:xfrm>
          <a:off x="891436" y="1760211"/>
          <a:ext cx="1332975" cy="13329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n-US" sz="1000" kern="1200">
              <a:latin typeface="Times New Roman" panose="02020603050405020304" pitchFamily="18" charset="0"/>
              <a:cs typeface="Times New Roman" panose="02020603050405020304" pitchFamily="18" charset="0"/>
            </a:rPr>
            <a:t>AUD</a:t>
          </a:r>
          <a:r>
            <a:rPr lang="mn-MN" sz="1000" kern="1200">
              <a:latin typeface="Times New Roman" panose="02020603050405020304" pitchFamily="18" charset="0"/>
              <a:cs typeface="Times New Roman" panose="02020603050405020304" pitchFamily="18" charset="0"/>
            </a:rPr>
            <a:t> </a:t>
          </a:r>
          <a:r>
            <a:rPr lang="en-US" sz="1000" kern="1200">
              <a:latin typeface="Times New Roman" panose="02020603050405020304" pitchFamily="18" charset="0"/>
              <a:cs typeface="Times New Roman" panose="02020603050405020304" pitchFamily="18" charset="0"/>
            </a:rPr>
            <a:t>1</a:t>
          </a:r>
          <a:r>
            <a:rPr lang="mn-MN" sz="1000" kern="1200">
              <a:latin typeface="Times New Roman" panose="02020603050405020304" pitchFamily="18" charset="0"/>
              <a:cs typeface="Times New Roman" panose="02020603050405020304" pitchFamily="18" charset="0"/>
            </a:rPr>
            <a:t> тэрбум дэмжлэг пандемик хүндээр нөлөөлсөн салбар болох аялал жуулчлал, хөдөө аж ахуй, боловсролыг салбар </a:t>
          </a:r>
          <a:endParaRPr lang="en-MN" sz="1000" kern="1200">
            <a:latin typeface="Times New Roman" panose="02020603050405020304" pitchFamily="18" charset="0"/>
            <a:cs typeface="Times New Roman" panose="02020603050405020304" pitchFamily="18" charset="0"/>
          </a:endParaRPr>
        </a:p>
      </dsp:txBody>
      <dsp:txXfrm>
        <a:off x="956506" y="1825281"/>
        <a:ext cx="1202835" cy="1202835"/>
      </dsp:txXfrm>
    </dsp:sp>
    <dsp:sp modelId="{29061C48-D139-AC4C-841C-AED354263C82}">
      <dsp:nvSpPr>
        <dsp:cNvPr id="0" name=""/>
        <dsp:cNvSpPr/>
      </dsp:nvSpPr>
      <dsp:spPr>
        <a:xfrm>
          <a:off x="2326949" y="1760211"/>
          <a:ext cx="1332975" cy="133297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mn-MN" sz="1000" kern="1200">
              <a:latin typeface="Times New Roman" panose="02020603050405020304" pitchFamily="18" charset="0"/>
              <a:cs typeface="Times New Roman" panose="02020603050405020304" pitchFamily="18" charset="0"/>
            </a:rPr>
            <a:t>Нийгмийн халамжиийн мөнгө авдаг иргэдэд </a:t>
          </a:r>
          <a:r>
            <a:rPr lang="en-US" sz="1000" kern="1200">
              <a:latin typeface="Times New Roman" panose="02020603050405020304" pitchFamily="18" charset="0"/>
              <a:cs typeface="Times New Roman" panose="02020603050405020304" pitchFamily="18" charset="0"/>
            </a:rPr>
            <a:t>AUD </a:t>
          </a:r>
          <a:r>
            <a:rPr lang="mn-MN" sz="1000" kern="1200">
              <a:latin typeface="Times New Roman" panose="02020603050405020304" pitchFamily="18" charset="0"/>
              <a:cs typeface="Times New Roman" panose="02020603050405020304" pitchFamily="18" charset="0"/>
            </a:rPr>
            <a:t>750 хүн бүрт</a:t>
          </a:r>
          <a:endParaRPr lang="en-MN" sz="1000" kern="1200">
            <a:latin typeface="Times New Roman" panose="02020603050405020304" pitchFamily="18" charset="0"/>
            <a:cs typeface="Times New Roman" panose="02020603050405020304" pitchFamily="18" charset="0"/>
          </a:endParaRPr>
        </a:p>
      </dsp:txBody>
      <dsp:txXfrm>
        <a:off x="2392019" y="1825281"/>
        <a:ext cx="1202835" cy="12028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E79F7-2B7E-094B-8C72-45F7263BF503}">
      <dsp:nvSpPr>
        <dsp:cNvPr id="0" name=""/>
        <dsp:cNvSpPr/>
      </dsp:nvSpPr>
      <dsp:spPr>
        <a:xfrm rot="5400000">
          <a:off x="5967711" y="-2362134"/>
          <a:ext cx="1139428" cy="615287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ru-RU" sz="1100" kern="1200" dirty="0" err="1">
              <a:latin typeface="Times New Roman" panose="02020603050405020304" pitchFamily="18" charset="0"/>
              <a:cs typeface="Times New Roman" panose="02020603050405020304" pitchFamily="18" charset="0"/>
            </a:rPr>
            <a:t>Нийлүүлэлтийн</a:t>
          </a:r>
          <a:r>
            <a:rPr lang="ru-RU" sz="1100" kern="1200" dirty="0">
              <a:latin typeface="Times New Roman" panose="02020603050405020304" pitchFamily="18" charset="0"/>
              <a:cs typeface="Times New Roman" panose="02020603050405020304" pitchFamily="18" charset="0"/>
            </a:rPr>
            <a:t> тал </a:t>
          </a:r>
          <a:r>
            <a:rPr lang="ru-RU" sz="1100" kern="1200" dirty="0" err="1">
              <a:latin typeface="Times New Roman" panose="02020603050405020304" pitchFamily="18" charset="0"/>
              <a:cs typeface="Times New Roman" panose="02020603050405020304" pitchFamily="18" charset="0"/>
            </a:rPr>
            <a:t>дээр</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сургуулиуд</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хаагдаж</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хүмүүсийн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шилжилт</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хөдөлгөөн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хязгаарлагдаж</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байх</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үед</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ажилчид</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бие</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нь</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тааруу</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эсвэл</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хүүхдүүд</a:t>
          </a:r>
          <a:r>
            <a:rPr lang="ru-RU" sz="1100" kern="1200" dirty="0">
              <a:latin typeface="Times New Roman" panose="02020603050405020304" pitchFamily="18" charset="0"/>
              <a:cs typeface="Times New Roman" panose="02020603050405020304" pitchFamily="18" charset="0"/>
            </a:rPr>
            <a:t> болон </a:t>
          </a:r>
          <a:r>
            <a:rPr lang="ru-RU" sz="1100" kern="1200" dirty="0" err="1">
              <a:latin typeface="Times New Roman" panose="02020603050405020304" pitchFamily="18" charset="0"/>
              <a:cs typeface="Times New Roman" panose="02020603050405020304" pitchFamily="18" charset="0"/>
            </a:rPr>
            <a:t>бусад</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асрамжийн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хүмүүсээ</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харах</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шаардлагатай</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байгаа</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тул</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компаниуд</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ажиллах</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хүчний</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нийлүүлэлт</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багасч</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байна</a:t>
          </a:r>
          <a:r>
            <a:rPr lang="ru-RU" sz="1100" kern="1200" dirty="0">
              <a:latin typeface="Times New Roman" panose="02020603050405020304" pitchFamily="18" charset="0"/>
              <a:cs typeface="Times New Roman" panose="02020603050405020304" pitchFamily="18" charset="0"/>
            </a:rPr>
            <a:t>.</a:t>
          </a:r>
          <a:endParaRPr lang="en-US" sz="1100" kern="1200" dirty="0">
            <a:latin typeface="Times New Roman" panose="02020603050405020304" pitchFamily="18" charset="0"/>
            <a:cs typeface="Times New Roman" panose="02020603050405020304" pitchFamily="18" charset="0"/>
          </a:endParaRPr>
        </a:p>
        <a:p>
          <a:pPr marL="57150" lvl="1" indent="-57150" algn="just" defTabSz="488950">
            <a:lnSpc>
              <a:spcPct val="90000"/>
            </a:lnSpc>
            <a:spcBef>
              <a:spcPct val="0"/>
            </a:spcBef>
            <a:spcAft>
              <a:spcPct val="15000"/>
            </a:spcAft>
            <a:buChar char="•"/>
          </a:pPr>
          <a:r>
            <a:rPr lang="ru-RU" sz="1100" kern="1200" dirty="0" err="1">
              <a:latin typeface="Times New Roman" panose="02020603050405020304" pitchFamily="18" charset="0"/>
              <a:cs typeface="Times New Roman" panose="02020603050405020304" pitchFamily="18" charset="0"/>
            </a:rPr>
            <a:t>Хорио</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цээр</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хорио</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цээрийн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дэглэмээр</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өвчнөөс</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урьдчилан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сэргийлэх</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арга</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хэмжээ</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нь</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хүчин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чадлын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ашиглалтыг</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улам</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бүр</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дордуулахад</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хүргэдэг</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Цаашилбал</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нийлүүлэлтийн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сүлжээ</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тасалдаж</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эд</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анги</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завсрын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барааны</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хомсдол</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үүсдэг</a:t>
          </a:r>
          <a:endParaRPr lang="en-US" sz="1100" kern="1200" dirty="0">
            <a:latin typeface="Times New Roman" panose="02020603050405020304" pitchFamily="18" charset="0"/>
            <a:cs typeface="Times New Roman" panose="02020603050405020304" pitchFamily="18" charset="0"/>
          </a:endParaRPr>
        </a:p>
      </dsp:txBody>
      <dsp:txXfrm rot="-5400000">
        <a:off x="3460990" y="200209"/>
        <a:ext cx="6097249" cy="1028184"/>
      </dsp:txXfrm>
    </dsp:sp>
    <dsp:sp modelId="{5A27628F-6DF4-0F4E-A9EF-2523D0877ACF}">
      <dsp:nvSpPr>
        <dsp:cNvPr id="0" name=""/>
        <dsp:cNvSpPr/>
      </dsp:nvSpPr>
      <dsp:spPr>
        <a:xfrm>
          <a:off x="0" y="2158"/>
          <a:ext cx="3460989" cy="14242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just" defTabSz="488950">
            <a:lnSpc>
              <a:spcPct val="90000"/>
            </a:lnSpc>
            <a:spcBef>
              <a:spcPct val="0"/>
            </a:spcBef>
            <a:spcAft>
              <a:spcPct val="35000"/>
            </a:spcAft>
            <a:buNone/>
          </a:pPr>
          <a:r>
            <a:rPr lang="ru-RU" sz="1100" b="1" kern="1200" dirty="0" err="1">
              <a:solidFill>
                <a:srgbClr val="002060"/>
              </a:solidFill>
              <a:latin typeface="Times New Roman" panose="02020603050405020304" pitchFamily="18" charset="0"/>
              <a:cs typeface="Times New Roman" panose="02020603050405020304" pitchFamily="18" charset="0"/>
            </a:rPr>
            <a:t>Коронавирусын</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тахал</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нь</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эдийн</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засаг</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ялангуяа</a:t>
          </a:r>
          <a:r>
            <a:rPr lang="ru-RU" sz="1100" b="1" kern="1200" dirty="0">
              <a:solidFill>
                <a:srgbClr val="002060"/>
              </a:solidFill>
              <a:latin typeface="Times New Roman" panose="02020603050405020304" pitchFamily="18" charset="0"/>
              <a:cs typeface="Times New Roman" panose="02020603050405020304" pitchFamily="18" charset="0"/>
            </a:rPr>
            <a:t> ЖДҮ-д </a:t>
          </a:r>
          <a:r>
            <a:rPr lang="ru-RU" sz="1100" b="1" kern="1200" dirty="0" err="1">
              <a:solidFill>
                <a:srgbClr val="002060"/>
              </a:solidFill>
              <a:latin typeface="Times New Roman" panose="02020603050405020304" pitchFamily="18" charset="0"/>
              <a:cs typeface="Times New Roman" panose="02020603050405020304" pitchFamily="18" charset="0"/>
            </a:rPr>
            <a:t>эрэлт</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нийлүүлэлтийн</a:t>
          </a:r>
          <a:r>
            <a:rPr lang="ru-RU" sz="1100" b="1" kern="1200" dirty="0">
              <a:solidFill>
                <a:srgbClr val="002060"/>
              </a:solidFill>
              <a:latin typeface="Times New Roman" panose="02020603050405020304" pitchFamily="18" charset="0"/>
              <a:cs typeface="Times New Roman" panose="02020603050405020304" pitchFamily="18" charset="0"/>
            </a:rPr>
            <a:t> аль </a:t>
          </a:r>
          <a:r>
            <a:rPr lang="ru-RU" sz="1100" b="1" kern="1200" dirty="0" err="1">
              <a:solidFill>
                <a:srgbClr val="002060"/>
              </a:solidFill>
              <a:latin typeface="Times New Roman" panose="02020603050405020304" pitchFamily="18" charset="0"/>
              <a:cs typeface="Times New Roman" panose="02020603050405020304" pitchFamily="18" charset="0"/>
            </a:rPr>
            <a:t>алинд</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нь</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нөлөөлөх</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хэд</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хэдэн</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арга</a:t>
          </a:r>
          <a:r>
            <a:rPr lang="ru-RU" sz="1100" b="1" kern="1200" dirty="0">
              <a:solidFill>
                <a:srgbClr val="002060"/>
              </a:solidFill>
              <a:latin typeface="Times New Roman" panose="02020603050405020304" pitchFamily="18" charset="0"/>
              <a:cs typeface="Times New Roman" panose="02020603050405020304" pitchFamily="18" charset="0"/>
            </a:rPr>
            <a:t> зам </a:t>
          </a:r>
          <a:r>
            <a:rPr lang="ru-RU" sz="1100" b="1" kern="1200" dirty="0" err="1">
              <a:solidFill>
                <a:srgbClr val="002060"/>
              </a:solidFill>
              <a:latin typeface="Times New Roman" panose="02020603050405020304" pitchFamily="18" charset="0"/>
              <a:cs typeface="Times New Roman" panose="02020603050405020304" pitchFamily="18" charset="0"/>
            </a:rPr>
            <a:t>бий</a:t>
          </a:r>
          <a:r>
            <a:rPr lang="ru-RU" sz="1100" b="1" kern="1200" dirty="0">
              <a:solidFill>
                <a:srgbClr val="002060"/>
              </a:solidFill>
              <a:latin typeface="Times New Roman" panose="02020603050405020304" pitchFamily="18" charset="0"/>
              <a:cs typeface="Times New Roman" panose="02020603050405020304" pitchFamily="18" charset="0"/>
            </a:rPr>
            <a:t>.</a:t>
          </a:r>
          <a:endParaRPr lang="en-US" sz="1100" b="1" kern="1200" dirty="0">
            <a:solidFill>
              <a:srgbClr val="002060"/>
            </a:solidFill>
            <a:latin typeface="Times New Roman" panose="02020603050405020304" pitchFamily="18" charset="0"/>
            <a:cs typeface="Times New Roman" panose="02020603050405020304" pitchFamily="18" charset="0"/>
          </a:endParaRPr>
        </a:p>
      </dsp:txBody>
      <dsp:txXfrm>
        <a:off x="69528" y="71686"/>
        <a:ext cx="3321933" cy="1285229"/>
      </dsp:txXfrm>
    </dsp:sp>
    <dsp:sp modelId="{FA7637E9-04A6-8A48-AD82-E376F7B2A17F}">
      <dsp:nvSpPr>
        <dsp:cNvPr id="0" name=""/>
        <dsp:cNvSpPr/>
      </dsp:nvSpPr>
      <dsp:spPr>
        <a:xfrm rot="5400000">
          <a:off x="5967711" y="-866635"/>
          <a:ext cx="1139428" cy="615287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ru-RU" sz="1100" kern="1200" dirty="0" err="1">
              <a:latin typeface="Times New Roman" panose="02020603050405020304" pitchFamily="18" charset="0"/>
              <a:cs typeface="Times New Roman" panose="02020603050405020304" pitchFamily="18" charset="0"/>
            </a:rPr>
            <a:t>Цаашилбал</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хэрэглэгчид</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орлогоо</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алдаж</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халдвар</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авахаас</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эмээж</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тодорхойгүй</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байдал</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нэмэгдэж</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энэ</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нь</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эргээд</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зарцуулалт</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хэрэглээг</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бууруулдаг</a:t>
          </a:r>
          <a:r>
            <a:rPr lang="ru-RU" sz="1100" kern="1200" dirty="0">
              <a:latin typeface="Times New Roman" panose="02020603050405020304" pitchFamily="18" charset="0"/>
              <a:cs typeface="Times New Roman" panose="02020603050405020304" pitchFamily="18" charset="0"/>
            </a:rPr>
            <a:t>.</a:t>
          </a:r>
          <a:endParaRPr lang="en-US" sz="1100" kern="1200" dirty="0">
            <a:latin typeface="Times New Roman" panose="02020603050405020304" pitchFamily="18" charset="0"/>
            <a:cs typeface="Times New Roman" panose="02020603050405020304" pitchFamily="18" charset="0"/>
          </a:endParaRPr>
        </a:p>
        <a:p>
          <a:pPr marL="57150" lvl="1" indent="-57150" algn="just" defTabSz="488950">
            <a:lnSpc>
              <a:spcPct val="90000"/>
            </a:lnSpc>
            <a:spcBef>
              <a:spcPct val="0"/>
            </a:spcBef>
            <a:spcAft>
              <a:spcPct val="15000"/>
            </a:spcAft>
            <a:buChar char="•"/>
          </a:pPr>
          <a:r>
            <a:rPr lang="ru-RU" sz="1100" kern="1200" dirty="0" err="1">
              <a:latin typeface="Times New Roman" panose="02020603050405020304" pitchFamily="18" charset="0"/>
              <a:cs typeface="Times New Roman" panose="02020603050405020304" pitchFamily="18" charset="0"/>
            </a:rPr>
            <a:t>Ажилчдыг</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цомхотгож</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пүүсүүд</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цалингаа</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тавьж</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чадахгүй</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байгаа</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тул</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эдгээр</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нөлөө</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улам</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бүр</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нэмэгддэг</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Аялал</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жуулчлал</a:t>
          </a:r>
          <a:r>
            <a:rPr lang="ru-RU" sz="1100" kern="1200" dirty="0">
              <a:latin typeface="Times New Roman" panose="02020603050405020304" pitchFamily="18" charset="0"/>
              <a:cs typeface="Times New Roman" panose="02020603050405020304" pitchFamily="18" charset="0"/>
            </a:rPr>
            <a:t>, зам </a:t>
          </a:r>
          <a:r>
            <a:rPr lang="ru-RU" sz="1100" kern="1200" dirty="0" err="1">
              <a:latin typeface="Times New Roman" panose="02020603050405020304" pitchFamily="18" charset="0"/>
              <a:cs typeface="Times New Roman" panose="02020603050405020304" pitchFamily="18" charset="0"/>
            </a:rPr>
            <a:t>тээвэр</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зэрэг</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зарим</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салбарууд</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үүнд</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онцгой</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өртөж</a:t>
          </a:r>
          <a:r>
            <a:rPr lang="ru-RU" sz="1100" kern="1200" dirty="0">
              <a:latin typeface="Times New Roman" panose="02020603050405020304" pitchFamily="18" charset="0"/>
              <a:cs typeface="Times New Roman" panose="02020603050405020304" pitchFamily="18" charset="0"/>
            </a:rPr>
            <a:t>, бизнес болон </a:t>
          </a:r>
          <a:r>
            <a:rPr lang="ru-RU" sz="1100" kern="1200" dirty="0" err="1">
              <a:latin typeface="Times New Roman" panose="02020603050405020304" pitchFamily="18" charset="0"/>
              <a:cs typeface="Times New Roman" panose="02020603050405020304" pitchFamily="18" charset="0"/>
            </a:rPr>
            <a:t>хэрэглэгчдийн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итгэлийг</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бууруулахад</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нөлөөлж</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байна</a:t>
          </a:r>
          <a:r>
            <a:rPr lang="ru-RU" sz="1100" kern="1200" dirty="0">
              <a:latin typeface="Times New Roman" panose="02020603050405020304" pitchFamily="18" charset="0"/>
              <a:cs typeface="Times New Roman" panose="02020603050405020304" pitchFamily="18" charset="0"/>
            </a:rPr>
            <a:t>.</a:t>
          </a:r>
          <a:endParaRPr lang="en-US" sz="1100" kern="1200" dirty="0">
            <a:latin typeface="Times New Roman" panose="02020603050405020304" pitchFamily="18" charset="0"/>
            <a:cs typeface="Times New Roman" panose="02020603050405020304" pitchFamily="18" charset="0"/>
          </a:endParaRPr>
        </a:p>
      </dsp:txBody>
      <dsp:txXfrm rot="-5400000">
        <a:off x="3460990" y="1695708"/>
        <a:ext cx="6097249" cy="1028184"/>
      </dsp:txXfrm>
    </dsp:sp>
    <dsp:sp modelId="{213D47C0-1FEB-174D-B73F-3E7D19A4C61E}">
      <dsp:nvSpPr>
        <dsp:cNvPr id="0" name=""/>
        <dsp:cNvSpPr/>
      </dsp:nvSpPr>
      <dsp:spPr>
        <a:xfrm>
          <a:off x="0" y="1497657"/>
          <a:ext cx="3460989" cy="14242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just" defTabSz="488950">
            <a:lnSpc>
              <a:spcPct val="90000"/>
            </a:lnSpc>
            <a:spcBef>
              <a:spcPct val="0"/>
            </a:spcBef>
            <a:spcAft>
              <a:spcPct val="35000"/>
            </a:spcAft>
            <a:buNone/>
          </a:pPr>
          <a:r>
            <a:rPr lang="ru-RU" sz="1100" b="1" kern="1200" dirty="0" err="1">
              <a:solidFill>
                <a:srgbClr val="002060"/>
              </a:solidFill>
              <a:latin typeface="Times New Roman" panose="02020603050405020304" pitchFamily="18" charset="0"/>
              <a:cs typeface="Times New Roman" panose="02020603050405020304" pitchFamily="18" charset="0"/>
            </a:rPr>
            <a:t>Эрэлтийн</a:t>
          </a:r>
          <a:r>
            <a:rPr lang="ru-RU" sz="1100" b="1" kern="1200" dirty="0">
              <a:solidFill>
                <a:srgbClr val="002060"/>
              </a:solidFill>
              <a:latin typeface="Times New Roman" panose="02020603050405020304" pitchFamily="18" charset="0"/>
              <a:cs typeface="Times New Roman" panose="02020603050405020304" pitchFamily="18" charset="0"/>
            </a:rPr>
            <a:t> тал </a:t>
          </a:r>
          <a:r>
            <a:rPr lang="ru-RU" sz="1100" b="1" kern="1200" dirty="0" err="1">
              <a:solidFill>
                <a:srgbClr val="002060"/>
              </a:solidFill>
              <a:latin typeface="Times New Roman" panose="02020603050405020304" pitchFamily="18" charset="0"/>
              <a:cs typeface="Times New Roman" panose="02020603050405020304" pitchFamily="18" charset="0"/>
            </a:rPr>
            <a:t>дээр</a:t>
          </a:r>
          <a:r>
            <a:rPr lang="ru-RU" sz="1100" b="1" kern="1200" dirty="0">
              <a:solidFill>
                <a:srgbClr val="002060"/>
              </a:solidFill>
              <a:latin typeface="Times New Roman" panose="02020603050405020304" pitchFamily="18" charset="0"/>
              <a:cs typeface="Times New Roman" panose="02020603050405020304" pitchFamily="18" charset="0"/>
            </a:rPr>
            <a:t> ЖДҮ-</a:t>
          </a:r>
          <a:r>
            <a:rPr lang="ru-RU" sz="1100" b="1" kern="1200" dirty="0" err="1">
              <a:solidFill>
                <a:srgbClr val="002060"/>
              </a:solidFill>
              <a:latin typeface="Times New Roman" panose="02020603050405020304" pitchFamily="18" charset="0"/>
              <a:cs typeface="Times New Roman" panose="02020603050405020304" pitchFamily="18" charset="0"/>
            </a:rPr>
            <a:t>ийн</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эрэлт</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орлого</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огцом</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гэнэтийн</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алдагдал</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нь</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тэдний</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ажиллах</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чадварт</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ноцтой</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нөлөөлж</a:t>
          </a:r>
          <a:r>
            <a:rPr lang="ru-RU" sz="1100" b="1" kern="1200" dirty="0">
              <a:solidFill>
                <a:srgbClr val="002060"/>
              </a:solidFill>
              <a:latin typeface="Times New Roman" panose="02020603050405020304" pitchFamily="18" charset="0"/>
              <a:cs typeface="Times New Roman" panose="02020603050405020304" pitchFamily="18" charset="0"/>
            </a:rPr>
            <a:t>,/</a:t>
          </a:r>
          <a:r>
            <a:rPr lang="ru-RU" sz="1100" b="1" kern="1200" dirty="0" err="1">
              <a:solidFill>
                <a:srgbClr val="002060"/>
              </a:solidFill>
              <a:latin typeface="Times New Roman" panose="02020603050405020304" pitchFamily="18" charset="0"/>
              <a:cs typeface="Times New Roman" panose="02020603050405020304" pitchFamily="18" charset="0"/>
            </a:rPr>
            <a:t>эсвэл</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хөрвөх</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чадварын</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ноцтой</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хомсдолд</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хүргэдэг</a:t>
          </a:r>
          <a:r>
            <a:rPr lang="ru-RU" sz="1100" b="1" kern="1200" dirty="0">
              <a:solidFill>
                <a:srgbClr val="002060"/>
              </a:solidFill>
              <a:latin typeface="Times New Roman" panose="02020603050405020304" pitchFamily="18" charset="0"/>
              <a:cs typeface="Times New Roman" panose="02020603050405020304" pitchFamily="18" charset="0"/>
            </a:rPr>
            <a:t>.</a:t>
          </a:r>
          <a:endParaRPr lang="en-US" sz="1100" b="1" kern="1200" dirty="0">
            <a:solidFill>
              <a:srgbClr val="002060"/>
            </a:solidFill>
            <a:latin typeface="Times New Roman" panose="02020603050405020304" pitchFamily="18" charset="0"/>
            <a:cs typeface="Times New Roman" panose="02020603050405020304" pitchFamily="18" charset="0"/>
          </a:endParaRPr>
        </a:p>
      </dsp:txBody>
      <dsp:txXfrm>
        <a:off x="69528" y="1567185"/>
        <a:ext cx="3321933" cy="1285229"/>
      </dsp:txXfrm>
    </dsp:sp>
    <dsp:sp modelId="{CAF218C1-A57D-8E40-B896-406FB05AFC06}">
      <dsp:nvSpPr>
        <dsp:cNvPr id="0" name=""/>
        <dsp:cNvSpPr/>
      </dsp:nvSpPr>
      <dsp:spPr>
        <a:xfrm rot="5400000">
          <a:off x="5967711" y="628864"/>
          <a:ext cx="1139428" cy="615287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just" defTabSz="488950">
            <a:lnSpc>
              <a:spcPct val="90000"/>
            </a:lnSpc>
            <a:spcBef>
              <a:spcPct val="0"/>
            </a:spcBef>
            <a:spcAft>
              <a:spcPct val="15000"/>
            </a:spcAft>
            <a:buChar char="•"/>
          </a:pPr>
          <a:r>
            <a:rPr lang="ru-RU" sz="1100" kern="1200" dirty="0" err="1">
              <a:latin typeface="Times New Roman" panose="02020603050405020304" pitchFamily="18" charset="0"/>
              <a:cs typeface="Times New Roman" panose="02020603050405020304" pitchFamily="18" charset="0"/>
            </a:rPr>
            <a:t>Эдгээр</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янз</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бүрийн</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нөлөөлөл</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нь</a:t>
          </a:r>
          <a:r>
            <a:rPr lang="ru-RU" sz="1100" kern="1200" dirty="0">
              <a:latin typeface="Times New Roman" panose="02020603050405020304" pitchFamily="18" charset="0"/>
              <a:cs typeface="Times New Roman" panose="02020603050405020304" pitchFamily="18" charset="0"/>
            </a:rPr>
            <a:t> том болон </a:t>
          </a:r>
          <a:r>
            <a:rPr lang="ru-RU" sz="1100" kern="1200" dirty="0" err="1">
              <a:latin typeface="Times New Roman" panose="02020603050405020304" pitchFamily="18" charset="0"/>
              <a:cs typeface="Times New Roman" panose="02020603050405020304" pitchFamily="18" charset="0"/>
            </a:rPr>
            <a:t>жижиг</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бизнест</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ноцтой</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нөлөөлж</a:t>
          </a:r>
          <a:r>
            <a:rPr lang="ru-RU" sz="1100" kern="1200" dirty="0">
              <a:latin typeface="Times New Roman" panose="02020603050405020304" pitchFamily="18" charset="0"/>
              <a:cs typeface="Times New Roman" panose="02020603050405020304" pitchFamily="18" charset="0"/>
            </a:rPr>
            <a:t> </a:t>
          </a:r>
          <a:r>
            <a:rPr lang="ru-RU" sz="1100" kern="1200" dirty="0" err="1">
              <a:latin typeface="Times New Roman" panose="02020603050405020304" pitchFamily="18" charset="0"/>
              <a:cs typeface="Times New Roman" panose="02020603050405020304" pitchFamily="18" charset="0"/>
            </a:rPr>
            <a:t>байна</a:t>
          </a:r>
          <a:r>
            <a:rPr lang="ru-RU" sz="1100" kern="1200" dirty="0">
              <a:latin typeface="Times New Roman" panose="02020603050405020304" pitchFamily="18" charset="0"/>
              <a:cs typeface="Times New Roman" panose="02020603050405020304" pitchFamily="18" charset="0"/>
            </a:rPr>
            <a:t>.</a:t>
          </a:r>
          <a:endParaRPr lang="en-US" sz="1100" kern="1200" dirty="0">
            <a:latin typeface="Times New Roman" panose="02020603050405020304" pitchFamily="18" charset="0"/>
            <a:cs typeface="Times New Roman" panose="02020603050405020304" pitchFamily="18" charset="0"/>
          </a:endParaRPr>
        </a:p>
        <a:p>
          <a:pPr marL="57150" lvl="1" indent="-57150" algn="just" defTabSz="488950">
            <a:lnSpc>
              <a:spcPct val="90000"/>
            </a:lnSpc>
            <a:spcBef>
              <a:spcPct val="0"/>
            </a:spcBef>
            <a:spcAft>
              <a:spcPct val="15000"/>
            </a:spcAft>
            <a:buChar char="•"/>
          </a:pPr>
          <a:endParaRPr lang="en-US" sz="1100" kern="1200" dirty="0">
            <a:latin typeface="Times New Roman" panose="02020603050405020304" pitchFamily="18" charset="0"/>
            <a:cs typeface="Times New Roman" panose="02020603050405020304" pitchFamily="18" charset="0"/>
          </a:endParaRPr>
        </a:p>
      </dsp:txBody>
      <dsp:txXfrm rot="-5400000">
        <a:off x="3460990" y="3191207"/>
        <a:ext cx="6097249" cy="1028184"/>
      </dsp:txXfrm>
    </dsp:sp>
    <dsp:sp modelId="{7EEFB5B9-DC1B-8D4D-A080-421321A0497C}">
      <dsp:nvSpPr>
        <dsp:cNvPr id="0" name=""/>
        <dsp:cNvSpPr/>
      </dsp:nvSpPr>
      <dsp:spPr>
        <a:xfrm>
          <a:off x="0" y="2993157"/>
          <a:ext cx="3460989" cy="142428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marL="0" lvl="0" indent="0" algn="just" defTabSz="488950">
            <a:lnSpc>
              <a:spcPct val="90000"/>
            </a:lnSpc>
            <a:spcBef>
              <a:spcPct val="0"/>
            </a:spcBef>
            <a:spcAft>
              <a:spcPct val="35000"/>
            </a:spcAft>
            <a:buNone/>
          </a:pPr>
          <a:r>
            <a:rPr lang="ru-RU" sz="1100" b="1" kern="1200" dirty="0" err="1">
              <a:solidFill>
                <a:srgbClr val="002060"/>
              </a:solidFill>
              <a:latin typeface="Times New Roman" panose="02020603050405020304" pitchFamily="18" charset="0"/>
              <a:cs typeface="Times New Roman" panose="02020603050405020304" pitchFamily="18" charset="0"/>
            </a:rPr>
            <a:t>Вирусын</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нөлөөлөл</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нь</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санхүүгийн</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зах</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зээлд</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нэвтэрч</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итгэлийг</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улам</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бууруулж</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зээлийн</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хэмжээг</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бууруулж</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болзошгүй</a:t>
          </a:r>
          <a:r>
            <a:rPr lang="ru-RU" sz="1100" b="1" kern="1200" dirty="0">
              <a:solidFill>
                <a:srgbClr val="002060"/>
              </a:solidFill>
              <a:latin typeface="Times New Roman" panose="02020603050405020304" pitchFamily="18" charset="0"/>
              <a:cs typeface="Times New Roman" panose="02020603050405020304" pitchFamily="18" charset="0"/>
            </a:rPr>
            <a:t> </a:t>
          </a:r>
          <a:r>
            <a:rPr lang="ru-RU" sz="1100" b="1" kern="1200" dirty="0" err="1">
              <a:solidFill>
                <a:srgbClr val="002060"/>
              </a:solidFill>
              <a:latin typeface="Times New Roman" panose="02020603050405020304" pitchFamily="18" charset="0"/>
              <a:cs typeface="Times New Roman" panose="02020603050405020304" pitchFamily="18" charset="0"/>
            </a:rPr>
            <a:t>юм</a:t>
          </a:r>
          <a:r>
            <a:rPr lang="ru-RU" sz="1100" b="1" kern="1200" dirty="0">
              <a:solidFill>
                <a:srgbClr val="002060"/>
              </a:solidFill>
              <a:latin typeface="Times New Roman" panose="02020603050405020304" pitchFamily="18" charset="0"/>
              <a:cs typeface="Times New Roman" panose="02020603050405020304" pitchFamily="18" charset="0"/>
            </a:rPr>
            <a:t>.</a:t>
          </a:r>
          <a:endParaRPr lang="en-US" sz="1100" b="1" kern="1200" dirty="0">
            <a:solidFill>
              <a:srgbClr val="002060"/>
            </a:solidFill>
            <a:latin typeface="Times New Roman" panose="02020603050405020304" pitchFamily="18" charset="0"/>
            <a:cs typeface="Times New Roman" panose="02020603050405020304" pitchFamily="18" charset="0"/>
          </a:endParaRPr>
        </a:p>
      </dsp:txBody>
      <dsp:txXfrm>
        <a:off x="69528" y="3062685"/>
        <a:ext cx="3321933" cy="1285229"/>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7F52820-4C19-4BF3-A123-A33CBD9CDCAE}" type="datetimeFigureOut">
              <a:rPr lang="en-US" smtClean="0"/>
              <a:t>5/9/2022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0DF754-1AD4-4713-AAE8-210258804E1E}" type="slidenum">
              <a:rPr lang="en-US" smtClean="0"/>
              <a:t>‹#›</a:t>
            </a:fld>
            <a:endParaRPr lang="en-US"/>
          </a:p>
        </p:txBody>
      </p:sp>
    </p:spTree>
    <p:extLst>
      <p:ext uri="{BB962C8B-B14F-4D97-AF65-F5344CB8AC3E}">
        <p14:creationId xmlns:p14="http://schemas.microsoft.com/office/powerpoint/2010/main" val="1417133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29939E-96F9-4498-BD0A-0692670296A9}" type="slidenum">
              <a:rPr lang="en-US" smtClean="0"/>
              <a:t>5</a:t>
            </a:fld>
            <a:endParaRPr lang="en-US"/>
          </a:p>
        </p:txBody>
      </p:sp>
    </p:spTree>
    <p:extLst>
      <p:ext uri="{BB962C8B-B14F-4D97-AF65-F5344CB8AC3E}">
        <p14:creationId xmlns:p14="http://schemas.microsoft.com/office/powerpoint/2010/main" val="2206311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8AE95C8-9101-44D1-9FC4-3485CC7A9C21}"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BD8BF-479E-4EC7-8160-2BCFA15D802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6507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E95C8-9101-44D1-9FC4-3485CC7A9C21}"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BD8BF-479E-4EC7-8160-2BCFA15D8023}" type="slidenum">
              <a:rPr lang="en-US" smtClean="0"/>
              <a:t>‹#›</a:t>
            </a:fld>
            <a:endParaRPr lang="en-US"/>
          </a:p>
        </p:txBody>
      </p:sp>
    </p:spTree>
    <p:extLst>
      <p:ext uri="{BB962C8B-B14F-4D97-AF65-F5344CB8AC3E}">
        <p14:creationId xmlns:p14="http://schemas.microsoft.com/office/powerpoint/2010/main" val="2055225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E95C8-9101-44D1-9FC4-3485CC7A9C21}"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BD8BF-479E-4EC7-8160-2BCFA15D8023}" type="slidenum">
              <a:rPr lang="en-US" smtClean="0"/>
              <a:t>‹#›</a:t>
            </a:fld>
            <a:endParaRPr lang="en-US"/>
          </a:p>
        </p:txBody>
      </p:sp>
    </p:spTree>
    <p:extLst>
      <p:ext uri="{BB962C8B-B14F-4D97-AF65-F5344CB8AC3E}">
        <p14:creationId xmlns:p14="http://schemas.microsoft.com/office/powerpoint/2010/main" val="6576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AE95C8-9101-44D1-9FC4-3485CC7A9C21}"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BD8BF-479E-4EC7-8160-2BCFA15D8023}" type="slidenum">
              <a:rPr lang="en-US" smtClean="0"/>
              <a:t>‹#›</a:t>
            </a:fld>
            <a:endParaRPr lang="en-US"/>
          </a:p>
        </p:txBody>
      </p:sp>
    </p:spTree>
    <p:extLst>
      <p:ext uri="{BB962C8B-B14F-4D97-AF65-F5344CB8AC3E}">
        <p14:creationId xmlns:p14="http://schemas.microsoft.com/office/powerpoint/2010/main" val="1479125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AE95C8-9101-44D1-9FC4-3485CC7A9C21}" type="datetimeFigureOut">
              <a:rPr lang="en-US" smtClean="0"/>
              <a:t>5/9/2022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9BD8BF-479E-4EC7-8160-2BCFA15D8023}"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52958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8AE95C8-9101-44D1-9FC4-3485CC7A9C21}"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BD8BF-479E-4EC7-8160-2BCFA15D8023}" type="slidenum">
              <a:rPr lang="en-US" smtClean="0"/>
              <a:t>‹#›</a:t>
            </a:fld>
            <a:endParaRPr lang="en-US"/>
          </a:p>
        </p:txBody>
      </p:sp>
    </p:spTree>
    <p:extLst>
      <p:ext uri="{BB962C8B-B14F-4D97-AF65-F5344CB8AC3E}">
        <p14:creationId xmlns:p14="http://schemas.microsoft.com/office/powerpoint/2010/main" val="529554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8AE95C8-9101-44D1-9FC4-3485CC7A9C21}" type="datetimeFigureOut">
              <a:rPr lang="en-US" smtClean="0"/>
              <a:t>5/9/2022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9BD8BF-479E-4EC7-8160-2BCFA15D8023}" type="slidenum">
              <a:rPr lang="en-US" smtClean="0"/>
              <a:t>‹#›</a:t>
            </a:fld>
            <a:endParaRPr lang="en-US"/>
          </a:p>
        </p:txBody>
      </p:sp>
    </p:spTree>
    <p:extLst>
      <p:ext uri="{BB962C8B-B14F-4D97-AF65-F5344CB8AC3E}">
        <p14:creationId xmlns:p14="http://schemas.microsoft.com/office/powerpoint/2010/main" val="2645402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8AE95C8-9101-44D1-9FC4-3485CC7A9C21}" type="datetimeFigureOut">
              <a:rPr lang="en-US" smtClean="0"/>
              <a:t>5/9/2022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9BD8BF-479E-4EC7-8160-2BCFA15D8023}" type="slidenum">
              <a:rPr lang="en-US" smtClean="0"/>
              <a:t>‹#›</a:t>
            </a:fld>
            <a:endParaRPr lang="en-US"/>
          </a:p>
        </p:txBody>
      </p:sp>
    </p:spTree>
    <p:extLst>
      <p:ext uri="{BB962C8B-B14F-4D97-AF65-F5344CB8AC3E}">
        <p14:creationId xmlns:p14="http://schemas.microsoft.com/office/powerpoint/2010/main" val="2368675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8AE95C8-9101-44D1-9FC4-3485CC7A9C21}" type="datetimeFigureOut">
              <a:rPr lang="en-US" smtClean="0"/>
              <a:t>5/9/2022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F19BD8BF-479E-4EC7-8160-2BCFA15D8023}" type="slidenum">
              <a:rPr lang="en-US" smtClean="0"/>
              <a:t>‹#›</a:t>
            </a:fld>
            <a:endParaRPr lang="en-US"/>
          </a:p>
        </p:txBody>
      </p:sp>
    </p:spTree>
    <p:extLst>
      <p:ext uri="{BB962C8B-B14F-4D97-AF65-F5344CB8AC3E}">
        <p14:creationId xmlns:p14="http://schemas.microsoft.com/office/powerpoint/2010/main" val="2477475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18AE95C8-9101-44D1-9FC4-3485CC7A9C21}" type="datetimeFigureOut">
              <a:rPr lang="en-US" smtClean="0"/>
              <a:t>5/9/2022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F19BD8BF-479E-4EC7-8160-2BCFA15D8023}" type="slidenum">
              <a:rPr lang="en-US" smtClean="0"/>
              <a:t>‹#›</a:t>
            </a:fld>
            <a:endParaRPr lang="en-US"/>
          </a:p>
        </p:txBody>
      </p:sp>
    </p:spTree>
    <p:extLst>
      <p:ext uri="{BB962C8B-B14F-4D97-AF65-F5344CB8AC3E}">
        <p14:creationId xmlns:p14="http://schemas.microsoft.com/office/powerpoint/2010/main" val="29179691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AE95C8-9101-44D1-9FC4-3485CC7A9C21}" type="datetimeFigureOut">
              <a:rPr lang="en-US" smtClean="0"/>
              <a:t>5/9/2022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9BD8BF-479E-4EC7-8160-2BCFA15D8023}" type="slidenum">
              <a:rPr lang="en-US" smtClean="0"/>
              <a:t>‹#›</a:t>
            </a:fld>
            <a:endParaRPr lang="en-US"/>
          </a:p>
        </p:txBody>
      </p:sp>
    </p:spTree>
    <p:extLst>
      <p:ext uri="{BB962C8B-B14F-4D97-AF65-F5344CB8AC3E}">
        <p14:creationId xmlns:p14="http://schemas.microsoft.com/office/powerpoint/2010/main" val="52055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18AE95C8-9101-44D1-9FC4-3485CC7A9C21}" type="datetimeFigureOut">
              <a:rPr lang="en-US" smtClean="0"/>
              <a:t>5/9/2022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F19BD8BF-479E-4EC7-8160-2BCFA15D8023}"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9258151"/>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7.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ec.europa.eu/docsroom/documents/38662/attachments/12/translations/en/renditions/native" TargetMode="External"/><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6.sv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hyperlink" Target="http://www.todosxlaspymes.cl/" TargetMode="Externa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456C4-2DF6-0EC9-BF94-980FD9D1A27E}"/>
              </a:ext>
            </a:extLst>
          </p:cNvPr>
          <p:cNvSpPr>
            <a:spLocks noGrp="1"/>
          </p:cNvSpPr>
          <p:nvPr>
            <p:ph type="title"/>
          </p:nvPr>
        </p:nvSpPr>
        <p:spPr>
          <a:xfrm>
            <a:off x="1066800" y="2441196"/>
            <a:ext cx="10058400" cy="739070"/>
          </a:xfrm>
        </p:spPr>
        <p:txBody>
          <a:bodyPr>
            <a:normAutofit/>
          </a:bodyPr>
          <a:lstStyle/>
          <a:p>
            <a:pPr algn="ctr"/>
            <a:r>
              <a:rPr lang="en-US" sz="1600" b="1" dirty="0">
                <a:solidFill>
                  <a:srgbClr val="002060"/>
                </a:solidFill>
                <a:latin typeface="Arial" panose="020B0604020202020204" pitchFamily="34" charset="0"/>
                <a:cs typeface="Arial" panose="020B0604020202020204" pitchFamily="34" charset="0"/>
              </a:rPr>
              <a:t>“</a:t>
            </a:r>
            <a:r>
              <a:rPr lang="mn-MN" sz="1600" b="1" dirty="0" err="1">
                <a:solidFill>
                  <a:srgbClr val="002060"/>
                </a:solidFill>
                <a:latin typeface="Arial" panose="020B0604020202020204" pitchFamily="34" charset="0"/>
                <a:cs typeface="Arial" panose="020B0604020202020204" pitchFamily="34" charset="0"/>
              </a:rPr>
              <a:t>ковид</a:t>
            </a:r>
            <a:r>
              <a:rPr lang="mn-MN" sz="1600" b="1" dirty="0">
                <a:solidFill>
                  <a:srgbClr val="002060"/>
                </a:solidFill>
                <a:latin typeface="Arial" panose="020B0604020202020204" pitchFamily="34" charset="0"/>
                <a:cs typeface="Arial" panose="020B0604020202020204" pitchFamily="34" charset="0"/>
              </a:rPr>
              <a:t> -19</a:t>
            </a:r>
            <a:r>
              <a:rPr lang="en-US" sz="1600" b="1" dirty="0">
                <a:solidFill>
                  <a:srgbClr val="002060"/>
                </a:solidFill>
                <a:latin typeface="Arial" panose="020B0604020202020204" pitchFamily="34" charset="0"/>
                <a:cs typeface="Arial" panose="020B0604020202020204" pitchFamily="34" charset="0"/>
              </a:rPr>
              <a:t>”</a:t>
            </a:r>
            <a:r>
              <a:rPr lang="mn-MN" sz="1600" b="1" dirty="0">
                <a:solidFill>
                  <a:srgbClr val="002060"/>
                </a:solidFill>
                <a:latin typeface="Arial" panose="020B0604020202020204" pitchFamily="34" charset="0"/>
                <a:cs typeface="Arial" panose="020B0604020202020204" pitchFamily="34" charset="0"/>
              </a:rPr>
              <a:t> </a:t>
            </a:r>
            <a:r>
              <a:rPr lang="mn-MN" sz="1600" b="1" dirty="0" err="1">
                <a:solidFill>
                  <a:srgbClr val="002060"/>
                </a:solidFill>
                <a:latin typeface="Arial" panose="020B0604020202020204" pitchFamily="34" charset="0"/>
                <a:cs typeface="Arial" panose="020B0604020202020204" pitchFamily="34" charset="0"/>
              </a:rPr>
              <a:t>коронавируст</a:t>
            </a:r>
            <a:r>
              <a:rPr lang="mn-MN" sz="1600" b="1" dirty="0">
                <a:solidFill>
                  <a:srgbClr val="002060"/>
                </a:solidFill>
                <a:latin typeface="Arial" panose="020B0604020202020204" pitchFamily="34" charset="0"/>
                <a:cs typeface="Arial" panose="020B0604020202020204" pitchFamily="34" charset="0"/>
              </a:rPr>
              <a:t> халдварт цар тахлын үеэр </a:t>
            </a:r>
            <a:br>
              <a:rPr lang="mn-MN" sz="1600" b="1" dirty="0">
                <a:solidFill>
                  <a:srgbClr val="002060"/>
                </a:solidFill>
                <a:latin typeface="Arial" panose="020B0604020202020204" pitchFamily="34" charset="0"/>
                <a:cs typeface="Arial" panose="020B0604020202020204" pitchFamily="34" charset="0"/>
              </a:rPr>
            </a:br>
            <a:r>
              <a:rPr lang="mn-MN" sz="1600" b="1" dirty="0">
                <a:solidFill>
                  <a:srgbClr val="002060"/>
                </a:solidFill>
                <a:latin typeface="Arial" panose="020B0604020202020204" pitchFamily="34" charset="0"/>
                <a:cs typeface="Arial" panose="020B0604020202020204" pitchFamily="34" charset="0"/>
              </a:rPr>
              <a:t>дэлхийн улс орнуудын авч хэрэгжүүлсэн бодлого, </a:t>
            </a:r>
            <a:br>
              <a:rPr lang="mn-MN" sz="1600" b="1" dirty="0">
                <a:solidFill>
                  <a:srgbClr val="002060"/>
                </a:solidFill>
                <a:latin typeface="Arial" panose="020B0604020202020204" pitchFamily="34" charset="0"/>
                <a:cs typeface="Arial" panose="020B0604020202020204" pitchFamily="34" charset="0"/>
              </a:rPr>
            </a:br>
            <a:r>
              <a:rPr lang="mn-MN" sz="1600" b="1" dirty="0">
                <a:solidFill>
                  <a:srgbClr val="002060"/>
                </a:solidFill>
                <a:latin typeface="Arial" panose="020B0604020202020204" pitchFamily="34" charset="0"/>
                <a:cs typeface="Arial" panose="020B0604020202020204" pitchFamily="34" charset="0"/>
              </a:rPr>
              <a:t>төлөвлөлтийн талаар хийсэн судалгаа</a:t>
            </a:r>
            <a:endParaRPr lang="en-US" sz="1600" b="1" dirty="0">
              <a:solidFill>
                <a:srgbClr val="002060"/>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C073ADF6-F505-9F71-F836-37A6A41E3CFD}"/>
              </a:ext>
            </a:extLst>
          </p:cNvPr>
          <p:cNvPicPr>
            <a:picLocks noChangeAspect="1"/>
          </p:cNvPicPr>
          <p:nvPr/>
        </p:nvPicPr>
        <p:blipFill>
          <a:blip r:embed="rId2"/>
          <a:stretch>
            <a:fillRect/>
          </a:stretch>
        </p:blipFill>
        <p:spPr>
          <a:xfrm>
            <a:off x="4576802" y="771788"/>
            <a:ext cx="2858642" cy="606067"/>
          </a:xfrm>
          <a:prstGeom prst="rect">
            <a:avLst/>
          </a:prstGeom>
        </p:spPr>
      </p:pic>
      <p:sp>
        <p:nvSpPr>
          <p:cNvPr id="8" name="Title 1">
            <a:extLst>
              <a:ext uri="{FF2B5EF4-FFF2-40B4-BE49-F238E27FC236}">
                <a16:creationId xmlns:a16="http://schemas.microsoft.com/office/drawing/2014/main" id="{0141550D-34DC-C5D0-FB1F-9C359201E49D}"/>
              </a:ext>
            </a:extLst>
          </p:cNvPr>
          <p:cNvSpPr txBox="1">
            <a:spLocks/>
          </p:cNvSpPr>
          <p:nvPr/>
        </p:nvSpPr>
        <p:spPr>
          <a:xfrm>
            <a:off x="5503837" y="6475141"/>
            <a:ext cx="1184326" cy="293180"/>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n-US" sz="1600" b="1" dirty="0">
                <a:solidFill>
                  <a:schemeClr val="bg1"/>
                </a:solidFill>
                <a:latin typeface="Arial" panose="020B0604020202020204" pitchFamily="34" charset="0"/>
                <a:cs typeface="Arial" panose="020B0604020202020204" pitchFamily="34" charset="0"/>
              </a:rPr>
              <a:t>2022 </a:t>
            </a:r>
            <a:r>
              <a:rPr lang="mn-MN" sz="1600" b="1" dirty="0">
                <a:solidFill>
                  <a:schemeClr val="bg1"/>
                </a:solidFill>
                <a:latin typeface="Arial" panose="020B0604020202020204" pitchFamily="34" charset="0"/>
                <a:cs typeface="Arial" panose="020B0604020202020204" pitchFamily="34" charset="0"/>
              </a:rPr>
              <a:t>ОН</a:t>
            </a:r>
            <a:endParaRPr lang="en-US" sz="16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831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87338"/>
            <a:ext cx="11118850" cy="374650"/>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mn-MN" sz="2000" dirty="0">
                <a:latin typeface="Times New Roman" panose="02020603050405020304" pitchFamily="18" charset="0"/>
                <a:cs typeface="Times New Roman" panose="02020603050405020304" pitchFamily="18" charset="0"/>
              </a:rPr>
              <a:t>Португали улс</a:t>
            </a:r>
            <a:endParaRPr lang="en-US" sz="2000" b="1" dirty="0">
              <a:ln w="22225">
                <a:solidFill>
                  <a:schemeClr val="accent2"/>
                </a:solidFill>
                <a:prstDash val="solid"/>
              </a:ln>
              <a:solidFill>
                <a:schemeClr val="bg1">
                  <a:lumMod val="95000"/>
                </a:schemeClr>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059A29-DCEB-43D4-B4EC-16E8071E0676}"/>
              </a:ext>
            </a:extLst>
          </p:cNvPr>
          <p:cNvSpPr txBox="1"/>
          <p:nvPr/>
        </p:nvSpPr>
        <p:spPr>
          <a:xfrm>
            <a:off x="9563100" y="6457226"/>
            <a:ext cx="2375859" cy="307777"/>
          </a:xfrm>
          <a:prstGeom prst="rect">
            <a:avLst/>
          </a:prstGeom>
          <a:noFill/>
        </p:spPr>
        <p:txBody>
          <a:bodyPr wrap="square" rtlCol="0">
            <a:spAutoFit/>
          </a:bodyPr>
          <a:lstStyle/>
          <a:p>
            <a:r>
              <a:rPr lang="mn-MN" sz="1400" dirty="0">
                <a:solidFill>
                  <a:schemeClr val="bg1"/>
                </a:solidFill>
                <a:latin typeface="Times New Roman" panose="02020603050405020304" pitchFamily="18" charset="0"/>
                <a:cs typeface="Times New Roman" panose="02020603050405020304" pitchFamily="18" charset="0"/>
              </a:rPr>
              <a:t>Португали Улс – Бадамханд</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3C5E68B-FE57-949B-3154-850FBD8862B6}"/>
              </a:ext>
            </a:extLst>
          </p:cNvPr>
          <p:cNvSpPr txBox="1">
            <a:spLocks/>
          </p:cNvSpPr>
          <p:nvPr/>
        </p:nvSpPr>
        <p:spPr>
          <a:xfrm>
            <a:off x="537245" y="885831"/>
            <a:ext cx="1062955" cy="5234424"/>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latin typeface="Times New Roman" panose="02020603050405020304" pitchFamily="18" charset="0"/>
                <a:cs typeface="Times New Roman" panose="02020603050405020304" pitchFamily="18" charset="0"/>
              </a:rPr>
              <a:t>Хэрэгжүүлсэн бодлого</a:t>
            </a:r>
            <a:endParaRPr lang="en-US" sz="1200" dirty="0">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A3AF2934-BB83-D319-A5DB-D5E0748A872B}"/>
              </a:ext>
            </a:extLst>
          </p:cNvPr>
          <p:cNvCxnSpPr>
            <a:cxnSpLocks/>
          </p:cNvCxnSpPr>
          <p:nvPr/>
        </p:nvCxnSpPr>
        <p:spPr>
          <a:xfrm>
            <a:off x="1990659" y="6287124"/>
            <a:ext cx="9524641"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7579F39-070A-A848-9F1B-66421C41F51E}"/>
              </a:ext>
            </a:extLst>
          </p:cNvPr>
          <p:cNvCxnSpPr>
            <a:cxnSpLocks/>
          </p:cNvCxnSpPr>
          <p:nvPr/>
        </p:nvCxnSpPr>
        <p:spPr>
          <a:xfrm>
            <a:off x="1851204" y="3865648"/>
            <a:ext cx="980355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5B1B0090-C7D1-7CCC-B9CF-BD11CBCDD37C}"/>
              </a:ext>
            </a:extLst>
          </p:cNvPr>
          <p:cNvSpPr txBox="1"/>
          <p:nvPr/>
        </p:nvSpPr>
        <p:spPr>
          <a:xfrm>
            <a:off x="1851204" y="839715"/>
            <a:ext cx="9889276" cy="2970044"/>
          </a:xfrm>
          <a:prstGeom prst="rect">
            <a:avLst/>
          </a:prstGeom>
          <a:noFill/>
        </p:spPr>
        <p:txBody>
          <a:bodyPr wrap="square" rtlCol="0">
            <a:spAutoFit/>
          </a:bodyPr>
          <a:lstStyle/>
          <a:p>
            <a:pPr marL="114300" indent="-114300" algn="just">
              <a:buAutoNum type="arabicPeriod"/>
            </a:pPr>
            <a:r>
              <a:rPr lang="mn-MN" sz="1100" dirty="0">
                <a:latin typeface="Arial" panose="020B0604020202020204" pitchFamily="34" charset="0"/>
                <a:cs typeface="Arial" panose="020B0604020202020204" pitchFamily="34" charset="0"/>
              </a:rPr>
              <a:t>2020.03.09-нд Засгийн газраас </a:t>
            </a:r>
            <a:r>
              <a:rPr lang="mn-MN" sz="1100" dirty="0" err="1">
                <a:latin typeface="Arial" panose="020B0604020202020204" pitchFamily="34" charset="0"/>
                <a:cs typeface="Arial" panose="020B0604020202020204" pitchFamily="34" charset="0"/>
              </a:rPr>
              <a:t>ЖДҮ</a:t>
            </a:r>
            <a:r>
              <a:rPr lang="mn-MN" sz="1100" dirty="0">
                <a:latin typeface="Arial" panose="020B0604020202020204" pitchFamily="34" charset="0"/>
                <a:cs typeface="Arial" panose="020B0604020202020204" pitchFamily="34" charset="0"/>
              </a:rPr>
              <a:t>-ийг дэмжихэд зориулан 200 сая еврогийн зээл олгох болсноо зарлав. 2020.03.10-нд дээрх арга хэмжээг хэрэгжүүлэхээр эхний 100 сая еврогийн зээлийн шугамыг нээсэн ба үүний 60 сая евро нь ажлын байрыг хадгалах болон аялал жуулчлалын салбарт үйл ажиллагаа явуулж буй “бичил” аж ахуйн нэгжүүдэд зориулсан зээл байсан.</a:t>
            </a:r>
          </a:p>
          <a:p>
            <a:pPr marL="114300" indent="-114300" algn="just">
              <a:buAutoNum type="arabicPeriod"/>
            </a:pPr>
            <a:r>
              <a:rPr lang="mn-MN" sz="1100" dirty="0">
                <a:latin typeface="Arial" panose="020B0604020202020204" pitchFamily="34" charset="0"/>
                <a:cs typeface="Arial" panose="020B0604020202020204" pitchFamily="34" charset="0"/>
              </a:rPr>
              <a:t>Засгийн газрын зүгээс ажлын байрыг хадгалах зорилгоор компаниудыг нийгмийн даатгалын шимтгэл төлөлтөөс чөлөөлсөн хууль санаачлан батлуулж хэрэгжүүлсэн.</a:t>
            </a:r>
          </a:p>
          <a:p>
            <a:pPr marL="114300" indent="-114300" algn="just">
              <a:buAutoNum type="arabicPeriod"/>
            </a:pPr>
            <a:r>
              <a:rPr lang="mn-MN" sz="1100" dirty="0">
                <a:latin typeface="Arial" panose="020B0604020202020204" pitchFamily="34" charset="0"/>
                <a:cs typeface="Arial" panose="020B0604020202020204" pitchFamily="34" charset="0"/>
              </a:rPr>
              <a:t>Аж ахуйн нэгжийн зарим албан татварыг төлөх хугацааг сунгав.</a:t>
            </a:r>
          </a:p>
          <a:p>
            <a:pPr marL="114300" indent="-114300" algn="just">
              <a:buAutoNum type="arabicPeriod"/>
            </a:pPr>
            <a:r>
              <a:rPr lang="mn-MN" sz="1100" dirty="0">
                <a:latin typeface="Arial" panose="020B0604020202020204" pitchFamily="34" charset="0"/>
                <a:cs typeface="Arial" panose="020B0604020202020204" pitchFamily="34" charset="0"/>
              </a:rPr>
              <a:t>Экспортын даатгалын зээлийн хэмжээг доорх байдлаар нэмэгдүүлэв.</a:t>
            </a:r>
          </a:p>
          <a:p>
            <a:pPr algn="just"/>
            <a:r>
              <a:rPr lang="mn-MN" sz="1100" dirty="0">
                <a:latin typeface="Arial" panose="020B0604020202020204" pitchFamily="34" charset="0"/>
                <a:cs typeface="Arial" panose="020B0604020202020204" pitchFamily="34" charset="0"/>
              </a:rPr>
              <a:t>	- </a:t>
            </a:r>
            <a:r>
              <a:rPr lang="mn-MN" sz="1100" dirty="0" err="1">
                <a:latin typeface="Arial" panose="020B0604020202020204" pitchFamily="34" charset="0"/>
                <a:cs typeface="Arial" panose="020B0604020202020204" pitchFamily="34" charset="0"/>
              </a:rPr>
              <a:t>Металург</a:t>
            </a:r>
            <a:r>
              <a:rPr lang="mn-MN" sz="1100" dirty="0">
                <a:latin typeface="Arial" panose="020B0604020202020204" pitchFamily="34" charset="0"/>
                <a:cs typeface="Arial" panose="020B0604020202020204" pitchFamily="34" charset="0"/>
              </a:rPr>
              <a:t>, </a:t>
            </a:r>
            <a:r>
              <a:rPr lang="mn-MN" sz="1100" dirty="0" err="1">
                <a:latin typeface="Arial" panose="020B0604020202020204" pitchFamily="34" charset="0"/>
                <a:cs typeface="Arial" panose="020B0604020202020204" pitchFamily="34" charset="0"/>
              </a:rPr>
              <a:t>метал</a:t>
            </a:r>
            <a:r>
              <a:rPr lang="mn-MN" sz="1100" dirty="0">
                <a:latin typeface="Arial" panose="020B0604020202020204" pitchFamily="34" charset="0"/>
                <a:cs typeface="Arial" panose="020B0604020202020204" pitchFamily="34" charset="0"/>
              </a:rPr>
              <a:t> болон механикийн үйлдвэрлэлд + 100 сая евро</a:t>
            </a:r>
          </a:p>
          <a:p>
            <a:pPr algn="just"/>
            <a:r>
              <a:rPr lang="mn-MN" sz="1100" dirty="0">
                <a:latin typeface="Arial" panose="020B0604020202020204" pitchFamily="34" charset="0"/>
                <a:cs typeface="Arial" panose="020B0604020202020204" pitchFamily="34" charset="0"/>
              </a:rPr>
              <a:t>	- Барилга + 100 сая евро</a:t>
            </a:r>
          </a:p>
          <a:p>
            <a:pPr algn="just"/>
            <a:r>
              <a:rPr lang="mn-MN" sz="1100" dirty="0">
                <a:latin typeface="Arial" panose="020B0604020202020204" pitchFamily="34" charset="0"/>
                <a:cs typeface="Arial" panose="020B0604020202020204" pitchFamily="34" charset="0"/>
              </a:rPr>
              <a:t>	- Богино хугацааны экспорт + 50 сая евро</a:t>
            </a:r>
          </a:p>
          <a:p>
            <a:pPr algn="just"/>
            <a:r>
              <a:rPr lang="mn-MN" sz="1100" dirty="0">
                <a:latin typeface="Arial" panose="020B0604020202020204" pitchFamily="34" charset="0"/>
                <a:cs typeface="Arial" panose="020B0604020202020204" pitchFamily="34" charset="0"/>
              </a:rPr>
              <a:t>5. “Португал-2020”, “</a:t>
            </a:r>
            <a:r>
              <a:rPr lang="en-US" sz="1100" dirty="0">
                <a:latin typeface="Arial" panose="020B0604020202020204" pitchFamily="34" charset="0"/>
                <a:cs typeface="Arial" panose="020B0604020202020204" pitchFamily="34" charset="0"/>
              </a:rPr>
              <a:t>QREN</a:t>
            </a:r>
            <a:r>
              <a:rPr lang="mn-MN" sz="1100" dirty="0">
                <a:latin typeface="Arial" panose="020B0604020202020204" pitchFamily="34" charset="0"/>
                <a:cs typeface="Arial" panose="020B0604020202020204" pitchFamily="34" charset="0"/>
              </a:rPr>
              <a:t>” хөтөлбөрийн хүрээнд олгогдсон хөнгөлөлттэй зээлийн эргэн төлөх хугацааг </a:t>
            </a:r>
            <a:r>
              <a:rPr lang="en-US" sz="1100" dirty="0">
                <a:latin typeface="Arial" panose="020B0604020202020204" pitchFamily="34" charset="0"/>
                <a:cs typeface="Arial" panose="020B0604020202020204" pitchFamily="34" charset="0"/>
              </a:rPr>
              <a:t>12 </a:t>
            </a:r>
            <a:r>
              <a:rPr lang="mn-MN" sz="1100" dirty="0">
                <a:latin typeface="Arial" panose="020B0604020202020204" pitchFamily="34" charset="0"/>
                <a:cs typeface="Arial" panose="020B0604020202020204" pitchFamily="34" charset="0"/>
              </a:rPr>
              <a:t>сараар сунгав.</a:t>
            </a:r>
          </a:p>
          <a:p>
            <a:pPr algn="just"/>
            <a:r>
              <a:rPr lang="mn-MN" sz="1100" dirty="0">
                <a:latin typeface="Arial" panose="020B0604020202020204" pitchFamily="34" charset="0"/>
                <a:cs typeface="Arial" panose="020B0604020202020204" pitchFamily="34" charset="0"/>
              </a:rPr>
              <a:t>6. 2020.03.17-нд Засгийн газар 9,2 тэрбум еврогийн урамшууллын багц зарласан. Энэхүү багцад:</a:t>
            </a:r>
          </a:p>
          <a:p>
            <a:pPr algn="just"/>
            <a:r>
              <a:rPr lang="mn-MN" sz="1100" dirty="0">
                <a:latin typeface="Arial" panose="020B0604020202020204" pitchFamily="34" charset="0"/>
                <a:cs typeface="Arial" panose="020B0604020202020204" pitchFamily="34" charset="0"/>
              </a:rPr>
              <a:t>	- 5,2 тэрбум евро – Төсвийн урамшуулал</a:t>
            </a:r>
          </a:p>
          <a:p>
            <a:pPr algn="just"/>
            <a:r>
              <a:rPr lang="mn-MN" sz="1100" dirty="0">
                <a:latin typeface="Arial" panose="020B0604020202020204" pitchFamily="34" charset="0"/>
                <a:cs typeface="Arial" panose="020B0604020202020204" pitchFamily="34" charset="0"/>
              </a:rPr>
              <a:t>	- 3 тэрбум евро – Зээлийн батлан даалт</a:t>
            </a:r>
          </a:p>
          <a:p>
            <a:pPr algn="just"/>
            <a:r>
              <a:rPr lang="mn-MN" sz="1100" dirty="0">
                <a:latin typeface="Arial" panose="020B0604020202020204" pitchFamily="34" charset="0"/>
                <a:cs typeface="Arial" panose="020B0604020202020204" pitchFamily="34" charset="0"/>
              </a:rPr>
              <a:t>	- 1 тэрбум евро – Нийгмийн даатгалын төлбөр, бизнесийн хөнгөлөлттэй зээл, зарим төрлийн татварын төлөлтийг хойшлуулах</a:t>
            </a:r>
          </a:p>
          <a:p>
            <a:pPr algn="just"/>
            <a:r>
              <a:rPr lang="mn-MN" sz="1100" dirty="0">
                <a:latin typeface="Arial" panose="020B0604020202020204" pitchFamily="34" charset="0"/>
                <a:cs typeface="Arial" panose="020B0604020202020204" pitchFamily="34" charset="0"/>
              </a:rPr>
              <a:t>7. 2020.04.01-нд Засгийн газар эмзэг бүлгийн өрх, жижиг, пүүсүүдийн түрээсийн төлбөрийг зогсоох шийдвэрийг гаргасан. </a:t>
            </a:r>
          </a:p>
          <a:p>
            <a:pPr algn="just"/>
            <a:r>
              <a:rPr lang="mn-MN" sz="1100" dirty="0">
                <a:latin typeface="Arial" panose="020B0604020202020204" pitchFamily="34" charset="0"/>
                <a:cs typeface="Arial" panose="020B0604020202020204" pitchFamily="34" charset="0"/>
              </a:rPr>
              <a:t>8. 2020.04 сард Засгийн газрын зүгээс гарааны бизнес эрхлэгчдэд 25 сая еврогийн дэмжлэг үзүүлэхээр шийдвэрлэсэн.</a:t>
            </a:r>
          </a:p>
        </p:txBody>
      </p:sp>
      <p:sp>
        <p:nvSpPr>
          <p:cNvPr id="12" name="TextBox 11">
            <a:extLst>
              <a:ext uri="{FF2B5EF4-FFF2-40B4-BE49-F238E27FC236}">
                <a16:creationId xmlns:a16="http://schemas.microsoft.com/office/drawing/2014/main" id="{651384BB-3984-0FC3-70B5-AA247F6729B0}"/>
              </a:ext>
            </a:extLst>
          </p:cNvPr>
          <p:cNvSpPr txBox="1"/>
          <p:nvPr/>
        </p:nvSpPr>
        <p:spPr>
          <a:xfrm>
            <a:off x="1851204" y="4008015"/>
            <a:ext cx="9803551" cy="1954381"/>
          </a:xfrm>
          <a:prstGeom prst="rect">
            <a:avLst/>
          </a:prstGeom>
          <a:noFill/>
        </p:spPr>
        <p:txBody>
          <a:bodyPr wrap="square" rtlCol="0">
            <a:spAutoFit/>
          </a:bodyPr>
          <a:lstStyle/>
          <a:p>
            <a:pPr marL="285750" indent="-285750" algn="just">
              <a:buFont typeface="Wingdings" panose="05000000000000000000" pitchFamily="2" charset="2"/>
              <a:buChar char="v"/>
            </a:pPr>
            <a:r>
              <a:rPr lang="mn-MN" sz="1100" b="1" dirty="0">
                <a:latin typeface="Arial" panose="020B0604020202020204" pitchFamily="34" charset="0"/>
                <a:cs typeface="Arial" panose="020B0604020202020204" pitchFamily="34" charset="0"/>
              </a:rPr>
              <a:t>5,2 тэрбум евро</a:t>
            </a:r>
            <a:r>
              <a:rPr lang="mn-MN" sz="1100" dirty="0">
                <a:latin typeface="Arial" panose="020B0604020202020204" pitchFamily="34" charset="0"/>
                <a:cs typeface="Arial" panose="020B0604020202020204" pitchFamily="34" charset="0"/>
              </a:rPr>
              <a:t>гийн дэмжлэгийн хүрээнд доорх ажлуудыг авч хэрэгжүүлэв. Үүнд:</a:t>
            </a:r>
          </a:p>
          <a:p>
            <a:pPr marL="742950" lvl="1" indent="-285750" algn="just">
              <a:buFontTx/>
              <a:buChar char="-"/>
            </a:pPr>
            <a:r>
              <a:rPr lang="mn-MN" sz="1100" dirty="0">
                <a:latin typeface="Arial" panose="020B0604020202020204" pitchFamily="34" charset="0"/>
                <a:cs typeface="Arial" panose="020B0604020202020204" pitchFamily="34" charset="0"/>
              </a:rPr>
              <a:t>Аж ахуйн нэгжүүдийн үйл ажиллагааг дэмжих 200 сая еврогийн зээлийн шугам </a:t>
            </a:r>
          </a:p>
          <a:p>
            <a:pPr marL="742950" lvl="1" indent="-285750" algn="just">
              <a:buFontTx/>
              <a:buChar char="-"/>
            </a:pPr>
            <a:r>
              <a:rPr lang="mn-MN" sz="1100" dirty="0">
                <a:latin typeface="Arial" panose="020B0604020202020204" pitchFamily="34" charset="0"/>
                <a:cs typeface="Arial" panose="020B0604020202020204" pitchFamily="34" charset="0"/>
              </a:rPr>
              <a:t>Татвар төлөх хугацааг сунгах</a:t>
            </a:r>
          </a:p>
          <a:p>
            <a:pPr marL="742950" lvl="1" indent="-285750" algn="just">
              <a:buFontTx/>
              <a:buChar char="-"/>
            </a:pPr>
            <a:r>
              <a:rPr lang="mn-MN" sz="1100" dirty="0">
                <a:latin typeface="Arial" panose="020B0604020202020204" pitchFamily="34" charset="0"/>
                <a:cs typeface="Arial" panose="020B0604020202020204" pitchFamily="34" charset="0"/>
              </a:rPr>
              <a:t>Аялал жуулчлалын салбарын бичил компаниудад зориулсан 60 сая еврогийн зээлийн шугам</a:t>
            </a:r>
          </a:p>
          <a:p>
            <a:pPr marL="742950" lvl="1" indent="-285750" algn="just">
              <a:buFontTx/>
              <a:buChar char="-"/>
            </a:pPr>
            <a:r>
              <a:rPr lang="mn-MN" sz="1100" dirty="0">
                <a:latin typeface="Arial" panose="020B0604020202020204" pitchFamily="34" charset="0"/>
                <a:cs typeface="Arial" panose="020B0604020202020204" pitchFamily="34" charset="0"/>
              </a:rPr>
              <a:t>Ажилгүй иргэдийг сургалтад хамруулах </a:t>
            </a:r>
          </a:p>
          <a:p>
            <a:pPr marL="742950" lvl="1" indent="-285750" algn="just">
              <a:buFontTx/>
              <a:buChar char="-"/>
            </a:pPr>
            <a:r>
              <a:rPr lang="mn-MN" sz="1100" dirty="0">
                <a:latin typeface="Arial" panose="020B0604020202020204" pitchFamily="34" charset="0"/>
                <a:cs typeface="Arial" panose="020B0604020202020204" pitchFamily="34" charset="0"/>
              </a:rPr>
              <a:t>Хувиараа хөдөлмөр эрхлэгчдийн төлбөрийн бүх шимтгэлийг хойшлуулсан төлбөр</a:t>
            </a:r>
          </a:p>
          <a:p>
            <a:pPr marL="285750" indent="-285750" algn="just">
              <a:buFont typeface="Wingdings" panose="05000000000000000000" pitchFamily="2" charset="2"/>
              <a:buChar char="v"/>
            </a:pPr>
            <a:r>
              <a:rPr lang="mn-MN" sz="1100" b="1" dirty="0">
                <a:latin typeface="Arial" panose="020B0604020202020204" pitchFamily="34" charset="0"/>
                <a:cs typeface="Arial" panose="020B0604020202020204" pitchFamily="34" charset="0"/>
              </a:rPr>
              <a:t>3 тэрбум евро</a:t>
            </a:r>
            <a:r>
              <a:rPr lang="mn-MN" sz="1100" dirty="0">
                <a:latin typeface="Arial" panose="020B0604020202020204" pitchFamily="34" charset="0"/>
                <a:cs typeface="Arial" panose="020B0604020202020204" pitchFamily="34" charset="0"/>
              </a:rPr>
              <a:t>гийн дэмжлэг нь цар тахалд хамгийн их өртсөн салбар болон компаниудыг дэмжих зориулалттай</a:t>
            </a:r>
            <a:r>
              <a:rPr lang="en-US" sz="1100" dirty="0">
                <a:latin typeface="Arial" panose="020B0604020202020204" pitchFamily="34" charset="0"/>
                <a:cs typeface="Arial" panose="020B0604020202020204" pitchFamily="34" charset="0"/>
              </a:rPr>
              <a:t> </a:t>
            </a:r>
            <a:r>
              <a:rPr lang="mn-MN" sz="1100" dirty="0">
                <a:latin typeface="Arial" panose="020B0604020202020204" pitchFamily="34" charset="0"/>
                <a:cs typeface="Arial" panose="020B0604020202020204" pitchFamily="34" charset="0"/>
              </a:rPr>
              <a:t>хуваарилсан. Үүнд:</a:t>
            </a:r>
          </a:p>
          <a:p>
            <a:pPr marL="742950" lvl="1" indent="-285750" algn="just">
              <a:buFontTx/>
              <a:buChar char="-"/>
            </a:pPr>
            <a:r>
              <a:rPr lang="mn-MN" sz="1100" dirty="0">
                <a:latin typeface="Arial" panose="020B0604020202020204" pitchFamily="34" charset="0"/>
                <a:cs typeface="Arial" panose="020B0604020202020204" pitchFamily="34" charset="0"/>
              </a:rPr>
              <a:t>1,1 тэрбум евро – Аялал жуулчлалын салбар</a:t>
            </a:r>
          </a:p>
          <a:p>
            <a:pPr marL="742950" lvl="1" indent="-285750" algn="just">
              <a:buFontTx/>
              <a:buChar char="-"/>
            </a:pPr>
            <a:r>
              <a:rPr lang="mn-MN" sz="1100" dirty="0">
                <a:latin typeface="Arial" panose="020B0604020202020204" pitchFamily="34" charset="0"/>
                <a:cs typeface="Arial" panose="020B0604020202020204" pitchFamily="34" charset="0"/>
              </a:rPr>
              <a:t>1,3 тэрбум евро – Аж үйлдвэрийн салбар / нэхмэл эдлэл, хувцас, гутал.../</a:t>
            </a:r>
          </a:p>
          <a:p>
            <a:pPr marL="742950" lvl="1" indent="-285750" algn="just">
              <a:buFontTx/>
              <a:buChar char="-"/>
            </a:pPr>
            <a:r>
              <a:rPr lang="mn-MN" sz="1100" dirty="0">
                <a:latin typeface="Arial" panose="020B0604020202020204" pitchFamily="34" charset="0"/>
                <a:cs typeface="Arial" panose="020B0604020202020204" pitchFamily="34" charset="0"/>
              </a:rPr>
              <a:t>600 сая евро – Зочлох үйлчилгээний салбар</a:t>
            </a:r>
          </a:p>
          <a:p>
            <a:pPr marL="742950" lvl="1" indent="-285750" algn="just">
              <a:buFontTx/>
              <a:buChar char="-"/>
            </a:pPr>
            <a:r>
              <a:rPr lang="mn-MN" sz="1100" dirty="0">
                <a:latin typeface="Arial" panose="020B0604020202020204" pitchFamily="34" charset="0"/>
                <a:cs typeface="Arial" panose="020B0604020202020204" pitchFamily="34" charset="0"/>
              </a:rPr>
              <a:t>20 сая евро – Загас агнуур, хөдөө аж ахуйн салбар</a:t>
            </a:r>
          </a:p>
        </p:txBody>
      </p:sp>
    </p:spTree>
    <p:extLst>
      <p:ext uri="{BB962C8B-B14F-4D97-AF65-F5344CB8AC3E}">
        <p14:creationId xmlns:p14="http://schemas.microsoft.com/office/powerpoint/2010/main" val="2820624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87338"/>
            <a:ext cx="11118850" cy="374650"/>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mn-MN" sz="2000" dirty="0">
                <a:latin typeface="Times New Roman" panose="02020603050405020304" pitchFamily="18" charset="0"/>
                <a:cs typeface="Times New Roman" panose="02020603050405020304" pitchFamily="18" charset="0"/>
              </a:rPr>
              <a:t>Португали улс</a:t>
            </a:r>
            <a:endParaRPr lang="en-US" sz="2000" b="1" dirty="0">
              <a:ln w="22225">
                <a:solidFill>
                  <a:schemeClr val="accent2"/>
                </a:solidFill>
                <a:prstDash val="solid"/>
              </a:ln>
              <a:solidFill>
                <a:schemeClr val="bg1">
                  <a:lumMod val="95000"/>
                </a:schemeClr>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3C5E68B-FE57-949B-3154-850FBD8862B6}"/>
              </a:ext>
            </a:extLst>
          </p:cNvPr>
          <p:cNvSpPr txBox="1">
            <a:spLocks/>
          </p:cNvSpPr>
          <p:nvPr/>
        </p:nvSpPr>
        <p:spPr>
          <a:xfrm>
            <a:off x="537245" y="885831"/>
            <a:ext cx="1062955" cy="5234424"/>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latin typeface="Times New Roman" panose="02020603050405020304" pitchFamily="18" charset="0"/>
                <a:cs typeface="Times New Roman" panose="02020603050405020304" pitchFamily="18" charset="0"/>
              </a:rPr>
              <a:t>Хэрэгжүүлсэн бодлого</a:t>
            </a:r>
            <a:endParaRPr lang="en-US" sz="1200" dirty="0">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A3AF2934-BB83-D319-A5DB-D5E0748A872B}"/>
              </a:ext>
            </a:extLst>
          </p:cNvPr>
          <p:cNvCxnSpPr>
            <a:cxnSpLocks/>
          </p:cNvCxnSpPr>
          <p:nvPr/>
        </p:nvCxnSpPr>
        <p:spPr>
          <a:xfrm>
            <a:off x="1851204" y="5420349"/>
            <a:ext cx="9731196"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A7579F39-070A-A848-9F1B-66421C41F51E}"/>
              </a:ext>
            </a:extLst>
          </p:cNvPr>
          <p:cNvCxnSpPr>
            <a:cxnSpLocks/>
          </p:cNvCxnSpPr>
          <p:nvPr/>
        </p:nvCxnSpPr>
        <p:spPr>
          <a:xfrm>
            <a:off x="1851204" y="5564147"/>
            <a:ext cx="973119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4EEE2C3E-1FFE-94A7-2978-C3134794A7C4}"/>
              </a:ext>
            </a:extLst>
          </p:cNvPr>
          <p:cNvSpPr txBox="1"/>
          <p:nvPr/>
        </p:nvSpPr>
        <p:spPr>
          <a:xfrm>
            <a:off x="1680673" y="882791"/>
            <a:ext cx="9974082" cy="4124591"/>
          </a:xfrm>
          <a:prstGeom prst="rect">
            <a:avLst/>
          </a:prstGeom>
          <a:noFill/>
        </p:spPr>
        <p:txBody>
          <a:bodyPr wrap="square" rtlCol="0">
            <a:spAutoFit/>
          </a:bodyPr>
          <a:lstStyle/>
          <a:p>
            <a:pPr marL="285750" indent="-285750" algn="just">
              <a:lnSpc>
                <a:spcPct val="150000"/>
              </a:lnSpc>
              <a:buFont typeface="Wingdings" panose="05000000000000000000" pitchFamily="2" charset="2"/>
              <a:buChar char="v"/>
            </a:pPr>
            <a:r>
              <a:rPr lang="mn-MN" sz="1100" dirty="0" err="1">
                <a:latin typeface="Times New Roman" panose="02020603050405020304" pitchFamily="18" charset="0"/>
                <a:cs typeface="Times New Roman" panose="02020603050405020304" pitchFamily="18" charset="0"/>
              </a:rPr>
              <a:t>ЖДҮ</a:t>
            </a:r>
            <a:r>
              <a:rPr lang="mn-MN" sz="1100" dirty="0">
                <a:latin typeface="Times New Roman" panose="02020603050405020304" pitchFamily="18" charset="0"/>
                <a:cs typeface="Times New Roman" panose="02020603050405020304" pitchFamily="18" charset="0"/>
              </a:rPr>
              <a:t>-тэй холбоотой дараах бусад арга хэмжээг авч хэрэгжүүлэв.</a:t>
            </a:r>
          </a:p>
          <a:p>
            <a:pPr marL="742950" lvl="1" indent="-285750" algn="just">
              <a:lnSpc>
                <a:spcPct val="150000"/>
              </a:lnSpc>
              <a:buFontTx/>
              <a:buChar char="-"/>
            </a:pPr>
            <a:r>
              <a:rPr lang="mn-MN" sz="1100" dirty="0">
                <a:latin typeface="Times New Roman" panose="02020603050405020304" pitchFamily="18" charset="0"/>
                <a:cs typeface="Times New Roman" panose="02020603050405020304" pitchFamily="18" charset="0"/>
              </a:rPr>
              <a:t>Төрөөс 400 сая еврогийн зээлийн батлан даалт олгох</a:t>
            </a:r>
          </a:p>
          <a:p>
            <a:pPr marL="742950" lvl="1" indent="-285750" algn="just">
              <a:lnSpc>
                <a:spcPct val="150000"/>
              </a:lnSpc>
              <a:buFontTx/>
              <a:buChar char="-"/>
            </a:pPr>
            <a:r>
              <a:rPr lang="mn-MN" sz="1100" dirty="0">
                <a:latin typeface="Times New Roman" panose="02020603050405020304" pitchFamily="18" charset="0"/>
                <a:cs typeface="Times New Roman" panose="02020603050405020304" pitchFamily="18" charset="0"/>
              </a:rPr>
              <a:t>2020 оны 2-р </a:t>
            </a:r>
            <a:r>
              <a:rPr lang="mn-MN" sz="1100" dirty="0" err="1">
                <a:latin typeface="Times New Roman" panose="02020603050405020304" pitchFamily="18" charset="0"/>
                <a:cs typeface="Times New Roman" panose="02020603050405020304" pitchFamily="18" charset="0"/>
              </a:rPr>
              <a:t>улиралаас</a:t>
            </a:r>
            <a:r>
              <a:rPr lang="mn-MN" sz="1100" dirty="0">
                <a:latin typeface="Times New Roman" panose="02020603050405020304" pitchFamily="18" charset="0"/>
                <a:cs typeface="Times New Roman" panose="02020603050405020304" pitchFamily="18" charset="0"/>
              </a:rPr>
              <a:t> эхлэн компаниуд болон хувиараа хөдөлмөр эрхлэгчдэд зориулсан НӨАТ, ХХОАТ, ААНОАТ-ын уян хатан нөхцөлийг хэрэгжүүлэх</a:t>
            </a:r>
          </a:p>
          <a:p>
            <a:pPr marL="742950" lvl="1" indent="-285750" algn="just">
              <a:lnSpc>
                <a:spcPct val="150000"/>
              </a:lnSpc>
              <a:buFontTx/>
              <a:buChar char="-"/>
            </a:pPr>
            <a:r>
              <a:rPr lang="mn-MN" sz="1100" dirty="0">
                <a:latin typeface="Times New Roman" panose="02020603050405020304" pitchFamily="18" charset="0"/>
                <a:cs typeface="Times New Roman" panose="02020603050405020304" pitchFamily="18" charset="0"/>
              </a:rPr>
              <a:t>Хувиараа бизнес эрхлэгчид болон 2018 оны санхүүгийн жилд 10 сая евро хүртэл орлоготой эсвэл 2019.01.01-</a:t>
            </a:r>
            <a:r>
              <a:rPr lang="mn-MN" sz="1100" dirty="0" err="1">
                <a:latin typeface="Times New Roman" panose="02020603050405020304" pitchFamily="18" charset="0"/>
                <a:cs typeface="Times New Roman" panose="02020603050405020304" pitchFamily="18" charset="0"/>
              </a:rPr>
              <a:t>нээс</a:t>
            </a:r>
            <a:r>
              <a:rPr lang="mn-MN" sz="1100" dirty="0">
                <a:latin typeface="Times New Roman" panose="02020603050405020304" pitchFamily="18" charset="0"/>
                <a:cs typeface="Times New Roman" panose="02020603050405020304" pitchFamily="18" charset="0"/>
              </a:rPr>
              <a:t> хойш үйл ажиллагаагаа эхлүүлсэн аж </a:t>
            </a:r>
            <a:r>
              <a:rPr lang="mn-MN" sz="1100" dirty="0" err="1">
                <a:latin typeface="Times New Roman" panose="02020603050405020304" pitchFamily="18" charset="0"/>
                <a:cs typeface="Times New Roman" panose="02020603050405020304" pitchFamily="18" charset="0"/>
              </a:rPr>
              <a:t>ажуйн</a:t>
            </a:r>
            <a:r>
              <a:rPr lang="mn-MN" sz="1100" dirty="0">
                <a:latin typeface="Times New Roman" panose="02020603050405020304" pitchFamily="18" charset="0"/>
                <a:cs typeface="Times New Roman" panose="02020603050405020304" pitchFamily="18" charset="0"/>
              </a:rPr>
              <a:t> нэгжүүдийн татвар төлөх хугацааг хойшлуулах</a:t>
            </a:r>
          </a:p>
          <a:p>
            <a:pPr marL="742950" lvl="1" indent="-285750" algn="just">
              <a:lnSpc>
                <a:spcPct val="150000"/>
              </a:lnSpc>
              <a:buFontTx/>
              <a:buChar char="-"/>
            </a:pPr>
            <a:r>
              <a:rPr lang="mn-MN" sz="1100" dirty="0">
                <a:latin typeface="Times New Roman" panose="02020603050405020304" pitchFamily="18" charset="0"/>
                <a:cs typeface="Times New Roman" panose="02020603050405020304" pitchFamily="18" charset="0"/>
              </a:rPr>
              <a:t>Ажлын байрыг  хадгалахад онцгой дэмжлэг үзүүлэх буюу эрүүл мэндийн асуудал эрхэлсэн төрийн захиргааны байгууллагын шийдвэрээр үйл ажиллагаа нь зогссон эсвэл тодорхой хэмжээгээр хязгаарлагдсан аж ахуйн нэгжүүд нийгмийн даатгалын шимтгэлээс чөлөөлөгдөнө. Мөн үйл ажиллагаа нь сэргэснээс хойш эхний 1 сард чөлөөлөгдөх зохицуулалт хийсэн.</a:t>
            </a:r>
          </a:p>
          <a:p>
            <a:pPr marL="742950" lvl="1" indent="-285750" algn="just">
              <a:lnSpc>
                <a:spcPct val="150000"/>
              </a:lnSpc>
              <a:buFontTx/>
              <a:buChar char="-"/>
            </a:pPr>
            <a:r>
              <a:rPr lang="mn-MN" sz="1100" dirty="0">
                <a:latin typeface="Times New Roman" panose="02020603050405020304" pitchFamily="18" charset="0"/>
                <a:cs typeface="Times New Roman" panose="02020603050405020304" pitchFamily="18" charset="0"/>
              </a:rPr>
              <a:t>Хамгийн их хохирол амссан компаниудад зориулсан 400 сая еврогийн шууд зээл олгох /энэ дүн 200 </a:t>
            </a:r>
            <a:r>
              <a:rPr lang="mn-MN" sz="1100" dirty="0" err="1">
                <a:latin typeface="Times New Roman" panose="02020603050405020304" pitchFamily="18" charset="0"/>
                <a:cs typeface="Times New Roman" panose="02020603050405020304" pitchFamily="18" charset="0"/>
              </a:rPr>
              <a:t>саяаас</a:t>
            </a:r>
            <a:r>
              <a:rPr lang="mn-MN" sz="1100" dirty="0">
                <a:latin typeface="Times New Roman" panose="02020603050405020304" pitchFamily="18" charset="0"/>
                <a:cs typeface="Times New Roman" panose="02020603050405020304" pitchFamily="18" charset="0"/>
              </a:rPr>
              <a:t> эхэлсэн/</a:t>
            </a:r>
          </a:p>
          <a:p>
            <a:pPr marL="742950" lvl="1" indent="-285750" algn="just">
              <a:lnSpc>
                <a:spcPct val="150000"/>
              </a:lnSpc>
              <a:buFontTx/>
              <a:buChar char="-"/>
            </a:pPr>
            <a:r>
              <a:rPr lang="mn-MN" sz="1100" dirty="0">
                <a:latin typeface="Times New Roman" panose="02020603050405020304" pitchFamily="18" charset="0"/>
                <a:cs typeface="Times New Roman" panose="02020603050405020304" pitchFamily="18" charset="0"/>
              </a:rPr>
              <a:t>Банкаар дамжуулан зээл олгох / ресторан - 600 сая</a:t>
            </a:r>
            <a:r>
              <a:rPr lang="en-US" sz="1100" dirty="0">
                <a:latin typeface="Times New Roman" panose="02020603050405020304" pitchFamily="18" charset="0"/>
                <a:cs typeface="Times New Roman" panose="02020603050405020304" pitchFamily="18" charset="0"/>
              </a:rPr>
              <a:t> </a:t>
            </a:r>
            <a:r>
              <a:rPr lang="mn-MN" sz="1100" dirty="0">
                <a:latin typeface="Times New Roman" panose="02020603050405020304" pitchFamily="18" charset="0"/>
                <a:cs typeface="Times New Roman" panose="02020603050405020304" pitchFamily="18" charset="0"/>
              </a:rPr>
              <a:t>евро, үүнээс 270 сая нь </a:t>
            </a:r>
            <a:r>
              <a:rPr lang="mn-MN" sz="1100" dirty="0" err="1">
                <a:latin typeface="Times New Roman" panose="02020603050405020304" pitchFamily="18" charset="0"/>
                <a:cs typeface="Times New Roman" panose="02020603050405020304" pitchFamily="18" charset="0"/>
              </a:rPr>
              <a:t>ЖДҮ</a:t>
            </a:r>
            <a:r>
              <a:rPr lang="mn-MN" sz="1100" dirty="0">
                <a:latin typeface="Times New Roman" panose="02020603050405020304" pitchFamily="18" charset="0"/>
                <a:cs typeface="Times New Roman" panose="02020603050405020304" pitchFamily="18" charset="0"/>
              </a:rPr>
              <a:t> эрхлэгчдэд, аялал жуулчлалын агентлагуудад – 200 сая евро, аялал жуулчлалын чиглэлээр үйл ажиллагаа явуулдаг байрууд буюу жижиг зочид буудлуудад – 900 сая евро, үүнээс 300 сая нь </a:t>
            </a:r>
            <a:r>
              <a:rPr lang="mn-MN" sz="1100" dirty="0" err="1">
                <a:latin typeface="Times New Roman" panose="02020603050405020304" pitchFamily="18" charset="0"/>
                <a:cs typeface="Times New Roman" panose="02020603050405020304" pitchFamily="18" charset="0"/>
              </a:rPr>
              <a:t>ЖДҮ</a:t>
            </a:r>
            <a:r>
              <a:rPr lang="mn-MN" sz="1100" dirty="0">
                <a:latin typeface="Times New Roman" panose="02020603050405020304" pitchFamily="18" charset="0"/>
                <a:cs typeface="Times New Roman" panose="02020603050405020304" pitchFamily="18" charset="0"/>
              </a:rPr>
              <a:t> эрхлэгчдэд, аж үйлдвэрийн салбарт – 1,3 тэрбум евро, үүнээс 400 сая нь </a:t>
            </a:r>
            <a:r>
              <a:rPr lang="mn-MN" sz="1100" dirty="0" err="1">
                <a:latin typeface="Times New Roman" panose="02020603050405020304" pitchFamily="18" charset="0"/>
                <a:cs typeface="Times New Roman" panose="02020603050405020304" pitchFamily="18" charset="0"/>
              </a:rPr>
              <a:t>ЖДҮ</a:t>
            </a:r>
            <a:r>
              <a:rPr lang="mn-MN" sz="1100" dirty="0">
                <a:latin typeface="Times New Roman" panose="02020603050405020304" pitchFamily="18" charset="0"/>
                <a:cs typeface="Times New Roman" panose="02020603050405020304" pitchFamily="18" charset="0"/>
              </a:rPr>
              <a:t> эрхлэгчдэд, загас агнуурын салбарт – 20 сая евро/</a:t>
            </a:r>
          </a:p>
          <a:p>
            <a:pPr marL="742950" lvl="1" indent="-285750" algn="just">
              <a:lnSpc>
                <a:spcPct val="150000"/>
              </a:lnSpc>
              <a:buFontTx/>
              <a:buChar char="-"/>
            </a:pPr>
            <a:r>
              <a:rPr lang="mn-MN" sz="1100" dirty="0">
                <a:latin typeface="Times New Roman" panose="02020603050405020304" pitchFamily="18" charset="0"/>
                <a:cs typeface="Times New Roman" panose="02020603050405020304" pitchFamily="18" charset="0"/>
              </a:rPr>
              <a:t>Шаардлагатай үйлчилгээ буюу ус, цахилгаан, байгалийн хий, харилцаа холбоог зогсоохыг түдгэлзүүлэх</a:t>
            </a:r>
          </a:p>
          <a:p>
            <a:pPr lvl="1" algn="just">
              <a:lnSpc>
                <a:spcPct val="150000"/>
              </a:lnSpc>
            </a:pPr>
            <a:endParaRPr lang="mn-MN" sz="1100" dirty="0">
              <a:latin typeface="Times New Roman" panose="02020603050405020304" pitchFamily="18" charset="0"/>
              <a:cs typeface="Times New Roman" panose="02020603050405020304" pitchFamily="18" charset="0"/>
            </a:endParaRPr>
          </a:p>
          <a:p>
            <a:pPr marL="341313" lvl="1" indent="-280988" algn="just">
              <a:lnSpc>
                <a:spcPct val="150000"/>
              </a:lnSpc>
              <a:buFont typeface="Wingdings" panose="05000000000000000000" pitchFamily="2" charset="2"/>
              <a:buChar char="v"/>
            </a:pPr>
            <a:r>
              <a:rPr lang="mn-MN" sz="1100" dirty="0">
                <a:latin typeface="Times New Roman" panose="02020603050405020304" pitchFamily="18" charset="0"/>
                <a:cs typeface="Times New Roman" panose="02020603050405020304" pitchFamily="18" charset="0"/>
              </a:rPr>
              <a:t>2020.07.07-нд Засгийн газраас </a:t>
            </a:r>
            <a:r>
              <a:rPr lang="mn-MN" sz="1100" dirty="0" err="1">
                <a:latin typeface="Times New Roman" panose="02020603050405020304" pitchFamily="18" charset="0"/>
                <a:cs typeface="Times New Roman" panose="02020603050405020304" pitchFamily="18" charset="0"/>
              </a:rPr>
              <a:t>ЖДҮ</a:t>
            </a:r>
            <a:r>
              <a:rPr lang="mn-MN" sz="1100" dirty="0">
                <a:latin typeface="Times New Roman" panose="02020603050405020304" pitchFamily="18" charset="0"/>
                <a:cs typeface="Times New Roman" panose="02020603050405020304" pitchFamily="18" charset="0"/>
              </a:rPr>
              <a:t>-ийг дэмжих 1 тэрбум еврогийн багцыг зарлав.</a:t>
            </a:r>
          </a:p>
        </p:txBody>
      </p:sp>
      <p:sp>
        <p:nvSpPr>
          <p:cNvPr id="14" name="TextBox 13">
            <a:extLst>
              <a:ext uri="{FF2B5EF4-FFF2-40B4-BE49-F238E27FC236}">
                <a16:creationId xmlns:a16="http://schemas.microsoft.com/office/drawing/2014/main" id="{FFF97352-622A-D00E-CCA6-E9C3A04D7CC7}"/>
              </a:ext>
            </a:extLst>
          </p:cNvPr>
          <p:cNvSpPr txBox="1"/>
          <p:nvPr/>
        </p:nvSpPr>
        <p:spPr>
          <a:xfrm>
            <a:off x="9563100" y="6457226"/>
            <a:ext cx="2375859" cy="307777"/>
          </a:xfrm>
          <a:prstGeom prst="rect">
            <a:avLst/>
          </a:prstGeom>
          <a:noFill/>
        </p:spPr>
        <p:txBody>
          <a:bodyPr wrap="square" rtlCol="0">
            <a:spAutoFit/>
          </a:bodyPr>
          <a:lstStyle/>
          <a:p>
            <a:r>
              <a:rPr lang="mn-MN" sz="1400" dirty="0">
                <a:solidFill>
                  <a:schemeClr val="bg1"/>
                </a:solidFill>
                <a:latin typeface="Times New Roman" panose="02020603050405020304" pitchFamily="18" charset="0"/>
                <a:cs typeface="Times New Roman" panose="02020603050405020304" pitchFamily="18" charset="0"/>
              </a:rPr>
              <a:t>Португали Улс – Бадамханд</a:t>
            </a:r>
            <a:endParaRPr lang="en-US"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10267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A320-398D-4BDA-9ACE-BCAD21AC2283}"/>
              </a:ext>
            </a:extLst>
          </p:cNvPr>
          <p:cNvSpPr>
            <a:spLocks noGrp="1"/>
          </p:cNvSpPr>
          <p:nvPr>
            <p:ph type="title" idx="4294967295"/>
          </p:nvPr>
        </p:nvSpPr>
        <p:spPr>
          <a:xfrm>
            <a:off x="2133600" y="322263"/>
            <a:ext cx="10058400" cy="368300"/>
          </a:xfrm>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1400" dirty="0">
                <a:latin typeface="Arial" panose="020B0604020202020204" pitchFamily="34" charset="0"/>
                <a:cs typeface="Arial" panose="020B0604020202020204" pitchFamily="34" charset="0"/>
              </a:rPr>
              <a:t>Австрали улсад КОВИД-19 ын үед тулгамдсан асуудлууд </a:t>
            </a:r>
            <a:endParaRPr lang="en-US" sz="1400"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1AC8D706-A61E-4C7A-8B44-F8C9DE01F886}"/>
              </a:ext>
            </a:extLst>
          </p:cNvPr>
          <p:cNvSpPr>
            <a:spLocks noGrp="1"/>
          </p:cNvSpPr>
          <p:nvPr>
            <p:ph type="body" idx="4294967295"/>
          </p:nvPr>
        </p:nvSpPr>
        <p:spPr>
          <a:xfrm>
            <a:off x="8996363" y="1123950"/>
            <a:ext cx="3195637" cy="257175"/>
          </a:xfrm>
        </p:spPr>
        <p:style>
          <a:lnRef idx="0">
            <a:schemeClr val="accent2"/>
          </a:lnRef>
          <a:fillRef idx="3">
            <a:schemeClr val="accent2"/>
          </a:fillRef>
          <a:effectRef idx="3">
            <a:schemeClr val="accent2"/>
          </a:effectRef>
          <a:fontRef idx="minor">
            <a:schemeClr val="lt1"/>
          </a:fontRef>
        </p:style>
        <p:txBody>
          <a:bodyPr>
            <a:normAutofit/>
          </a:bodyPr>
          <a:lstStyle/>
          <a:p>
            <a:pPr algn="ctr"/>
            <a:r>
              <a:rPr lang="mn-MN" sz="1200" dirty="0">
                <a:latin typeface="Arial" panose="020B0604020202020204" pitchFamily="34" charset="0"/>
                <a:cs typeface="Arial" panose="020B0604020202020204" pitchFamily="34" charset="0"/>
              </a:rPr>
              <a:t>Хэрэгжүүлсэн арга хэмжээ</a:t>
            </a:r>
            <a:endParaRPr lang="en-US" sz="1200" dirty="0">
              <a:latin typeface="Arial" panose="020B0604020202020204" pitchFamily="34" charset="0"/>
              <a:cs typeface="Arial" panose="020B0604020202020204" pitchFamily="34" charset="0"/>
            </a:endParaRPr>
          </a:p>
        </p:txBody>
      </p:sp>
      <p:graphicFrame>
        <p:nvGraphicFramePr>
          <p:cNvPr id="7" name="Content Placeholder 6">
            <a:extLst>
              <a:ext uri="{FF2B5EF4-FFF2-40B4-BE49-F238E27FC236}">
                <a16:creationId xmlns:a16="http://schemas.microsoft.com/office/drawing/2014/main" id="{B09DE86C-F5D1-4643-862F-FA66CC410F97}"/>
              </a:ext>
            </a:extLst>
          </p:cNvPr>
          <p:cNvGraphicFramePr>
            <a:graphicFrameLocks noGrp="1"/>
          </p:cNvGraphicFramePr>
          <p:nvPr>
            <p:ph sz="quarter" idx="4294967295"/>
            <p:extLst>
              <p:ext uri="{D42A27DB-BD31-4B8C-83A1-F6EECF244321}">
                <p14:modId xmlns:p14="http://schemas.microsoft.com/office/powerpoint/2010/main" val="1909883075"/>
              </p:ext>
            </p:extLst>
          </p:nvPr>
        </p:nvGraphicFramePr>
        <p:xfrm>
          <a:off x="7640638" y="1662113"/>
          <a:ext cx="4551362" cy="341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a:extLst>
              <a:ext uri="{FF2B5EF4-FFF2-40B4-BE49-F238E27FC236}">
                <a16:creationId xmlns:a16="http://schemas.microsoft.com/office/drawing/2014/main" id="{E63D7217-44F1-4EC4-8B89-781CC44B502B}"/>
              </a:ext>
            </a:extLst>
          </p:cNvPr>
          <p:cNvGrpSpPr/>
          <p:nvPr/>
        </p:nvGrpSpPr>
        <p:grpSpPr>
          <a:xfrm>
            <a:off x="1333500" y="1872076"/>
            <a:ext cx="4811075" cy="2862839"/>
            <a:chOff x="1333500" y="2026662"/>
            <a:chExt cx="5157788" cy="3682176"/>
          </a:xfrm>
        </p:grpSpPr>
        <p:sp>
          <p:nvSpPr>
            <p:cNvPr id="10" name="Freeform: Shape 9">
              <a:extLst>
                <a:ext uri="{FF2B5EF4-FFF2-40B4-BE49-F238E27FC236}">
                  <a16:creationId xmlns:a16="http://schemas.microsoft.com/office/drawing/2014/main" id="{506BE5E5-DB91-4DA4-BBF1-D21FA6A23840}"/>
                </a:ext>
              </a:extLst>
            </p:cNvPr>
            <p:cNvSpPr/>
            <p:nvPr/>
          </p:nvSpPr>
          <p:spPr>
            <a:xfrm>
              <a:off x="1333500" y="2026662"/>
              <a:ext cx="5157788" cy="1755000"/>
            </a:xfrm>
            <a:custGeom>
              <a:avLst/>
              <a:gdLst>
                <a:gd name="connsiteX0" fmla="*/ 0 w 5157788"/>
                <a:gd name="connsiteY0" fmla="*/ 292506 h 1755000"/>
                <a:gd name="connsiteX1" fmla="*/ 292506 w 5157788"/>
                <a:gd name="connsiteY1" fmla="*/ 0 h 1755000"/>
                <a:gd name="connsiteX2" fmla="*/ 4865282 w 5157788"/>
                <a:gd name="connsiteY2" fmla="*/ 0 h 1755000"/>
                <a:gd name="connsiteX3" fmla="*/ 5157788 w 5157788"/>
                <a:gd name="connsiteY3" fmla="*/ 292506 h 1755000"/>
                <a:gd name="connsiteX4" fmla="*/ 5157788 w 5157788"/>
                <a:gd name="connsiteY4" fmla="*/ 1462494 h 1755000"/>
                <a:gd name="connsiteX5" fmla="*/ 4865282 w 5157788"/>
                <a:gd name="connsiteY5" fmla="*/ 1755000 h 1755000"/>
                <a:gd name="connsiteX6" fmla="*/ 292506 w 5157788"/>
                <a:gd name="connsiteY6" fmla="*/ 1755000 h 1755000"/>
                <a:gd name="connsiteX7" fmla="*/ 0 w 5157788"/>
                <a:gd name="connsiteY7" fmla="*/ 1462494 h 1755000"/>
                <a:gd name="connsiteX8" fmla="*/ 0 w 5157788"/>
                <a:gd name="connsiteY8" fmla="*/ 292506 h 17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7788" h="1755000">
                  <a:moveTo>
                    <a:pt x="0" y="292506"/>
                  </a:moveTo>
                  <a:cubicBezTo>
                    <a:pt x="0" y="130959"/>
                    <a:pt x="130959" y="0"/>
                    <a:pt x="292506" y="0"/>
                  </a:cubicBezTo>
                  <a:lnTo>
                    <a:pt x="4865282" y="0"/>
                  </a:lnTo>
                  <a:cubicBezTo>
                    <a:pt x="5026829" y="0"/>
                    <a:pt x="5157788" y="130959"/>
                    <a:pt x="5157788" y="292506"/>
                  </a:cubicBezTo>
                  <a:lnTo>
                    <a:pt x="5157788" y="1462494"/>
                  </a:lnTo>
                  <a:cubicBezTo>
                    <a:pt x="5157788" y="1624041"/>
                    <a:pt x="5026829" y="1755000"/>
                    <a:pt x="4865282" y="1755000"/>
                  </a:cubicBezTo>
                  <a:lnTo>
                    <a:pt x="292506" y="1755000"/>
                  </a:lnTo>
                  <a:cubicBezTo>
                    <a:pt x="130959" y="1755000"/>
                    <a:pt x="0" y="1624041"/>
                    <a:pt x="0" y="1462494"/>
                  </a:cubicBezTo>
                  <a:lnTo>
                    <a:pt x="0" y="292506"/>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142822" tIns="142822" rIns="142822" bIns="142822" numCol="1" spcCol="1270" anchor="ctr" anchorCtr="0">
              <a:noAutofit/>
            </a:bodyPr>
            <a:lstStyle/>
            <a:p>
              <a:pPr marL="0" lvl="0" indent="0" algn="l" defTabSz="666750">
                <a:lnSpc>
                  <a:spcPct val="90000"/>
                </a:lnSpc>
                <a:spcBef>
                  <a:spcPct val="0"/>
                </a:spcBef>
                <a:spcAft>
                  <a:spcPct val="35000"/>
                </a:spcAft>
                <a:buNone/>
              </a:pPr>
              <a:r>
                <a:rPr lang="mn-MN" sz="1200" kern="1200" dirty="0">
                  <a:latin typeface="Times New Roman" panose="02020603050405020304" pitchFamily="18" charset="0"/>
                  <a:cs typeface="Times New Roman" panose="02020603050405020304" pitchFamily="18" charset="0"/>
                </a:rPr>
                <a:t>Засгийн газар 311 тэрбум долларын эрүүл мэнд, эдийн засгийн дэмжлэг үзүүлж хүний ​​амь нас, амьжиргааг хамгаалахын тулд шийдвэртэй ажилласан бөгөөд энэ нь Австралийн COVID-19-ийн эсрэг дэлхийд тэргүүлэгч хариу арга хэмжээ болсон юм. Жижиг бизнесийн гуравны хоёр нь хямралын нөлөөнд автаж байна. 41% нь сүүлийн хоёр сард орлого нь 50% ба түүнээс дээш буурсан байна</a:t>
              </a:r>
              <a:r>
                <a:rPr lang="en-US" sz="1200" kern="1200" dirty="0">
                  <a:latin typeface="Times New Roman" panose="02020603050405020304" pitchFamily="18" charset="0"/>
                  <a:cs typeface="Times New Roman" panose="02020603050405020304" pitchFamily="18" charset="0"/>
                </a:rPr>
                <a:t>.</a:t>
              </a:r>
            </a:p>
          </p:txBody>
        </p:sp>
        <p:sp>
          <p:nvSpPr>
            <p:cNvPr id="11" name="Freeform: Shape 10">
              <a:extLst>
                <a:ext uri="{FF2B5EF4-FFF2-40B4-BE49-F238E27FC236}">
                  <a16:creationId xmlns:a16="http://schemas.microsoft.com/office/drawing/2014/main" id="{9686A716-A865-42D7-A93D-CE6034138CCF}"/>
                </a:ext>
              </a:extLst>
            </p:cNvPr>
            <p:cNvSpPr/>
            <p:nvPr/>
          </p:nvSpPr>
          <p:spPr>
            <a:xfrm>
              <a:off x="1333500" y="3953838"/>
              <a:ext cx="5157788" cy="1755000"/>
            </a:xfrm>
            <a:custGeom>
              <a:avLst/>
              <a:gdLst>
                <a:gd name="connsiteX0" fmla="*/ 0 w 5157788"/>
                <a:gd name="connsiteY0" fmla="*/ 292506 h 1755000"/>
                <a:gd name="connsiteX1" fmla="*/ 292506 w 5157788"/>
                <a:gd name="connsiteY1" fmla="*/ 0 h 1755000"/>
                <a:gd name="connsiteX2" fmla="*/ 4865282 w 5157788"/>
                <a:gd name="connsiteY2" fmla="*/ 0 h 1755000"/>
                <a:gd name="connsiteX3" fmla="*/ 5157788 w 5157788"/>
                <a:gd name="connsiteY3" fmla="*/ 292506 h 1755000"/>
                <a:gd name="connsiteX4" fmla="*/ 5157788 w 5157788"/>
                <a:gd name="connsiteY4" fmla="*/ 1462494 h 1755000"/>
                <a:gd name="connsiteX5" fmla="*/ 4865282 w 5157788"/>
                <a:gd name="connsiteY5" fmla="*/ 1755000 h 1755000"/>
                <a:gd name="connsiteX6" fmla="*/ 292506 w 5157788"/>
                <a:gd name="connsiteY6" fmla="*/ 1755000 h 1755000"/>
                <a:gd name="connsiteX7" fmla="*/ 0 w 5157788"/>
                <a:gd name="connsiteY7" fmla="*/ 1462494 h 1755000"/>
                <a:gd name="connsiteX8" fmla="*/ 0 w 5157788"/>
                <a:gd name="connsiteY8" fmla="*/ 292506 h 175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57788" h="1755000">
                  <a:moveTo>
                    <a:pt x="0" y="292506"/>
                  </a:moveTo>
                  <a:cubicBezTo>
                    <a:pt x="0" y="130959"/>
                    <a:pt x="130959" y="0"/>
                    <a:pt x="292506" y="0"/>
                  </a:cubicBezTo>
                  <a:lnTo>
                    <a:pt x="4865282" y="0"/>
                  </a:lnTo>
                  <a:cubicBezTo>
                    <a:pt x="5026829" y="0"/>
                    <a:pt x="5157788" y="130959"/>
                    <a:pt x="5157788" y="292506"/>
                  </a:cubicBezTo>
                  <a:lnTo>
                    <a:pt x="5157788" y="1462494"/>
                  </a:lnTo>
                  <a:cubicBezTo>
                    <a:pt x="5157788" y="1624041"/>
                    <a:pt x="5026829" y="1755000"/>
                    <a:pt x="4865282" y="1755000"/>
                  </a:cubicBezTo>
                  <a:lnTo>
                    <a:pt x="292506" y="1755000"/>
                  </a:lnTo>
                  <a:cubicBezTo>
                    <a:pt x="130959" y="1755000"/>
                    <a:pt x="0" y="1624041"/>
                    <a:pt x="0" y="1462494"/>
                  </a:cubicBezTo>
                  <a:lnTo>
                    <a:pt x="0" y="292506"/>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142822" tIns="142822" rIns="142822" bIns="142822" numCol="1" spcCol="1270" anchor="ctr" anchorCtr="0">
              <a:noAutofit/>
            </a:bodyPr>
            <a:lstStyle/>
            <a:p>
              <a:pPr marL="0" lvl="0" indent="0" algn="l" defTabSz="666750">
                <a:lnSpc>
                  <a:spcPct val="90000"/>
                </a:lnSpc>
                <a:spcBef>
                  <a:spcPct val="0"/>
                </a:spcBef>
                <a:spcAft>
                  <a:spcPct val="35000"/>
                </a:spcAft>
                <a:buNone/>
              </a:pPr>
              <a:r>
                <a:rPr lang="mn-MN" sz="1200" kern="1200" dirty="0">
                  <a:latin typeface="Times New Roman" panose="02020603050405020304" pitchFamily="18" charset="0"/>
                  <a:cs typeface="Times New Roman" panose="02020603050405020304" pitchFamily="18" charset="0"/>
                </a:rPr>
                <a:t>Жижиг бизнесийн гуравны хоёр нь хямралын нөлөөнд автаж байна. 41% нь сүүлийн хоёр сард орлого нь 50% ба түүнээс дээш буурсан байна</a:t>
              </a:r>
              <a:r>
                <a:rPr lang="en-US" sz="1200" kern="1200" dirty="0">
                  <a:latin typeface="Times New Roman" panose="02020603050405020304" pitchFamily="18" charset="0"/>
                  <a:cs typeface="Times New Roman" panose="02020603050405020304" pitchFamily="18" charset="0"/>
                </a:rPr>
                <a:t>.</a:t>
              </a:r>
            </a:p>
          </p:txBody>
        </p:sp>
      </p:grpSp>
      <p:sp>
        <p:nvSpPr>
          <p:cNvPr id="5" name="TextBox 4">
            <a:extLst>
              <a:ext uri="{FF2B5EF4-FFF2-40B4-BE49-F238E27FC236}">
                <a16:creationId xmlns:a16="http://schemas.microsoft.com/office/drawing/2014/main" id="{23B00260-FE31-4F94-86DA-B813F894C15D}"/>
              </a:ext>
            </a:extLst>
          </p:cNvPr>
          <p:cNvSpPr txBox="1"/>
          <p:nvPr/>
        </p:nvSpPr>
        <p:spPr>
          <a:xfrm>
            <a:off x="9957906" y="6386731"/>
            <a:ext cx="2234094" cy="307777"/>
          </a:xfrm>
          <a:prstGeom prst="rect">
            <a:avLst/>
          </a:prstGeom>
          <a:noFill/>
        </p:spPr>
        <p:txBody>
          <a:bodyPr wrap="square" rtlCol="0">
            <a:spAutoFit/>
          </a:bodyPr>
          <a:lstStyle/>
          <a:p>
            <a:r>
              <a:rPr lang="mn-MN" sz="1400" dirty="0">
                <a:solidFill>
                  <a:schemeClr val="bg1"/>
                </a:solidFill>
                <a:latin typeface="Times New Roman" panose="02020603050405020304" pitchFamily="18" charset="0"/>
                <a:cs typeface="Times New Roman" panose="02020603050405020304" pitchFamily="18" charset="0"/>
              </a:rPr>
              <a:t>Австрали-Билгүүн</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C1C18260-5065-4FC0-8BBB-B5E506169BBE}"/>
              </a:ext>
            </a:extLst>
          </p:cNvPr>
          <p:cNvSpPr/>
          <p:nvPr/>
        </p:nvSpPr>
        <p:spPr>
          <a:xfrm>
            <a:off x="5810616" y="947652"/>
            <a:ext cx="552084" cy="508246"/>
          </a:xfrm>
          <a:prstGeom prst="rect">
            <a:avLst/>
          </a:prstGeom>
          <a:blipFill>
            <a:blip r:embed="rId7">
              <a:extLst>
                <a:ext uri="{28A0092B-C50C-407E-A947-70E740481C1C}">
                  <a14:useLocalDpi xmlns:a14="http://schemas.microsoft.com/office/drawing/2010/main" val="0"/>
                </a:ext>
              </a:extLst>
            </a:blip>
            <a:srcRect/>
            <a:stretch>
              <a:fillRect l="-34000" r="-34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2823165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909A7D0-D4B9-463D-91F0-154DC885F99E}"/>
              </a:ext>
            </a:extLst>
          </p:cNvPr>
          <p:cNvSpPr txBox="1"/>
          <p:nvPr/>
        </p:nvSpPr>
        <p:spPr>
          <a:xfrm>
            <a:off x="9957906" y="6386731"/>
            <a:ext cx="2234094" cy="307777"/>
          </a:xfrm>
          <a:prstGeom prst="rect">
            <a:avLst/>
          </a:prstGeom>
          <a:noFill/>
        </p:spPr>
        <p:txBody>
          <a:bodyPr wrap="square" rtlCol="0">
            <a:spAutoFit/>
          </a:bodyPr>
          <a:lstStyle/>
          <a:p>
            <a:r>
              <a:rPr lang="mn-MN" sz="1400" dirty="0">
                <a:solidFill>
                  <a:schemeClr val="bg1"/>
                </a:solidFill>
                <a:latin typeface="Times New Roman" panose="02020603050405020304" pitchFamily="18" charset="0"/>
                <a:cs typeface="Times New Roman" panose="02020603050405020304" pitchFamily="18" charset="0"/>
              </a:rPr>
              <a:t>Австрали-Билгүүн</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97604E29-AC73-4BC7-B603-7C71A5BE7D5E}"/>
              </a:ext>
            </a:extLst>
          </p:cNvPr>
          <p:cNvSpPr txBox="1"/>
          <p:nvPr/>
        </p:nvSpPr>
        <p:spPr>
          <a:xfrm>
            <a:off x="454340" y="526924"/>
            <a:ext cx="5446145" cy="1421928"/>
          </a:xfrm>
          <a:prstGeom prst="rect">
            <a:avLst/>
          </a:prstGeom>
          <a:noFill/>
        </p:spPr>
        <p:txBody>
          <a:bodyPr wrap="square">
            <a:spAutoFit/>
          </a:bodyPr>
          <a:lstStyle/>
          <a:p>
            <a:pPr marL="0" lvl="0" indent="0" algn="just" defTabSz="4445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Бизнесийн хөрөнгө оруулалтыг дэмжих: Засгийн газраас элэгдлийн суутгалыг хурдасгах замаар богино хугацаанд бизнесийн хөрөнгө оруулалт болон эдийн засгийн өсөлтийг дэмжих зорилгоор 15 сарын хугацаатай хөрөнгө оруулалтын урамшууллыг (2021 оны 6-р сарын 30 хүртэл) нэвтрүүлж байна. 500 сая AUD-аас бага эргэлттэй аж ахуйн нэгжүүд уг хөрөнгийн өртгийн үлдэгдэлд одоо байгаа элэгдлийн дүрмийг мөрдөж, суурилуулахдаа зохих хөрөнгийн өртгийн 50 хувийг хасах боломжтой болно.</a:t>
            </a:r>
            <a:endParaRPr lang="en-US" sz="1200" kern="1200" dirty="0">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F9A924C-8BFE-42F9-98FF-070C4ADF4785}"/>
              </a:ext>
            </a:extLst>
          </p:cNvPr>
          <p:cNvSpPr txBox="1"/>
          <p:nvPr/>
        </p:nvSpPr>
        <p:spPr>
          <a:xfrm>
            <a:off x="6047122" y="526924"/>
            <a:ext cx="1190438" cy="923330"/>
          </a:xfrm>
          <a:prstGeom prst="rect">
            <a:avLst/>
          </a:prstGeom>
          <a:noFill/>
        </p:spPr>
        <p:txBody>
          <a:bodyPr wrap="square">
            <a:spAutoFit/>
          </a:bodyPr>
          <a:lstStyle/>
          <a:p>
            <a:pPr marL="0" lvl="0" indent="0" algn="ctr" defTabSz="4445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Хөнгөлөлттэй зээлийн хугацааг 6 сараар хойшлуулсан</a:t>
            </a:r>
            <a:endParaRPr lang="en-US" sz="1200" kern="1200" dirty="0">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FABB577D-B7BB-4EC7-9152-B16B6D0B4D9D}"/>
              </a:ext>
            </a:extLst>
          </p:cNvPr>
          <p:cNvSpPr txBox="1"/>
          <p:nvPr/>
        </p:nvSpPr>
        <p:spPr>
          <a:xfrm>
            <a:off x="7447491" y="526924"/>
            <a:ext cx="4244731" cy="1255728"/>
          </a:xfrm>
          <a:prstGeom prst="rect">
            <a:avLst/>
          </a:prstGeom>
          <a:noFill/>
        </p:spPr>
        <p:txBody>
          <a:bodyPr wrap="square">
            <a:spAutoFit/>
          </a:bodyPr>
          <a:lstStyle/>
          <a:p>
            <a:pPr marL="0" lvl="0" indent="0" algn="just" defTabSz="444500">
              <a:lnSpc>
                <a:spcPct val="90000"/>
              </a:lnSpc>
              <a:spcBef>
                <a:spcPct val="0"/>
              </a:spcBef>
              <a:spcAft>
                <a:spcPct val="35000"/>
              </a:spcAft>
              <a:buNone/>
            </a:pPr>
            <a:r>
              <a:rPr lang="mn-MN" sz="1200" kern="1200" dirty="0">
                <a:latin typeface="Arial" panose="020B0604020202020204" pitchFamily="34" charset="0"/>
                <a:cs typeface="Arial" panose="020B0604020202020204" pitchFamily="34" charset="0"/>
              </a:rPr>
              <a:t>Гуравдугаар сарын 22-нд Засгийн газар 66 тэрбум австрали долларын хоёр дахь нэмэлт багцыг зарлав.116 Энэхүү багцад 100,000 австрали доллар хүртэлх татваргүй бэлэн мөнгөөр ​​төлөх боломжтой бөгөөд 50 саяаас доош орлоготой бизнес эрхлэгчид, мөн хамрагдаагүй бизнес эрхлэгчид ашиглах боломжтой. - буяны байгууллагууд.</a:t>
            </a:r>
            <a:endParaRPr lang="en-US" sz="1200" kern="1200" dirty="0">
              <a:latin typeface="Arial" panose="020B0604020202020204" pitchFamily="34" charset="0"/>
              <a:cs typeface="Arial" panose="020B0604020202020204" pitchFamily="34" charset="0"/>
            </a:endParaRPr>
          </a:p>
        </p:txBody>
      </p:sp>
      <p:sp>
        <p:nvSpPr>
          <p:cNvPr id="23" name="Title 2">
            <a:extLst>
              <a:ext uri="{FF2B5EF4-FFF2-40B4-BE49-F238E27FC236}">
                <a16:creationId xmlns:a16="http://schemas.microsoft.com/office/drawing/2014/main" id="{666FDBC8-1381-42AB-856F-2AD97101B12D}"/>
              </a:ext>
            </a:extLst>
          </p:cNvPr>
          <p:cNvSpPr txBox="1">
            <a:spLocks/>
          </p:cNvSpPr>
          <p:nvPr/>
        </p:nvSpPr>
        <p:spPr>
          <a:xfrm>
            <a:off x="552097" y="2467154"/>
            <a:ext cx="1276710" cy="1520076"/>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FFFFFF"/>
                </a:solidFill>
                <a:latin typeface="Times New Roman" panose="02020603050405020304" pitchFamily="18" charset="0"/>
                <a:cs typeface="Times New Roman" panose="02020603050405020304" pitchFamily="18" charset="0"/>
              </a:rPr>
              <a:t>Хэрэгжүүлсэн бодлого</a:t>
            </a:r>
            <a:br>
              <a:rPr lang="en-US" sz="1200" dirty="0">
                <a:solidFill>
                  <a:srgbClr val="FFFFFF"/>
                </a:solidFill>
                <a:latin typeface="Times New Roman" panose="02020603050405020304" pitchFamily="18" charset="0"/>
                <a:cs typeface="Times New Roman" panose="02020603050405020304" pitchFamily="18" charset="0"/>
              </a:rPr>
            </a:br>
            <a:r>
              <a:rPr lang="en-US" sz="1200" dirty="0">
                <a:solidFill>
                  <a:srgbClr val="FFFFFF"/>
                </a:solidFill>
                <a:latin typeface="Times New Roman" panose="02020603050405020304" pitchFamily="18" charset="0"/>
                <a:cs typeface="Times New Roman" panose="02020603050405020304" pitchFamily="18" charset="0"/>
              </a:rPr>
              <a:t>SME</a:t>
            </a:r>
          </a:p>
        </p:txBody>
      </p:sp>
      <p:grpSp>
        <p:nvGrpSpPr>
          <p:cNvPr id="25" name="Group 24">
            <a:extLst>
              <a:ext uri="{FF2B5EF4-FFF2-40B4-BE49-F238E27FC236}">
                <a16:creationId xmlns:a16="http://schemas.microsoft.com/office/drawing/2014/main" id="{6D5EDD2D-0334-43AE-B949-7D2FE5822D5D}"/>
              </a:ext>
            </a:extLst>
          </p:cNvPr>
          <p:cNvGrpSpPr/>
          <p:nvPr/>
        </p:nvGrpSpPr>
        <p:grpSpPr>
          <a:xfrm>
            <a:off x="1949570" y="2467154"/>
            <a:ext cx="9800145" cy="3502771"/>
            <a:chOff x="4249625" y="2310088"/>
            <a:chExt cx="7335656" cy="4168796"/>
          </a:xfrm>
        </p:grpSpPr>
        <p:sp>
          <p:nvSpPr>
            <p:cNvPr id="26" name="Freeform: Shape 25">
              <a:extLst>
                <a:ext uri="{FF2B5EF4-FFF2-40B4-BE49-F238E27FC236}">
                  <a16:creationId xmlns:a16="http://schemas.microsoft.com/office/drawing/2014/main" id="{9FC40967-2AA1-42F8-8790-FC5B9420A023}"/>
                </a:ext>
              </a:extLst>
            </p:cNvPr>
            <p:cNvSpPr/>
            <p:nvPr/>
          </p:nvSpPr>
          <p:spPr>
            <a:xfrm>
              <a:off x="4249625" y="2310088"/>
              <a:ext cx="7335656" cy="986383"/>
            </a:xfrm>
            <a:custGeom>
              <a:avLst/>
              <a:gdLst>
                <a:gd name="connsiteX0" fmla="*/ 0 w 7335656"/>
                <a:gd name="connsiteY0" fmla="*/ 164400 h 986383"/>
                <a:gd name="connsiteX1" fmla="*/ 164400 w 7335656"/>
                <a:gd name="connsiteY1" fmla="*/ 0 h 986383"/>
                <a:gd name="connsiteX2" fmla="*/ 7171256 w 7335656"/>
                <a:gd name="connsiteY2" fmla="*/ 0 h 986383"/>
                <a:gd name="connsiteX3" fmla="*/ 7335656 w 7335656"/>
                <a:gd name="connsiteY3" fmla="*/ 164400 h 986383"/>
                <a:gd name="connsiteX4" fmla="*/ 7335656 w 7335656"/>
                <a:gd name="connsiteY4" fmla="*/ 821983 h 986383"/>
                <a:gd name="connsiteX5" fmla="*/ 7171256 w 7335656"/>
                <a:gd name="connsiteY5" fmla="*/ 986383 h 986383"/>
                <a:gd name="connsiteX6" fmla="*/ 164400 w 7335656"/>
                <a:gd name="connsiteY6" fmla="*/ 986383 h 986383"/>
                <a:gd name="connsiteX7" fmla="*/ 0 w 7335656"/>
                <a:gd name="connsiteY7" fmla="*/ 821983 h 986383"/>
                <a:gd name="connsiteX8" fmla="*/ 0 w 7335656"/>
                <a:gd name="connsiteY8" fmla="*/ 164400 h 9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35656" h="986383">
                  <a:moveTo>
                    <a:pt x="0" y="164400"/>
                  </a:moveTo>
                  <a:cubicBezTo>
                    <a:pt x="0" y="73604"/>
                    <a:pt x="73604" y="0"/>
                    <a:pt x="164400" y="0"/>
                  </a:cubicBezTo>
                  <a:lnTo>
                    <a:pt x="7171256" y="0"/>
                  </a:lnTo>
                  <a:cubicBezTo>
                    <a:pt x="7262052" y="0"/>
                    <a:pt x="7335656" y="73604"/>
                    <a:pt x="7335656" y="164400"/>
                  </a:cubicBezTo>
                  <a:lnTo>
                    <a:pt x="7335656" y="821983"/>
                  </a:lnTo>
                  <a:cubicBezTo>
                    <a:pt x="7335656" y="912779"/>
                    <a:pt x="7262052" y="986383"/>
                    <a:pt x="7171256" y="986383"/>
                  </a:cubicBezTo>
                  <a:lnTo>
                    <a:pt x="164400" y="986383"/>
                  </a:lnTo>
                  <a:cubicBezTo>
                    <a:pt x="73604" y="986383"/>
                    <a:pt x="0" y="912779"/>
                    <a:pt x="0" y="821983"/>
                  </a:cubicBezTo>
                  <a:lnTo>
                    <a:pt x="0" y="16440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101491" tIns="101491" rIns="101491" bIns="101491" numCol="1" spcCol="1270" anchor="ctr" anchorCtr="0">
              <a:noAutofit/>
            </a:bodyPr>
            <a:lstStyle/>
            <a:p>
              <a:pPr marL="0" lvl="0" indent="0" algn="l" defTabSz="622300">
                <a:lnSpc>
                  <a:spcPct val="90000"/>
                </a:lnSpc>
                <a:spcBef>
                  <a:spcPct val="0"/>
                </a:spcBef>
                <a:spcAft>
                  <a:spcPct val="35000"/>
                </a:spcAft>
                <a:buNone/>
              </a:pPr>
              <a:r>
                <a:rPr lang="mn-MN" sz="1200" kern="1200" dirty="0">
                  <a:latin typeface="Times New Roman" panose="02020603050405020304" pitchFamily="18" charset="0"/>
                  <a:cs typeface="Times New Roman" panose="02020603050405020304" pitchFamily="18" charset="0"/>
                </a:rPr>
                <a:t>Засгийн газар ЖДҮ-ийн батлан ​​даалтын хөтөлбөрөөр дамжуулан жижиг, дунд үйлдвэрүүдэд дэмжлэг үзүүлж, 50 хувийг нь батлан дааж, 1 сая доллар хүртэлх, таван жилийн хугацаатай</a:t>
              </a:r>
              <a:r>
                <a:rPr lang="en-AU" sz="1200" kern="1200" dirty="0">
                  <a:latin typeface="Times New Roman" panose="02020603050405020304" pitchFamily="18" charset="0"/>
                  <a:cs typeface="Times New Roman" panose="02020603050405020304" pitchFamily="18" charset="0"/>
                </a:rPr>
                <a:t> </a:t>
              </a:r>
              <a:r>
                <a:rPr lang="mn-MN" sz="1200" kern="1200" dirty="0">
                  <a:latin typeface="Times New Roman" panose="02020603050405020304" pitchFamily="18" charset="0"/>
                  <a:cs typeface="Times New Roman" panose="02020603050405020304" pitchFamily="18" charset="0"/>
                </a:rPr>
                <a:t>зээл олгосон.</a:t>
              </a:r>
              <a:endParaRPr lang="en-MN" sz="1200" kern="1200" dirty="0">
                <a:latin typeface="Times New Roman" panose="02020603050405020304" pitchFamily="18" charset="0"/>
                <a:cs typeface="Times New Roman" panose="02020603050405020304" pitchFamily="18" charset="0"/>
              </a:endParaRPr>
            </a:p>
          </p:txBody>
        </p:sp>
        <p:sp>
          <p:nvSpPr>
            <p:cNvPr id="27" name="Freeform: Shape 26">
              <a:extLst>
                <a:ext uri="{FF2B5EF4-FFF2-40B4-BE49-F238E27FC236}">
                  <a16:creationId xmlns:a16="http://schemas.microsoft.com/office/drawing/2014/main" id="{FB148D8D-39DB-4B0E-BE38-EE0FB9027A4F}"/>
                </a:ext>
              </a:extLst>
            </p:cNvPr>
            <p:cNvSpPr/>
            <p:nvPr/>
          </p:nvSpPr>
          <p:spPr>
            <a:xfrm>
              <a:off x="4249625" y="3371305"/>
              <a:ext cx="7335656" cy="986383"/>
            </a:xfrm>
            <a:custGeom>
              <a:avLst/>
              <a:gdLst>
                <a:gd name="connsiteX0" fmla="*/ 0 w 7335656"/>
                <a:gd name="connsiteY0" fmla="*/ 164400 h 986383"/>
                <a:gd name="connsiteX1" fmla="*/ 164400 w 7335656"/>
                <a:gd name="connsiteY1" fmla="*/ 0 h 986383"/>
                <a:gd name="connsiteX2" fmla="*/ 7171256 w 7335656"/>
                <a:gd name="connsiteY2" fmla="*/ 0 h 986383"/>
                <a:gd name="connsiteX3" fmla="*/ 7335656 w 7335656"/>
                <a:gd name="connsiteY3" fmla="*/ 164400 h 986383"/>
                <a:gd name="connsiteX4" fmla="*/ 7335656 w 7335656"/>
                <a:gd name="connsiteY4" fmla="*/ 821983 h 986383"/>
                <a:gd name="connsiteX5" fmla="*/ 7171256 w 7335656"/>
                <a:gd name="connsiteY5" fmla="*/ 986383 h 986383"/>
                <a:gd name="connsiteX6" fmla="*/ 164400 w 7335656"/>
                <a:gd name="connsiteY6" fmla="*/ 986383 h 986383"/>
                <a:gd name="connsiteX7" fmla="*/ 0 w 7335656"/>
                <a:gd name="connsiteY7" fmla="*/ 821983 h 986383"/>
                <a:gd name="connsiteX8" fmla="*/ 0 w 7335656"/>
                <a:gd name="connsiteY8" fmla="*/ 164400 h 9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35656" h="986383">
                  <a:moveTo>
                    <a:pt x="0" y="164400"/>
                  </a:moveTo>
                  <a:cubicBezTo>
                    <a:pt x="0" y="73604"/>
                    <a:pt x="73604" y="0"/>
                    <a:pt x="164400" y="0"/>
                  </a:cubicBezTo>
                  <a:lnTo>
                    <a:pt x="7171256" y="0"/>
                  </a:lnTo>
                  <a:cubicBezTo>
                    <a:pt x="7262052" y="0"/>
                    <a:pt x="7335656" y="73604"/>
                    <a:pt x="7335656" y="164400"/>
                  </a:cubicBezTo>
                  <a:lnTo>
                    <a:pt x="7335656" y="821983"/>
                  </a:lnTo>
                  <a:cubicBezTo>
                    <a:pt x="7335656" y="912779"/>
                    <a:pt x="7262052" y="986383"/>
                    <a:pt x="7171256" y="986383"/>
                  </a:cubicBezTo>
                  <a:lnTo>
                    <a:pt x="164400" y="986383"/>
                  </a:lnTo>
                  <a:cubicBezTo>
                    <a:pt x="73604" y="986383"/>
                    <a:pt x="0" y="912779"/>
                    <a:pt x="0" y="821983"/>
                  </a:cubicBezTo>
                  <a:lnTo>
                    <a:pt x="0" y="16440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101491" tIns="101491" rIns="101491" bIns="101491" numCol="1" spcCol="1270" anchor="ctr" anchorCtr="0">
              <a:noAutofit/>
            </a:bodyPr>
            <a:lstStyle/>
            <a:p>
              <a:pPr marL="0" lvl="0" indent="0" algn="l" defTabSz="622300">
                <a:lnSpc>
                  <a:spcPct val="90000"/>
                </a:lnSpc>
                <a:spcBef>
                  <a:spcPct val="0"/>
                </a:spcBef>
                <a:spcAft>
                  <a:spcPct val="35000"/>
                </a:spcAft>
                <a:buNone/>
              </a:pPr>
              <a:r>
                <a:rPr lang="ru-RU" sz="1200" kern="1200" dirty="0">
                  <a:latin typeface="Times New Roman" panose="02020603050405020304" pitchFamily="18" charset="0"/>
                  <a:cs typeface="Times New Roman" panose="02020603050405020304" pitchFamily="18" charset="0"/>
                </a:rPr>
                <a:t>50 гаруй зээлдүүлэгч</a:t>
              </a:r>
              <a:r>
                <a:rPr lang="mn-MN" sz="1200" kern="1200" dirty="0">
                  <a:latin typeface="Times New Roman" panose="02020603050405020304" pitchFamily="18" charset="0"/>
                  <a:cs typeface="Times New Roman" panose="02020603050405020304" pitchFamily="18" charset="0"/>
                </a:rPr>
                <a:t>дэд </a:t>
              </a:r>
              <a:r>
                <a:rPr lang="ru-RU" sz="1200" kern="1200" dirty="0">
                  <a:latin typeface="Times New Roman" panose="02020603050405020304" pitchFamily="18" charset="0"/>
                  <a:cs typeface="Times New Roman" panose="02020603050405020304" pitchFamily="18" charset="0"/>
                </a:rPr>
                <a:t>ЖДҮ-ийн батлан ​​даалтын хөтөлбөр нь ЖДҮ-д шинэ зээл олгохыг дэмжиж, ЖДҮ-үүдэд 4.3 тэрбум ам.долларын 49,000 орчим зээлийн хөтөлбөрт хамрагдахад аль хэдийн тусалсан.</a:t>
              </a:r>
              <a:endParaRPr lang="en-MN" sz="1200" kern="1200" dirty="0">
                <a:latin typeface="Times New Roman" panose="02020603050405020304" pitchFamily="18" charset="0"/>
                <a:cs typeface="Times New Roman" panose="02020603050405020304" pitchFamily="18" charset="0"/>
              </a:endParaRPr>
            </a:p>
          </p:txBody>
        </p:sp>
        <p:sp>
          <p:nvSpPr>
            <p:cNvPr id="28" name="Freeform: Shape 27">
              <a:extLst>
                <a:ext uri="{FF2B5EF4-FFF2-40B4-BE49-F238E27FC236}">
                  <a16:creationId xmlns:a16="http://schemas.microsoft.com/office/drawing/2014/main" id="{7A255B10-8D19-4CA7-A447-2C03A0E4408E}"/>
                </a:ext>
              </a:extLst>
            </p:cNvPr>
            <p:cNvSpPr/>
            <p:nvPr/>
          </p:nvSpPr>
          <p:spPr>
            <a:xfrm>
              <a:off x="4249625" y="4441132"/>
              <a:ext cx="7335656" cy="986383"/>
            </a:xfrm>
            <a:custGeom>
              <a:avLst/>
              <a:gdLst>
                <a:gd name="connsiteX0" fmla="*/ 0 w 7335656"/>
                <a:gd name="connsiteY0" fmla="*/ 164400 h 986383"/>
                <a:gd name="connsiteX1" fmla="*/ 164400 w 7335656"/>
                <a:gd name="connsiteY1" fmla="*/ 0 h 986383"/>
                <a:gd name="connsiteX2" fmla="*/ 7171256 w 7335656"/>
                <a:gd name="connsiteY2" fmla="*/ 0 h 986383"/>
                <a:gd name="connsiteX3" fmla="*/ 7335656 w 7335656"/>
                <a:gd name="connsiteY3" fmla="*/ 164400 h 986383"/>
                <a:gd name="connsiteX4" fmla="*/ 7335656 w 7335656"/>
                <a:gd name="connsiteY4" fmla="*/ 821983 h 986383"/>
                <a:gd name="connsiteX5" fmla="*/ 7171256 w 7335656"/>
                <a:gd name="connsiteY5" fmla="*/ 986383 h 986383"/>
                <a:gd name="connsiteX6" fmla="*/ 164400 w 7335656"/>
                <a:gd name="connsiteY6" fmla="*/ 986383 h 986383"/>
                <a:gd name="connsiteX7" fmla="*/ 0 w 7335656"/>
                <a:gd name="connsiteY7" fmla="*/ 821983 h 986383"/>
                <a:gd name="connsiteX8" fmla="*/ 0 w 7335656"/>
                <a:gd name="connsiteY8" fmla="*/ 164400 h 9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35656" h="986383">
                  <a:moveTo>
                    <a:pt x="0" y="164400"/>
                  </a:moveTo>
                  <a:cubicBezTo>
                    <a:pt x="0" y="73604"/>
                    <a:pt x="73604" y="0"/>
                    <a:pt x="164400" y="0"/>
                  </a:cubicBezTo>
                  <a:lnTo>
                    <a:pt x="7171256" y="0"/>
                  </a:lnTo>
                  <a:cubicBezTo>
                    <a:pt x="7262052" y="0"/>
                    <a:pt x="7335656" y="73604"/>
                    <a:pt x="7335656" y="164400"/>
                  </a:cubicBezTo>
                  <a:lnTo>
                    <a:pt x="7335656" y="821983"/>
                  </a:lnTo>
                  <a:cubicBezTo>
                    <a:pt x="7335656" y="912779"/>
                    <a:pt x="7262052" y="986383"/>
                    <a:pt x="7171256" y="986383"/>
                  </a:cubicBezTo>
                  <a:lnTo>
                    <a:pt x="164400" y="986383"/>
                  </a:lnTo>
                  <a:cubicBezTo>
                    <a:pt x="73604" y="986383"/>
                    <a:pt x="0" y="912779"/>
                    <a:pt x="0" y="821983"/>
                  </a:cubicBezTo>
                  <a:lnTo>
                    <a:pt x="0" y="16440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101491" tIns="101491" rIns="101491" bIns="101491" numCol="1" spcCol="1270" anchor="ctr" anchorCtr="0">
              <a:noAutofit/>
            </a:bodyPr>
            <a:lstStyle/>
            <a:p>
              <a:pPr marL="0" lvl="0" indent="0" algn="l" defTabSz="622300">
                <a:lnSpc>
                  <a:spcPct val="90000"/>
                </a:lnSpc>
                <a:spcBef>
                  <a:spcPct val="0"/>
                </a:spcBef>
                <a:spcAft>
                  <a:spcPct val="35000"/>
                </a:spcAft>
                <a:buNone/>
              </a:pPr>
              <a:r>
                <a:rPr lang="mn-MN" sz="1200" kern="1200" dirty="0">
                  <a:latin typeface="Times New Roman" panose="02020603050405020304" pitchFamily="18" charset="0"/>
                  <a:cs typeface="Times New Roman" panose="02020603050405020304" pitchFamily="18" charset="0"/>
                </a:rPr>
                <a:t>ЖДҮ-ийг сэргээх зээлийн схем нь ЖДҮ-ийн батлан ​​даалтын схем дээр суурилдаг. Үүнд засгийн газрын баталгааг 80 хувиар нэмэгдүүлэх, зээлийн дээд хэмжээ 5 сая ам.доллар, зээлийн дээд хугацаа 10 жил, зээлийн хүү 7.5 орчим хувиар нэмэгдэнэ. Зээлдэгчдэд тохирсон бүтээгдэхүүнээ 24 сар хүртэлх хугацаанд эргэн төлөгдөх эрхийг нь санал болгож болно.</a:t>
              </a:r>
              <a:endParaRPr lang="en-MN" sz="1200" kern="1200" dirty="0">
                <a:latin typeface="Times New Roman" panose="02020603050405020304" pitchFamily="18" charset="0"/>
                <a:cs typeface="Times New Roman" panose="02020603050405020304" pitchFamily="18" charset="0"/>
              </a:endParaRPr>
            </a:p>
          </p:txBody>
        </p:sp>
        <p:sp>
          <p:nvSpPr>
            <p:cNvPr id="29" name="Freeform: Shape 28">
              <a:extLst>
                <a:ext uri="{FF2B5EF4-FFF2-40B4-BE49-F238E27FC236}">
                  <a16:creationId xmlns:a16="http://schemas.microsoft.com/office/drawing/2014/main" id="{E809588B-F8E0-43EE-9401-F575E2AAD1C6}"/>
                </a:ext>
              </a:extLst>
            </p:cNvPr>
            <p:cNvSpPr/>
            <p:nvPr/>
          </p:nvSpPr>
          <p:spPr>
            <a:xfrm>
              <a:off x="4249625" y="5492501"/>
              <a:ext cx="7335656" cy="986383"/>
            </a:xfrm>
            <a:custGeom>
              <a:avLst/>
              <a:gdLst>
                <a:gd name="connsiteX0" fmla="*/ 0 w 7335656"/>
                <a:gd name="connsiteY0" fmla="*/ 164400 h 986383"/>
                <a:gd name="connsiteX1" fmla="*/ 164400 w 7335656"/>
                <a:gd name="connsiteY1" fmla="*/ 0 h 986383"/>
                <a:gd name="connsiteX2" fmla="*/ 7171256 w 7335656"/>
                <a:gd name="connsiteY2" fmla="*/ 0 h 986383"/>
                <a:gd name="connsiteX3" fmla="*/ 7335656 w 7335656"/>
                <a:gd name="connsiteY3" fmla="*/ 164400 h 986383"/>
                <a:gd name="connsiteX4" fmla="*/ 7335656 w 7335656"/>
                <a:gd name="connsiteY4" fmla="*/ 821983 h 986383"/>
                <a:gd name="connsiteX5" fmla="*/ 7171256 w 7335656"/>
                <a:gd name="connsiteY5" fmla="*/ 986383 h 986383"/>
                <a:gd name="connsiteX6" fmla="*/ 164400 w 7335656"/>
                <a:gd name="connsiteY6" fmla="*/ 986383 h 986383"/>
                <a:gd name="connsiteX7" fmla="*/ 0 w 7335656"/>
                <a:gd name="connsiteY7" fmla="*/ 821983 h 986383"/>
                <a:gd name="connsiteX8" fmla="*/ 0 w 7335656"/>
                <a:gd name="connsiteY8" fmla="*/ 164400 h 986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335656" h="986383">
                  <a:moveTo>
                    <a:pt x="0" y="164400"/>
                  </a:moveTo>
                  <a:cubicBezTo>
                    <a:pt x="0" y="73604"/>
                    <a:pt x="73604" y="0"/>
                    <a:pt x="164400" y="0"/>
                  </a:cubicBezTo>
                  <a:lnTo>
                    <a:pt x="7171256" y="0"/>
                  </a:lnTo>
                  <a:cubicBezTo>
                    <a:pt x="7262052" y="0"/>
                    <a:pt x="7335656" y="73604"/>
                    <a:pt x="7335656" y="164400"/>
                  </a:cubicBezTo>
                  <a:lnTo>
                    <a:pt x="7335656" y="821983"/>
                  </a:lnTo>
                  <a:cubicBezTo>
                    <a:pt x="7335656" y="912779"/>
                    <a:pt x="7262052" y="986383"/>
                    <a:pt x="7171256" y="986383"/>
                  </a:cubicBezTo>
                  <a:lnTo>
                    <a:pt x="164400" y="986383"/>
                  </a:lnTo>
                  <a:cubicBezTo>
                    <a:pt x="73604" y="986383"/>
                    <a:pt x="0" y="912779"/>
                    <a:pt x="0" y="821983"/>
                  </a:cubicBezTo>
                  <a:lnTo>
                    <a:pt x="0" y="16440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101491" tIns="101491" rIns="101491" bIns="101491" numCol="1" spcCol="1270" anchor="ctr" anchorCtr="0">
              <a:noAutofit/>
            </a:bodyPr>
            <a:lstStyle/>
            <a:p>
              <a:pPr marL="0" lvl="0" indent="0" algn="l" defTabSz="622300">
                <a:lnSpc>
                  <a:spcPct val="90000"/>
                </a:lnSpc>
                <a:spcBef>
                  <a:spcPct val="0"/>
                </a:spcBef>
                <a:spcAft>
                  <a:spcPct val="35000"/>
                </a:spcAft>
                <a:buNone/>
              </a:pPr>
              <a:r>
                <a:rPr lang="mn-MN" sz="1200" kern="1200" dirty="0">
                  <a:latin typeface="Times New Roman" panose="02020603050405020304" pitchFamily="18" charset="0"/>
                  <a:cs typeface="Times New Roman" panose="02020603050405020304" pitchFamily="18" charset="0"/>
                </a:rPr>
                <a:t>Уг схемийг 2021 оны 1-р сарын 4-өөс 2021 оны 3-р сарын 28-ны хооронд JobKeeper-ийн төлбөрийг хүлээн авсан эсвэл 2021 оны 3-р сард эрх бүхий орон нутгийн засаг захиргааны бүс дэх үерийн гамшигт нэрвэгдсэн 250 сая доллар хүртэлх эргэлттэй ЖДҮ эрхлэгчид ашиглах боломжтой.</a:t>
              </a:r>
              <a:endParaRPr lang="en-MN" sz="1200" kern="1200" dirty="0">
                <a:latin typeface="Times New Roman" panose="02020603050405020304" pitchFamily="18" charset="0"/>
                <a:cs typeface="Times New Roman" panose="02020603050405020304" pitchFamily="18" charset="0"/>
              </a:endParaRPr>
            </a:p>
          </p:txBody>
        </p:sp>
      </p:grpSp>
      <p:cxnSp>
        <p:nvCxnSpPr>
          <p:cNvPr id="31" name="Straight Connector 30">
            <a:extLst>
              <a:ext uri="{FF2B5EF4-FFF2-40B4-BE49-F238E27FC236}">
                <a16:creationId xmlns:a16="http://schemas.microsoft.com/office/drawing/2014/main" id="{1D7CCAD1-2096-45DE-BA52-6A8404DD6C1F}"/>
              </a:ext>
            </a:extLst>
          </p:cNvPr>
          <p:cNvCxnSpPr/>
          <p:nvPr/>
        </p:nvCxnSpPr>
        <p:spPr>
          <a:xfrm>
            <a:off x="5937874" y="526924"/>
            <a:ext cx="0" cy="1302514"/>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CC9C036-5F71-49B4-99E5-0CA03C5340A3}"/>
              </a:ext>
            </a:extLst>
          </p:cNvPr>
          <p:cNvCxnSpPr/>
          <p:nvPr/>
        </p:nvCxnSpPr>
        <p:spPr>
          <a:xfrm>
            <a:off x="7355464" y="526924"/>
            <a:ext cx="0" cy="130251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516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1228725" y="395288"/>
            <a:ext cx="10963275" cy="369887"/>
          </a:xfrm>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1200" dirty="0">
                <a:latin typeface="Times New Roman" panose="02020603050405020304" pitchFamily="18" charset="0"/>
                <a:cs typeface="Times New Roman" panose="02020603050405020304" pitchFamily="18" charset="0"/>
              </a:rPr>
              <a:t>Үр дүн</a:t>
            </a:r>
            <a:endParaRPr lang="en-US" sz="1200" dirty="0">
              <a:latin typeface="Times New Roman" panose="02020603050405020304" pitchFamily="18" charset="0"/>
              <a:cs typeface="Times New Roman" panose="02020603050405020304" pitchFamily="18" charset="0"/>
            </a:endParaRPr>
          </a:p>
        </p:txBody>
      </p:sp>
      <p:grpSp>
        <p:nvGrpSpPr>
          <p:cNvPr id="3" name="Group 2">
            <a:extLst>
              <a:ext uri="{FF2B5EF4-FFF2-40B4-BE49-F238E27FC236}">
                <a16:creationId xmlns:a16="http://schemas.microsoft.com/office/drawing/2014/main" id="{01A0A9D4-3B1C-4D9E-8F9C-D5C2F1355A2D}"/>
              </a:ext>
            </a:extLst>
          </p:cNvPr>
          <p:cNvGrpSpPr/>
          <p:nvPr/>
        </p:nvGrpSpPr>
        <p:grpSpPr>
          <a:xfrm>
            <a:off x="2854454" y="1620559"/>
            <a:ext cx="7435970" cy="3382126"/>
            <a:chOff x="3869390" y="2417687"/>
            <a:chExt cx="4741702" cy="3382126"/>
          </a:xfrm>
        </p:grpSpPr>
        <p:sp>
          <p:nvSpPr>
            <p:cNvPr id="6" name="Freeform: Shape 5">
              <a:extLst>
                <a:ext uri="{FF2B5EF4-FFF2-40B4-BE49-F238E27FC236}">
                  <a16:creationId xmlns:a16="http://schemas.microsoft.com/office/drawing/2014/main" id="{E1CF5151-C89C-4EC2-ADA4-5B241F942464}"/>
                </a:ext>
              </a:extLst>
            </p:cNvPr>
            <p:cNvSpPr/>
            <p:nvPr/>
          </p:nvSpPr>
          <p:spPr>
            <a:xfrm>
              <a:off x="4014871" y="2417687"/>
              <a:ext cx="4596220" cy="820991"/>
            </a:xfrm>
            <a:custGeom>
              <a:avLst/>
              <a:gdLst>
                <a:gd name="connsiteX0" fmla="*/ 0 w 4570218"/>
                <a:gd name="connsiteY0" fmla="*/ 0 h 820990"/>
                <a:gd name="connsiteX1" fmla="*/ 4159723 w 4570218"/>
                <a:gd name="connsiteY1" fmla="*/ 0 h 820990"/>
                <a:gd name="connsiteX2" fmla="*/ 4570218 w 4570218"/>
                <a:gd name="connsiteY2" fmla="*/ 410495 h 820990"/>
                <a:gd name="connsiteX3" fmla="*/ 4159723 w 4570218"/>
                <a:gd name="connsiteY3" fmla="*/ 820990 h 820990"/>
                <a:gd name="connsiteX4" fmla="*/ 0 w 4570218"/>
                <a:gd name="connsiteY4" fmla="*/ 820990 h 820990"/>
                <a:gd name="connsiteX5" fmla="*/ 0 w 4570218"/>
                <a:gd name="connsiteY5" fmla="*/ 0 h 82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0218" h="820990">
                  <a:moveTo>
                    <a:pt x="4570218" y="820989"/>
                  </a:moveTo>
                  <a:lnTo>
                    <a:pt x="410495" y="820989"/>
                  </a:lnTo>
                  <a:lnTo>
                    <a:pt x="0" y="410495"/>
                  </a:lnTo>
                  <a:lnTo>
                    <a:pt x="410495" y="1"/>
                  </a:lnTo>
                  <a:lnTo>
                    <a:pt x="4570218" y="1"/>
                  </a:lnTo>
                  <a:lnTo>
                    <a:pt x="4570218" y="820989"/>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1531816" tIns="45721" rIns="85344" bIns="45720" numCol="1" spcCol="1270" anchor="ctr" anchorCtr="0">
              <a:noAutofit/>
            </a:bodyPr>
            <a:lstStyle/>
            <a:p>
              <a:pPr lvl="0" algn="just" defTabSz="533400">
                <a:lnSpc>
                  <a:spcPct val="90000"/>
                </a:lnSpc>
                <a:spcBef>
                  <a:spcPct val="0"/>
                </a:spcBef>
                <a:spcAft>
                  <a:spcPct val="35000"/>
                </a:spcAft>
                <a:buNone/>
              </a:pPr>
              <a:r>
                <a:rPr lang="mn-MN" sz="1200" kern="1200" dirty="0">
                  <a:latin typeface="Times New Roman" panose="02020603050405020304" pitchFamily="18" charset="0"/>
                  <a:cs typeface="Times New Roman" panose="02020603050405020304" pitchFamily="18" charset="0"/>
                </a:rPr>
                <a:t>Засгийн газрын хариу арга хэмжээ австраличуудыг аюулгүй байлгаж, бусад ихэнх улс орнуудтай харьцуулахад халдвар, эмнэлэгт хэвтэх, нас барах тохиолдол цөөн байна. Энэ нь бизнесийг хэвийн явуулах, ажилчдыг ажлын байртай холбож, өрхийн балансыг бэхжүүлэхэд тусалсан.</a:t>
              </a:r>
              <a:endParaRPr lang="en-MN" sz="1200" kern="1200"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DC9FC59B-336A-4E6D-8D39-41A3723006BC}"/>
                </a:ext>
              </a:extLst>
            </p:cNvPr>
            <p:cNvSpPr/>
            <p:nvPr/>
          </p:nvSpPr>
          <p:spPr>
            <a:xfrm>
              <a:off x="3914730" y="2417688"/>
              <a:ext cx="591445" cy="820990"/>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8" name="Freeform: Shape 7">
              <a:extLst>
                <a:ext uri="{FF2B5EF4-FFF2-40B4-BE49-F238E27FC236}">
                  <a16:creationId xmlns:a16="http://schemas.microsoft.com/office/drawing/2014/main" id="{7948AD82-B9E8-43D0-B449-C3644062E82B}"/>
                </a:ext>
              </a:extLst>
            </p:cNvPr>
            <p:cNvSpPr/>
            <p:nvPr/>
          </p:nvSpPr>
          <p:spPr>
            <a:xfrm>
              <a:off x="4029635" y="3797309"/>
              <a:ext cx="4581456" cy="820990"/>
            </a:xfrm>
            <a:custGeom>
              <a:avLst/>
              <a:gdLst>
                <a:gd name="connsiteX0" fmla="*/ 0 w 4570218"/>
                <a:gd name="connsiteY0" fmla="*/ 0 h 820990"/>
                <a:gd name="connsiteX1" fmla="*/ 4159723 w 4570218"/>
                <a:gd name="connsiteY1" fmla="*/ 0 h 820990"/>
                <a:gd name="connsiteX2" fmla="*/ 4570218 w 4570218"/>
                <a:gd name="connsiteY2" fmla="*/ 410495 h 820990"/>
                <a:gd name="connsiteX3" fmla="*/ 4159723 w 4570218"/>
                <a:gd name="connsiteY3" fmla="*/ 820990 h 820990"/>
                <a:gd name="connsiteX4" fmla="*/ 0 w 4570218"/>
                <a:gd name="connsiteY4" fmla="*/ 820990 h 820990"/>
                <a:gd name="connsiteX5" fmla="*/ 0 w 4570218"/>
                <a:gd name="connsiteY5" fmla="*/ 0 h 82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70218" h="820990">
                  <a:moveTo>
                    <a:pt x="4570218" y="820989"/>
                  </a:moveTo>
                  <a:lnTo>
                    <a:pt x="410495" y="820989"/>
                  </a:lnTo>
                  <a:lnTo>
                    <a:pt x="0" y="410495"/>
                  </a:lnTo>
                  <a:lnTo>
                    <a:pt x="410495" y="1"/>
                  </a:lnTo>
                  <a:lnTo>
                    <a:pt x="4570218" y="1"/>
                  </a:lnTo>
                  <a:lnTo>
                    <a:pt x="4570218" y="820989"/>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1531816" tIns="45721" rIns="85344" bIns="45720" numCol="1" spcCol="1270" anchor="ctr" anchorCtr="0">
              <a:noAutofit/>
            </a:bodyPr>
            <a:lstStyle/>
            <a:p>
              <a:pPr marL="0" lvl="0" indent="0" algn="just" defTabSz="533400">
                <a:lnSpc>
                  <a:spcPct val="90000"/>
                </a:lnSpc>
                <a:spcBef>
                  <a:spcPct val="0"/>
                </a:spcBef>
                <a:spcAft>
                  <a:spcPct val="35000"/>
                </a:spcAft>
                <a:buNone/>
              </a:pPr>
              <a:r>
                <a:rPr lang="mn-MN" sz="1200" kern="1200" dirty="0">
                  <a:latin typeface="Times New Roman" panose="02020603050405020304" pitchFamily="18" charset="0"/>
                  <a:cs typeface="Times New Roman" panose="02020603050405020304" pitchFamily="18" charset="0"/>
                </a:rPr>
                <a:t>Австралийн эдийн засаг 2020 онд бүх томоохон хөгжингүй эдийн засгийг гүйцэж, оны хоёрдугаар хагаст хамгийн өндөр өсөлттэй байснаар хүлээлтээс давлаа.</a:t>
              </a:r>
              <a:endParaRPr lang="en-MN" sz="1200" kern="1200" dirty="0">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a16="http://schemas.microsoft.com/office/drawing/2014/main" id="{F0DD2B39-9B8E-4113-A1DF-72188FADB028}"/>
                </a:ext>
              </a:extLst>
            </p:cNvPr>
            <p:cNvSpPr/>
            <p:nvPr/>
          </p:nvSpPr>
          <p:spPr>
            <a:xfrm>
              <a:off x="3914730" y="3797309"/>
              <a:ext cx="636785" cy="820990"/>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0" name="Freeform: Shape 9">
              <a:extLst>
                <a:ext uri="{FF2B5EF4-FFF2-40B4-BE49-F238E27FC236}">
                  <a16:creationId xmlns:a16="http://schemas.microsoft.com/office/drawing/2014/main" id="{D60DE7EB-61EC-4C14-8159-C8E2FD67A37D}"/>
                </a:ext>
              </a:extLst>
            </p:cNvPr>
            <p:cNvSpPr/>
            <p:nvPr/>
          </p:nvSpPr>
          <p:spPr>
            <a:xfrm>
              <a:off x="3995922" y="4978822"/>
              <a:ext cx="4615170" cy="820991"/>
            </a:xfrm>
            <a:custGeom>
              <a:avLst/>
              <a:gdLst>
                <a:gd name="connsiteX0" fmla="*/ 0 w 4615169"/>
                <a:gd name="connsiteY0" fmla="*/ 0 h 820990"/>
                <a:gd name="connsiteX1" fmla="*/ 4204674 w 4615169"/>
                <a:gd name="connsiteY1" fmla="*/ 0 h 820990"/>
                <a:gd name="connsiteX2" fmla="*/ 4615169 w 4615169"/>
                <a:gd name="connsiteY2" fmla="*/ 410495 h 820990"/>
                <a:gd name="connsiteX3" fmla="*/ 4204674 w 4615169"/>
                <a:gd name="connsiteY3" fmla="*/ 820990 h 820990"/>
                <a:gd name="connsiteX4" fmla="*/ 0 w 4615169"/>
                <a:gd name="connsiteY4" fmla="*/ 820990 h 820990"/>
                <a:gd name="connsiteX5" fmla="*/ 0 w 4615169"/>
                <a:gd name="connsiteY5" fmla="*/ 0 h 820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15169" h="820990">
                  <a:moveTo>
                    <a:pt x="4615169" y="820989"/>
                  </a:moveTo>
                  <a:lnTo>
                    <a:pt x="410495" y="820989"/>
                  </a:lnTo>
                  <a:lnTo>
                    <a:pt x="0" y="410495"/>
                  </a:lnTo>
                  <a:lnTo>
                    <a:pt x="410495" y="1"/>
                  </a:lnTo>
                  <a:lnTo>
                    <a:pt x="4615169" y="1"/>
                  </a:lnTo>
                  <a:lnTo>
                    <a:pt x="4615169" y="820989"/>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1531816" tIns="45721" rIns="85344" bIns="45720" numCol="1" spcCol="1270" anchor="ctr" anchorCtr="0">
              <a:noAutofit/>
            </a:bodyPr>
            <a:lstStyle/>
            <a:p>
              <a:pPr marL="0" lvl="0" indent="0" algn="just" defTabSz="533400">
                <a:lnSpc>
                  <a:spcPct val="90000"/>
                </a:lnSpc>
                <a:spcBef>
                  <a:spcPct val="0"/>
                </a:spcBef>
                <a:spcAft>
                  <a:spcPct val="35000"/>
                </a:spcAft>
                <a:buNone/>
              </a:pPr>
              <a:r>
                <a:rPr lang="mn-MN" sz="1200" kern="1200" dirty="0">
                  <a:latin typeface="Times New Roman" panose="02020603050405020304" pitchFamily="18" charset="0"/>
                  <a:cs typeface="Times New Roman" panose="02020603050405020304" pitchFamily="18" charset="0"/>
                </a:rPr>
                <a:t>Хямралын оргил үеэс хойш бараг 1 сая ажлын байр шинээр бий болсон эсвэл сэргээгдсэн австраличууд урьд урьдынхаас илүү олон ажилтай болжээ. Ажилгүйдлийн түвшин 5.6 хувь хүртэл буурч, Австрали улс ойролцоогоор хоёр жилийн дотор тахлын өмнөх түвшиндээ эргэж очих замдаа орсон нь 1990-ээд оны эдийн засгийн уналтаас тав дахин хурдан байна.</a:t>
              </a:r>
              <a:endParaRPr lang="en-MN" sz="1200" kern="1200" dirty="0">
                <a:latin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7803F1BE-7983-410A-A0C9-25935FF22C83}"/>
                </a:ext>
              </a:extLst>
            </p:cNvPr>
            <p:cNvSpPr/>
            <p:nvPr/>
          </p:nvSpPr>
          <p:spPr>
            <a:xfrm>
              <a:off x="3869390" y="4978823"/>
              <a:ext cx="636785" cy="820990"/>
            </a:xfrm>
            <a:prstGeom prst="ellipse">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grpSp>
      <p:sp>
        <p:nvSpPr>
          <p:cNvPr id="5" name="TextBox 4">
            <a:extLst>
              <a:ext uri="{FF2B5EF4-FFF2-40B4-BE49-F238E27FC236}">
                <a16:creationId xmlns:a16="http://schemas.microsoft.com/office/drawing/2014/main" id="{57B64380-F2C9-4FE7-A060-714C964A4564}"/>
              </a:ext>
            </a:extLst>
          </p:cNvPr>
          <p:cNvSpPr txBox="1"/>
          <p:nvPr/>
        </p:nvSpPr>
        <p:spPr>
          <a:xfrm>
            <a:off x="9957906" y="6386731"/>
            <a:ext cx="2234094" cy="307777"/>
          </a:xfrm>
          <a:prstGeom prst="rect">
            <a:avLst/>
          </a:prstGeom>
          <a:noFill/>
        </p:spPr>
        <p:txBody>
          <a:bodyPr wrap="square" rtlCol="0">
            <a:spAutoFit/>
          </a:bodyPr>
          <a:lstStyle/>
          <a:p>
            <a:r>
              <a:rPr lang="mn-MN" sz="1400" dirty="0">
                <a:solidFill>
                  <a:schemeClr val="bg1"/>
                </a:solidFill>
                <a:latin typeface="Times New Roman" panose="02020603050405020304" pitchFamily="18" charset="0"/>
                <a:cs typeface="Times New Roman" panose="02020603050405020304" pitchFamily="18" charset="0"/>
              </a:rPr>
              <a:t>Австрали-Билгүүн</a:t>
            </a:r>
            <a:endParaRPr lang="en-US"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232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A1CB17D4-71EA-4312-9510-AB249215A486}"/>
              </a:ext>
            </a:extLst>
          </p:cNvPr>
          <p:cNvSpPr txBox="1"/>
          <p:nvPr/>
        </p:nvSpPr>
        <p:spPr>
          <a:xfrm>
            <a:off x="7579703" y="1140165"/>
            <a:ext cx="3582878" cy="3046988"/>
          </a:xfrm>
          <a:prstGeom prst="rect">
            <a:avLst/>
          </a:prstGeom>
          <a:noFill/>
        </p:spPr>
        <p:txBody>
          <a:bodyPr wrap="square">
            <a:spAutoFit/>
          </a:bodyPr>
          <a:lstStyle/>
          <a:p>
            <a:pPr marL="285750" indent="-285750" algn="just">
              <a:buFont typeface="Arial" panose="020B0604020202020204" pitchFamily="34" charset="0"/>
              <a:buChar char="•"/>
            </a:pPr>
            <a:r>
              <a:rPr lang="mn-MN" sz="1200" dirty="0">
                <a:latin typeface="Times New Roman" panose="02020603050405020304" pitchFamily="18" charset="0"/>
                <a:cs typeface="Times New Roman" panose="02020603050405020304" pitchFamily="18" charset="0"/>
              </a:rPr>
              <a:t>Герман улс нь нийт экспортын хэмжээгээрээ дэлхийд 2-р байранд ордог. </a:t>
            </a:r>
            <a:endParaRPr lang="en-US" sz="1200" dirty="0">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r>
              <a:rPr kumimoji="0" lang="mn-MN" altLang="en-US" sz="1200" i="0" u="none" strike="noStrike" cap="none" normalizeH="0" baseline="0" dirty="0">
                <a:ln>
                  <a:noFill/>
                </a:ln>
                <a:effectLst/>
                <a:latin typeface="Times New Roman" panose="02020603050405020304" pitchFamily="18" charset="0"/>
                <a:cs typeface="Times New Roman" panose="02020603050405020304" pitchFamily="18" charset="0"/>
              </a:rPr>
              <a:t>Олон үндэстэн дамнасан брэндтэй хэдий ч өсөлтийн гол хөдөлгүүр нь тэдний жижиг, дунд үйлдвэрүүд юм.</a:t>
            </a:r>
          </a:p>
          <a:p>
            <a:pPr marL="285750" indent="-285750" algn="just">
              <a:buFont typeface="Arial" panose="020B0604020202020204" pitchFamily="34" charset="0"/>
              <a:buChar char="•"/>
            </a:pPr>
            <a:r>
              <a:rPr lang="mn-MN" altLang="en-US" sz="1200" dirty="0">
                <a:latin typeface="Times New Roman" panose="02020603050405020304" pitchFamily="18" charset="0"/>
                <a:cs typeface="Times New Roman" panose="02020603050405020304" pitchFamily="18" charset="0"/>
              </a:rPr>
              <a:t>Ү</a:t>
            </a:r>
            <a:r>
              <a:rPr kumimoji="0" lang="mn-MN" altLang="en-US" sz="1200" i="0" u="none" strike="noStrike" cap="none" normalizeH="0" baseline="0" dirty="0">
                <a:ln>
                  <a:noFill/>
                </a:ln>
                <a:effectLst/>
                <a:latin typeface="Times New Roman" panose="02020603050405020304" pitchFamily="18" charset="0"/>
                <a:cs typeface="Times New Roman" panose="02020603050405020304" pitchFamily="18" charset="0"/>
              </a:rPr>
              <a:t>йлдвэрлэлийн салбар нь Германы ДНБ, экспортын дийлэнх хувийг бүрдүүлдэг.</a:t>
            </a:r>
          </a:p>
          <a:p>
            <a:pPr marL="285750" indent="-285750" algn="just">
              <a:buFont typeface="Arial" panose="020B0604020202020204" pitchFamily="34" charset="0"/>
              <a:buChar char="•"/>
            </a:pPr>
            <a:r>
              <a:rPr kumimoji="0" lang="mn-MN" altLang="en-US" sz="1200" i="0" u="none" strike="noStrike" cap="none" normalizeH="0" baseline="0" dirty="0">
                <a:ln>
                  <a:noFill/>
                </a:ln>
                <a:effectLst/>
                <a:latin typeface="Times New Roman" panose="02020603050405020304" pitchFamily="18" charset="0"/>
                <a:cs typeface="Times New Roman" panose="02020603050405020304" pitchFamily="18" charset="0"/>
              </a:rPr>
              <a:t>Компаниуд нь тоонд биш чанарт илүү анхаарлаа хандуулдаг бөгөөд дэлхийн зах зээлрүү чиглэсэн үйл ажиллагаатай байдаг.</a:t>
            </a:r>
          </a:p>
          <a:p>
            <a:pPr marL="285750" indent="-285750" algn="just">
              <a:buFont typeface="Arial" panose="020B0604020202020204" pitchFamily="34" charset="0"/>
              <a:buChar char="•"/>
            </a:pPr>
            <a:r>
              <a:rPr kumimoji="0" lang="mn-MN" altLang="en-US" sz="1200" i="0" u="none" strike="noStrike" cap="none" normalizeH="0" baseline="0" dirty="0">
                <a:ln>
                  <a:noFill/>
                </a:ln>
                <a:effectLst/>
                <a:latin typeface="Times New Roman" panose="02020603050405020304" pitchFamily="18" charset="0"/>
                <a:cs typeface="Times New Roman" panose="02020603050405020304" pitchFamily="18" charset="0"/>
              </a:rPr>
              <a:t>Нийт орлогынхоо 50</a:t>
            </a:r>
            <a:r>
              <a:rPr kumimoji="0" lang="en-US" altLang="en-US" sz="1200" i="0" u="none" strike="noStrike" cap="none" normalizeH="0" baseline="0" dirty="0">
                <a:ln>
                  <a:noFill/>
                </a:ln>
                <a:effectLst/>
                <a:latin typeface="Times New Roman" panose="02020603050405020304" pitchFamily="18" charset="0"/>
                <a:cs typeface="Times New Roman" panose="02020603050405020304" pitchFamily="18" charset="0"/>
              </a:rPr>
              <a:t>%-</a:t>
            </a:r>
            <a:r>
              <a:rPr kumimoji="0" lang="mn-MN" altLang="en-US" sz="1200" i="0" u="none" strike="noStrike" cap="none" normalizeH="0" baseline="0" dirty="0">
                <a:ln>
                  <a:noFill/>
                </a:ln>
                <a:effectLst/>
                <a:latin typeface="Times New Roman" panose="02020603050405020304" pitchFamily="18" charset="0"/>
                <a:cs typeface="Times New Roman" panose="02020603050405020304" pitchFamily="18" charset="0"/>
              </a:rPr>
              <a:t>иас </a:t>
            </a:r>
            <a:r>
              <a:rPr lang="mn-MN" altLang="en-US" sz="1200" dirty="0">
                <a:latin typeface="Times New Roman" panose="02020603050405020304" pitchFamily="18" charset="0"/>
                <a:cs typeface="Times New Roman" panose="02020603050405020304" pitchFamily="18" charset="0"/>
              </a:rPr>
              <a:t>илүү</a:t>
            </a:r>
            <a:r>
              <a:rPr kumimoji="0" lang="mn-MN" altLang="en-US" sz="1200" i="0" u="none" strike="noStrike" cap="none" normalizeH="0" baseline="0" dirty="0">
                <a:ln>
                  <a:noFill/>
                </a:ln>
                <a:effectLst/>
                <a:latin typeface="Times New Roman" panose="02020603050405020304" pitchFamily="18" charset="0"/>
                <a:cs typeface="Times New Roman" panose="02020603050405020304" pitchFamily="18" charset="0"/>
              </a:rPr>
              <a:t>г экспортоос олдог.</a:t>
            </a:r>
          </a:p>
          <a:p>
            <a:pPr marL="285750" indent="-285750" algn="just">
              <a:buFont typeface="Arial" panose="020B0604020202020204" pitchFamily="34" charset="0"/>
              <a:buChar char="•"/>
            </a:pPr>
            <a:r>
              <a:rPr lang="mn-MN" sz="1200" dirty="0">
                <a:latin typeface="Times New Roman" panose="02020603050405020304" pitchFamily="18" charset="0"/>
                <a:cs typeface="Times New Roman" panose="02020603050405020304" pitchFamily="18" charset="0"/>
              </a:rPr>
              <a:t>Дэлхийн хүн амын зөвхөн 1</a:t>
            </a:r>
            <a:r>
              <a:rPr lang="en-US" sz="1200" dirty="0">
                <a:latin typeface="Times New Roman" panose="02020603050405020304" pitchFamily="18" charset="0"/>
                <a:cs typeface="Times New Roman" panose="02020603050405020304" pitchFamily="18" charset="0"/>
              </a:rPr>
              <a:t>%</a:t>
            </a:r>
            <a:r>
              <a:rPr lang="mn-MN" sz="1200" dirty="0">
                <a:latin typeface="Times New Roman" panose="02020603050405020304" pitchFamily="18" charset="0"/>
                <a:cs typeface="Times New Roman" panose="02020603050405020304" pitchFamily="18" charset="0"/>
              </a:rPr>
              <a:t> нь Герман улсад амьдардаг боловч дэлхийн тэргүүлэх ЖДҮ-ийн компаниудын 50 орчим хувь нь Германд байдаг.</a:t>
            </a:r>
            <a:endParaRPr kumimoji="0" lang="mn-MN" altLang="en-US" sz="1200" i="0" u="none" strike="noStrike" cap="none" normalizeH="0" baseline="0" dirty="0">
              <a:ln>
                <a:noFill/>
              </a:ln>
              <a:effectLst/>
              <a:latin typeface="Times New Roman" panose="02020603050405020304" pitchFamily="18" charset="0"/>
              <a:cs typeface="Times New Roman" panose="02020603050405020304" pitchFamily="18" charset="0"/>
            </a:endParaRPr>
          </a:p>
          <a:p>
            <a:pPr marL="285750" indent="-285750" algn="just">
              <a:buFont typeface="Arial" panose="020B0604020202020204" pitchFamily="34" charset="0"/>
              <a:buChar char="•"/>
            </a:pPr>
            <a:endParaRPr lang="en-US" sz="1200" dirty="0"/>
          </a:p>
        </p:txBody>
      </p:sp>
      <p:pic>
        <p:nvPicPr>
          <p:cNvPr id="7" name="Picture 6">
            <a:extLst>
              <a:ext uri="{FF2B5EF4-FFF2-40B4-BE49-F238E27FC236}">
                <a16:creationId xmlns:a16="http://schemas.microsoft.com/office/drawing/2014/main" id="{E4E80A28-ACBA-40E7-A9BB-073CAD5A407A}"/>
              </a:ext>
            </a:extLst>
          </p:cNvPr>
          <p:cNvPicPr/>
          <p:nvPr/>
        </p:nvPicPr>
        <p:blipFill rotWithShape="1">
          <a:blip r:embed="rId2"/>
          <a:srcRect l="5859" t="23397" r="36665" b="7407"/>
          <a:stretch/>
        </p:blipFill>
        <p:spPr bwMode="auto">
          <a:xfrm>
            <a:off x="1029419" y="960637"/>
            <a:ext cx="6290641" cy="4034057"/>
          </a:xfrm>
          <a:prstGeom prst="rect">
            <a:avLst/>
          </a:prstGeom>
          <a:ln>
            <a:noFill/>
          </a:ln>
          <a:extLst>
            <a:ext uri="{53640926-AAD7-44D8-BBD7-CCE9431645EC}">
              <a14:shadowObscured xmlns:a14="http://schemas.microsoft.com/office/drawing/2010/main"/>
            </a:ext>
          </a:extLst>
        </p:spPr>
      </p:pic>
      <p:sp>
        <p:nvSpPr>
          <p:cNvPr id="8" name="Title 7">
            <a:extLst>
              <a:ext uri="{FF2B5EF4-FFF2-40B4-BE49-F238E27FC236}">
                <a16:creationId xmlns:a16="http://schemas.microsoft.com/office/drawing/2014/main" id="{2B12921E-3CAE-4227-A437-83C831C0C93F}"/>
              </a:ext>
            </a:extLst>
          </p:cNvPr>
          <p:cNvSpPr>
            <a:spLocks noGrp="1"/>
          </p:cNvSpPr>
          <p:nvPr>
            <p:ph type="title" idx="4294967295"/>
          </p:nvPr>
        </p:nvSpPr>
        <p:spPr>
          <a:xfrm>
            <a:off x="1460500" y="246063"/>
            <a:ext cx="10731500" cy="461962"/>
          </a:xfrm>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400" dirty="0">
                <a:latin typeface="Times New Roman" panose="02020603050405020304" pitchFamily="18" charset="0"/>
                <a:cs typeface="Times New Roman" panose="02020603050405020304" pitchFamily="18" charset="0"/>
              </a:rPr>
              <a:t>Герман улсын ЖДҮ-ийн товч танилцуулга:</a:t>
            </a:r>
            <a:endParaRPr lang="en-US" sz="2400" dirty="0">
              <a:latin typeface="Times New Roman" panose="02020603050405020304" pitchFamily="18" charset="0"/>
              <a:cs typeface="Times New Roman" panose="02020603050405020304" pitchFamily="18" charset="0"/>
            </a:endParaRPr>
          </a:p>
        </p:txBody>
      </p:sp>
      <p:sp>
        <p:nvSpPr>
          <p:cNvPr id="5" name="Title 1">
            <a:extLst>
              <a:ext uri="{FF2B5EF4-FFF2-40B4-BE49-F238E27FC236}">
                <a16:creationId xmlns:a16="http://schemas.microsoft.com/office/drawing/2014/main" id="{ED8AC0B2-28B5-496C-8D0A-F4F732F85D23}"/>
              </a:ext>
            </a:extLst>
          </p:cNvPr>
          <p:cNvSpPr txBox="1">
            <a:spLocks/>
          </p:cNvSpPr>
          <p:nvPr/>
        </p:nvSpPr>
        <p:spPr>
          <a:xfrm>
            <a:off x="733488" y="6449091"/>
            <a:ext cx="3514859" cy="3159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mn-MN" sz="1400" dirty="0">
                <a:solidFill>
                  <a:schemeClr val="bg1"/>
                </a:solidFill>
                <a:latin typeface="Times New Roman" panose="02020603050405020304" pitchFamily="18" charset="0"/>
                <a:cs typeface="Times New Roman" panose="02020603050405020304" pitchFamily="18" charset="0"/>
              </a:rPr>
              <a:t>Эх сурвалж: </a:t>
            </a:r>
            <a:r>
              <a:rPr lang="en-US" sz="1400" dirty="0">
                <a:solidFill>
                  <a:schemeClr val="bg1"/>
                </a:solidFill>
                <a:latin typeface="Times New Roman" panose="02020603050405020304" pitchFamily="18" charset="0"/>
                <a:cs typeface="Times New Roman" panose="02020603050405020304" pitchFamily="18" charset="0"/>
              </a:rPr>
              <a:t>www.statista.com</a:t>
            </a:r>
          </a:p>
        </p:txBody>
      </p:sp>
      <p:pic>
        <p:nvPicPr>
          <p:cNvPr id="9" name="Picture 8"/>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821545" y="395158"/>
            <a:ext cx="388503" cy="290043"/>
          </a:xfrm>
          <a:prstGeom prst="rect">
            <a:avLst/>
          </a:prstGeom>
        </p:spPr>
      </p:pic>
      <p:sp>
        <p:nvSpPr>
          <p:cNvPr id="11" name="TextBox 10">
            <a:extLst>
              <a:ext uri="{FF2B5EF4-FFF2-40B4-BE49-F238E27FC236}">
                <a16:creationId xmlns:a16="http://schemas.microsoft.com/office/drawing/2014/main" id="{82662DBA-3FB7-4E77-BD9A-7B1B69FAD0B9}"/>
              </a:ext>
            </a:extLst>
          </p:cNvPr>
          <p:cNvSpPr txBox="1"/>
          <p:nvPr/>
        </p:nvSpPr>
        <p:spPr>
          <a:xfrm>
            <a:off x="9696091" y="6457226"/>
            <a:ext cx="2242868" cy="307777"/>
          </a:xfrm>
          <a:prstGeom prst="rect">
            <a:avLst/>
          </a:prstGeom>
          <a:noFill/>
        </p:spPr>
        <p:txBody>
          <a:bodyPr wrap="square" rtlCol="0">
            <a:spAutoFit/>
          </a:bodyPr>
          <a:lstStyle/>
          <a:p>
            <a:r>
              <a:rPr lang="mn-MN" sz="1400" dirty="0">
                <a:solidFill>
                  <a:schemeClr val="bg1"/>
                </a:solidFill>
                <a:latin typeface="Times New Roman" panose="02020603050405020304" pitchFamily="18" charset="0"/>
                <a:cs typeface="Times New Roman" panose="02020603050405020304" pitchFamily="18" charset="0"/>
              </a:rPr>
              <a:t>Герман улс - Мөнх-Эрдэнэ</a:t>
            </a:r>
            <a:endParaRPr lang="en-US"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796673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A39B3D7-7BBB-4893-A514-CE25868F9E9C}"/>
              </a:ext>
            </a:extLst>
          </p:cNvPr>
          <p:cNvPicPr/>
          <p:nvPr/>
        </p:nvPicPr>
        <p:blipFill rotWithShape="1">
          <a:blip r:embed="rId2"/>
          <a:srcRect l="25673" t="27827" r="25602" b="28869"/>
          <a:stretch/>
        </p:blipFill>
        <p:spPr bwMode="auto">
          <a:xfrm>
            <a:off x="1306231" y="901832"/>
            <a:ext cx="9781561" cy="5054336"/>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560BCB11-5DD2-4BCD-8E18-E2CE4147F379}"/>
              </a:ext>
            </a:extLst>
          </p:cNvPr>
          <p:cNvSpPr txBox="1"/>
          <p:nvPr/>
        </p:nvSpPr>
        <p:spPr>
          <a:xfrm>
            <a:off x="438082" y="6422295"/>
            <a:ext cx="4007474" cy="276999"/>
          </a:xfrm>
          <a:prstGeom prst="rect">
            <a:avLst/>
          </a:prstGeom>
          <a:noFill/>
        </p:spPr>
        <p:txBody>
          <a:bodyPr wrap="square">
            <a:spAutoFit/>
          </a:bodyPr>
          <a:lstStyle/>
          <a:p>
            <a:pPr algn="l"/>
            <a:r>
              <a:rPr lang="mn-MN" sz="1200" i="1" dirty="0">
                <a:solidFill>
                  <a:schemeClr val="bg1"/>
                </a:solidFill>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Эх сурвалж: </a:t>
            </a:r>
            <a:r>
              <a:rPr lang="en-US" sz="1200" b="0" i="1" u="none" strike="noStrike" dirty="0">
                <a:solidFill>
                  <a:schemeClr val="bg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ec.europa.eu      </a:t>
            </a:r>
            <a:r>
              <a:rPr lang="mn-MN" sz="1200" i="1" u="sng" dirty="0">
                <a:solidFill>
                  <a:schemeClr val="bg1"/>
                </a:solidFill>
                <a:latin typeface="Times New Roman" panose="02020603050405020304" pitchFamily="18" charset="0"/>
                <a:cs typeface="Times New Roman" panose="02020603050405020304" pitchFamily="18" charset="0"/>
              </a:rPr>
              <a:t>2018 оны байдлаар </a:t>
            </a:r>
            <a:endParaRPr lang="en-US" sz="1200" b="0" i="1" u="none" strike="noStrike" dirty="0">
              <a:solidFill>
                <a:schemeClr val="bg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endParaRPr>
          </a:p>
        </p:txBody>
      </p:sp>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469301" y="146488"/>
            <a:ext cx="618491" cy="461744"/>
          </a:xfrm>
          <a:prstGeom prst="rect">
            <a:avLst/>
          </a:prstGeom>
        </p:spPr>
      </p:pic>
      <p:sp>
        <p:nvSpPr>
          <p:cNvPr id="8" name="TextBox 7">
            <a:extLst>
              <a:ext uri="{FF2B5EF4-FFF2-40B4-BE49-F238E27FC236}">
                <a16:creationId xmlns:a16="http://schemas.microsoft.com/office/drawing/2014/main" id="{96EEC179-2236-4A10-9ED3-FF4EC990ECCF}"/>
              </a:ext>
            </a:extLst>
          </p:cNvPr>
          <p:cNvSpPr txBox="1"/>
          <p:nvPr/>
        </p:nvSpPr>
        <p:spPr>
          <a:xfrm>
            <a:off x="9696091" y="6457226"/>
            <a:ext cx="2242868" cy="307777"/>
          </a:xfrm>
          <a:prstGeom prst="rect">
            <a:avLst/>
          </a:prstGeom>
          <a:noFill/>
        </p:spPr>
        <p:txBody>
          <a:bodyPr wrap="square" rtlCol="0">
            <a:spAutoFit/>
          </a:bodyPr>
          <a:lstStyle/>
          <a:p>
            <a:r>
              <a:rPr lang="mn-MN" sz="1400" dirty="0">
                <a:solidFill>
                  <a:schemeClr val="bg1"/>
                </a:solidFill>
                <a:latin typeface="Times New Roman" panose="02020603050405020304" pitchFamily="18" charset="0"/>
                <a:cs typeface="Times New Roman" panose="02020603050405020304" pitchFamily="18" charset="0"/>
              </a:rPr>
              <a:t>Герман улс - Мөнх-Эрдэнэ</a:t>
            </a:r>
            <a:endParaRPr lang="en-US"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04690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8">
            <a:extLst>
              <a:ext uri="{FF2B5EF4-FFF2-40B4-BE49-F238E27FC236}">
                <a16:creationId xmlns:a16="http://schemas.microsoft.com/office/drawing/2014/main" id="{07B1D948-1C97-4D64-8CDC-BD87895EBFD7}"/>
              </a:ext>
            </a:extLst>
          </p:cNvPr>
          <p:cNvGraphicFramePr>
            <a:graphicFrameLocks noGrp="1"/>
          </p:cNvGraphicFramePr>
          <p:nvPr>
            <p:ph idx="4294967295"/>
            <p:extLst>
              <p:ext uri="{D42A27DB-BD31-4B8C-83A1-F6EECF244321}">
                <p14:modId xmlns:p14="http://schemas.microsoft.com/office/powerpoint/2010/main" val="2219565156"/>
              </p:ext>
            </p:extLst>
          </p:nvPr>
        </p:nvGraphicFramePr>
        <p:xfrm>
          <a:off x="4702175" y="2994025"/>
          <a:ext cx="7490014" cy="2840162"/>
        </p:xfrm>
        <a:graphic>
          <a:graphicData uri="http://schemas.openxmlformats.org/drawingml/2006/table">
            <a:tbl>
              <a:tblPr firstRow="1" bandRow="1">
                <a:tableStyleId>{5C22544A-7EE6-4342-B048-85BDC9FD1C3A}</a:tableStyleId>
              </a:tblPr>
              <a:tblGrid>
                <a:gridCol w="1887119">
                  <a:extLst>
                    <a:ext uri="{9D8B030D-6E8A-4147-A177-3AD203B41FA5}">
                      <a16:colId xmlns:a16="http://schemas.microsoft.com/office/drawing/2014/main" val="932612416"/>
                    </a:ext>
                  </a:extLst>
                </a:gridCol>
                <a:gridCol w="2936362">
                  <a:extLst>
                    <a:ext uri="{9D8B030D-6E8A-4147-A177-3AD203B41FA5}">
                      <a16:colId xmlns:a16="http://schemas.microsoft.com/office/drawing/2014/main" val="8883278"/>
                    </a:ext>
                  </a:extLst>
                </a:gridCol>
                <a:gridCol w="2666533">
                  <a:extLst>
                    <a:ext uri="{9D8B030D-6E8A-4147-A177-3AD203B41FA5}">
                      <a16:colId xmlns:a16="http://schemas.microsoft.com/office/drawing/2014/main" val="3357022085"/>
                    </a:ext>
                  </a:extLst>
                </a:gridCol>
              </a:tblGrid>
              <a:tr h="339332">
                <a:tc gridSpan="3">
                  <a:txBody>
                    <a:bodyPr/>
                    <a:lstStyle/>
                    <a:p>
                      <a:pPr algn="ctr"/>
                      <a:r>
                        <a:rPr lang="mn-MN" sz="1100" dirty="0">
                          <a:latin typeface="Times New Roman" panose="02020603050405020304" pitchFamily="18" charset="0"/>
                          <a:cs typeface="Times New Roman" panose="02020603050405020304" pitchFamily="18" charset="0"/>
                        </a:rPr>
                        <a:t>Зээлийн мэдээлэл</a:t>
                      </a:r>
                      <a:endParaRPr lang="en-US" sz="11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3026770321"/>
                  </a:ext>
                </a:extLst>
              </a:tr>
              <a:tr h="529916">
                <a:tc>
                  <a:txBody>
                    <a:bodyPr/>
                    <a:lstStyle/>
                    <a:p>
                      <a:pPr algn="ctr"/>
                      <a:r>
                        <a:rPr lang="mn-MN" sz="1100" dirty="0">
                          <a:latin typeface="Times New Roman" panose="02020603050405020304" pitchFamily="18" charset="0"/>
                          <a:cs typeface="Times New Roman" panose="02020603050405020304" pitchFamily="18" charset="0"/>
                        </a:rPr>
                        <a:t>Ангилал</a:t>
                      </a:r>
                      <a:endParaRPr lang="en-US" sz="11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mn-MN" sz="1100" dirty="0">
                          <a:latin typeface="Times New Roman" panose="02020603050405020304" pitchFamily="18" charset="0"/>
                          <a:cs typeface="Times New Roman" panose="02020603050405020304" pitchFamily="18" charset="0"/>
                        </a:rPr>
                        <a:t>Үүсгэн байгуулагдсан хугацаа /5 жилийн дотор/</a:t>
                      </a:r>
                      <a:endParaRPr lang="en-US" sz="11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mn-MN" sz="1100" dirty="0">
                          <a:latin typeface="Times New Roman" panose="02020603050405020304" pitchFamily="18" charset="0"/>
                          <a:cs typeface="Times New Roman" panose="02020603050405020304" pitchFamily="18" charset="0"/>
                        </a:rPr>
                        <a:t>Үүсгэн байгуулагдсан хугацаа /5 жилээс дээш/</a:t>
                      </a:r>
                      <a:endParaRPr lang="en-US"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334818663"/>
                  </a:ext>
                </a:extLst>
              </a:tr>
              <a:tr h="339332">
                <a:tc>
                  <a:txBody>
                    <a:bodyPr/>
                    <a:lstStyle/>
                    <a:p>
                      <a:pPr algn="ctr"/>
                      <a:r>
                        <a:rPr lang="mn-MN" sz="1100" dirty="0">
                          <a:latin typeface="Times New Roman" panose="02020603050405020304" pitchFamily="18" charset="0"/>
                          <a:cs typeface="Times New Roman" panose="02020603050405020304" pitchFamily="18" charset="0"/>
                        </a:rPr>
                        <a:t>Хугацаа</a:t>
                      </a:r>
                      <a:endParaRPr lang="en-US" sz="1100" dirty="0">
                        <a:latin typeface="Times New Roman" panose="02020603050405020304" pitchFamily="18" charset="0"/>
                        <a:cs typeface="Times New Roman" panose="02020603050405020304" pitchFamily="18" charset="0"/>
                      </a:endParaRPr>
                    </a:p>
                  </a:txBody>
                  <a:tcPr/>
                </a:tc>
                <a:tc>
                  <a:txBody>
                    <a:bodyPr/>
                    <a:lstStyle/>
                    <a:p>
                      <a:pPr algn="ctr"/>
                      <a:r>
                        <a:rPr lang="mn-MN" sz="1100" dirty="0">
                          <a:latin typeface="Times New Roman" panose="02020603050405020304" pitchFamily="18" charset="0"/>
                          <a:cs typeface="Times New Roman" panose="02020603050405020304" pitchFamily="18" charset="0"/>
                        </a:rPr>
                        <a:t>6 жил</a:t>
                      </a:r>
                      <a:endParaRPr lang="en-US" sz="11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mn-MN" sz="1100" dirty="0">
                          <a:latin typeface="Times New Roman" panose="02020603050405020304" pitchFamily="18" charset="0"/>
                          <a:cs typeface="Times New Roman" panose="02020603050405020304" pitchFamily="18" charset="0"/>
                        </a:rPr>
                        <a:t>6 жил</a:t>
                      </a:r>
                      <a:endParaRPr lang="en-US"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04384488"/>
                  </a:ext>
                </a:extLst>
              </a:tr>
              <a:tr h="339332">
                <a:tc>
                  <a:txBody>
                    <a:bodyPr/>
                    <a:lstStyle/>
                    <a:p>
                      <a:pPr algn="ctr"/>
                      <a:r>
                        <a:rPr lang="mn-MN" sz="1100" dirty="0">
                          <a:latin typeface="Times New Roman" panose="02020603050405020304" pitchFamily="18" charset="0"/>
                          <a:cs typeface="Times New Roman" panose="02020603050405020304" pitchFamily="18" charset="0"/>
                        </a:rPr>
                        <a:t>Зээлийн хэмжээ</a:t>
                      </a:r>
                      <a:endParaRPr lang="en-US" sz="1100" dirty="0">
                        <a:latin typeface="Times New Roman" panose="02020603050405020304" pitchFamily="18" charset="0"/>
                        <a:cs typeface="Times New Roman" panose="02020603050405020304" pitchFamily="18" charset="0"/>
                      </a:endParaRPr>
                    </a:p>
                  </a:txBody>
                  <a:tcPr/>
                </a:tc>
                <a:tc>
                  <a:txBody>
                    <a:bodyPr/>
                    <a:lstStyle/>
                    <a:p>
                      <a:pPr algn="ctr"/>
                      <a:r>
                        <a:rPr lang="mn-MN" sz="1100" dirty="0">
                          <a:latin typeface="Times New Roman" panose="02020603050405020304" pitchFamily="18" charset="0"/>
                          <a:cs typeface="Times New Roman" panose="02020603050405020304" pitchFamily="18" charset="0"/>
                        </a:rPr>
                        <a:t>10 сая евро</a:t>
                      </a:r>
                      <a:r>
                        <a:rPr lang="en-US" sz="1100" dirty="0">
                          <a:latin typeface="Times New Roman" panose="02020603050405020304" pitchFamily="18" charset="0"/>
                          <a:cs typeface="Times New Roman" panose="02020603050405020304" pitchFamily="18" charset="0"/>
                        </a:rPr>
                        <a:t> </a:t>
                      </a:r>
                      <a:r>
                        <a:rPr lang="mn-MN" sz="1100" dirty="0">
                          <a:latin typeface="Times New Roman" panose="02020603050405020304" pitchFamily="18" charset="0"/>
                          <a:cs typeface="Times New Roman" panose="02020603050405020304" pitchFamily="18" charset="0"/>
                        </a:rPr>
                        <a:t>хүртэл</a:t>
                      </a:r>
                      <a:endParaRPr lang="en-US" sz="1100" dirty="0">
                        <a:latin typeface="Times New Roman" panose="02020603050405020304" pitchFamily="18" charset="0"/>
                        <a:cs typeface="Times New Roman" panose="02020603050405020304" pitchFamily="18" charset="0"/>
                      </a:endParaRPr>
                    </a:p>
                  </a:txBody>
                  <a:tcPr/>
                </a:tc>
                <a:tc>
                  <a:txBody>
                    <a:bodyPr/>
                    <a:lstStyle/>
                    <a:p>
                      <a:pPr algn="ctr"/>
                      <a:r>
                        <a:rPr lang="mn-MN" sz="1100" dirty="0">
                          <a:latin typeface="Times New Roman" panose="02020603050405020304" pitchFamily="18" charset="0"/>
                          <a:cs typeface="Times New Roman" panose="02020603050405020304" pitchFamily="18" charset="0"/>
                        </a:rPr>
                        <a:t>100 сая евро хүртэл</a:t>
                      </a:r>
                      <a:endParaRPr lang="en-US" sz="11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681948535"/>
                  </a:ext>
                </a:extLst>
              </a:tr>
              <a:tr h="339332">
                <a:tc>
                  <a:txBody>
                    <a:bodyPr/>
                    <a:lstStyle/>
                    <a:p>
                      <a:pPr algn="ctr"/>
                      <a:r>
                        <a:rPr lang="mn-MN" sz="1100" dirty="0">
                          <a:latin typeface="Times New Roman" panose="02020603050405020304" pitchFamily="18" charset="0"/>
                          <a:cs typeface="Times New Roman" panose="02020603050405020304" pitchFamily="18" charset="0"/>
                        </a:rPr>
                        <a:t>Хүү </a:t>
                      </a:r>
                      <a:endParaRPr lang="en-US" sz="1100" dirty="0">
                        <a:latin typeface="Times New Roman" panose="02020603050405020304" pitchFamily="18" charset="0"/>
                        <a:cs typeface="Times New Roman" panose="02020603050405020304" pitchFamily="18" charset="0"/>
                      </a:endParaRPr>
                    </a:p>
                  </a:txBody>
                  <a:tcPr/>
                </a:tc>
                <a:tc>
                  <a:txBody>
                    <a:bodyPr/>
                    <a:lstStyle/>
                    <a:p>
                      <a:pPr algn="ctr"/>
                      <a:r>
                        <a:rPr lang="mn-MN" sz="1100" dirty="0">
                          <a:latin typeface="Times New Roman" panose="02020603050405020304" pitchFamily="18" charset="0"/>
                          <a:cs typeface="Times New Roman" panose="02020603050405020304" pitchFamily="18" charset="0"/>
                        </a:rPr>
                        <a:t>1-1,4</a:t>
                      </a:r>
                      <a:r>
                        <a:rPr lang="en-US" sz="1100" dirty="0">
                          <a:latin typeface="Times New Roman" panose="02020603050405020304" pitchFamily="18" charset="0"/>
                          <a:cs typeface="Times New Roman" panose="02020603050405020304" pitchFamily="18" charset="0"/>
                        </a:rPr>
                        <a:t>%</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mn-MN" sz="1100" dirty="0">
                          <a:latin typeface="Times New Roman" panose="02020603050405020304" pitchFamily="18" charset="0"/>
                          <a:cs typeface="Times New Roman" panose="02020603050405020304" pitchFamily="18" charset="0"/>
                        </a:rPr>
                        <a:t>1-1,4</a:t>
                      </a:r>
                      <a:r>
                        <a:rPr lang="en-US" sz="11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992722407"/>
                  </a:ext>
                </a:extLst>
              </a:tr>
              <a:tr h="339332">
                <a:tc gridSpan="3">
                  <a:txBody>
                    <a:bodyPr/>
                    <a:lstStyle/>
                    <a:p>
                      <a:pPr algn="ctr"/>
                      <a:r>
                        <a:rPr lang="mn-MN" sz="1100" dirty="0">
                          <a:latin typeface="Times New Roman" panose="02020603050405020304" pitchFamily="18" charset="0"/>
                          <a:cs typeface="Times New Roman" panose="02020603050405020304" pitchFamily="18" charset="0"/>
                        </a:rPr>
                        <a:t>Эхний 2 жил зээлийн төлөлтөөс чөлөөлөгдөх боломжтой.</a:t>
                      </a:r>
                      <a:endParaRPr lang="en-US" sz="1100" dirty="0">
                        <a:latin typeface="Times New Roman" panose="02020603050405020304" pitchFamily="18" charset="0"/>
                        <a:cs typeface="Times New Roman" panose="02020603050405020304" pitchFamily="18" charset="0"/>
                      </a:endParaRPr>
                    </a:p>
                  </a:txBody>
                  <a:tcPr/>
                </a:tc>
                <a:tc hMerge="1">
                  <a:txBody>
                    <a:bodyPr/>
                    <a:lstStyle/>
                    <a:p>
                      <a:endParaRPr lang="en-US" sz="1600" dirty="0">
                        <a:latin typeface="Times New Roman" panose="02020603050405020304" pitchFamily="18" charset="0"/>
                        <a:cs typeface="Times New Roman" panose="02020603050405020304" pitchFamily="18" charset="0"/>
                      </a:endParaRP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93647944"/>
                  </a:ext>
                </a:extLst>
              </a:tr>
              <a:tr h="306793">
                <a:tc gridSpan="3">
                  <a:txBody>
                    <a:bodyPr/>
                    <a:lstStyle/>
                    <a:p>
                      <a:pPr algn="ctr"/>
                      <a:r>
                        <a:rPr lang="en-US" sz="1100" dirty="0">
                          <a:latin typeface="Times New Roman" panose="02020603050405020304" pitchFamily="18" charset="0"/>
                          <a:cs typeface="Times New Roman" panose="02020603050405020304" pitchFamily="18" charset="0"/>
                        </a:rPr>
                        <a:t>KFW</a:t>
                      </a:r>
                      <a:r>
                        <a:rPr lang="mn-MN" sz="1100" dirty="0">
                          <a:latin typeface="Times New Roman" panose="02020603050405020304" pitchFamily="18" charset="0"/>
                          <a:cs typeface="Times New Roman" panose="02020603050405020304" pitchFamily="18" charset="0"/>
                        </a:rPr>
                        <a:t> Засгийн газрын хөгжлийн</a:t>
                      </a:r>
                      <a:r>
                        <a:rPr lang="en-US" sz="1100" dirty="0">
                          <a:latin typeface="Times New Roman" panose="02020603050405020304" pitchFamily="18" charset="0"/>
                          <a:cs typeface="Times New Roman" panose="02020603050405020304" pitchFamily="18" charset="0"/>
                        </a:rPr>
                        <a:t> </a:t>
                      </a:r>
                      <a:r>
                        <a:rPr lang="mn-MN" sz="1100" dirty="0">
                          <a:latin typeface="Times New Roman" panose="02020603050405020304" pitchFamily="18" charset="0"/>
                          <a:cs typeface="Times New Roman" panose="02020603050405020304" pitchFamily="18" charset="0"/>
                        </a:rPr>
                        <a:t>банкаар дамжуулан зээлээ авна.</a:t>
                      </a:r>
                    </a:p>
                  </a:txBody>
                  <a:tcPr/>
                </a:tc>
                <a:tc hMerge="1">
                  <a:txBody>
                    <a:bodyPr/>
                    <a:lstStyle/>
                    <a:p>
                      <a:endParaRPr lang="en-US" sz="1600" dirty="0">
                        <a:latin typeface="Times New Roman" panose="02020603050405020304" pitchFamily="18" charset="0"/>
                        <a:cs typeface="Times New Roman" panose="02020603050405020304" pitchFamily="18" charset="0"/>
                      </a:endParaRPr>
                    </a:p>
                  </a:txBody>
                  <a:tcPr/>
                </a:tc>
                <a:tc hMerge="1">
                  <a:txBody>
                    <a:bodyPr/>
                    <a:lstStyle/>
                    <a:p>
                      <a:endParaRPr lang="en-US" sz="16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02528171"/>
                  </a:ext>
                </a:extLst>
              </a:tr>
              <a:tr h="306793">
                <a:tc gridSpan="3">
                  <a:txBody>
                    <a:bodyPr/>
                    <a:lstStyle/>
                    <a:p>
                      <a:pPr algn="ctr"/>
                      <a:r>
                        <a:rPr lang="en-US" sz="1100" dirty="0">
                          <a:latin typeface="Times New Roman" panose="02020603050405020304" pitchFamily="18" charset="0"/>
                          <a:cs typeface="Times New Roman" panose="02020603050405020304" pitchFamily="18" charset="0"/>
                        </a:rPr>
                        <a:t>KFW </a:t>
                      </a:r>
                      <a:r>
                        <a:rPr lang="mn-MN" sz="1100" dirty="0">
                          <a:latin typeface="Times New Roman" panose="02020603050405020304" pitchFamily="18" charset="0"/>
                          <a:cs typeface="Times New Roman" panose="02020603050405020304" pitchFamily="18" charset="0"/>
                        </a:rPr>
                        <a:t>банк эрсдэлийг 90</a:t>
                      </a:r>
                      <a:r>
                        <a:rPr lang="en-US" sz="1100" dirty="0">
                          <a:latin typeface="Times New Roman" panose="02020603050405020304" pitchFamily="18" charset="0"/>
                          <a:cs typeface="Times New Roman" panose="02020603050405020304" pitchFamily="18" charset="0"/>
                        </a:rPr>
                        <a:t>% </a:t>
                      </a:r>
                      <a:r>
                        <a:rPr lang="mn-MN" sz="1100" dirty="0">
                          <a:latin typeface="Times New Roman" panose="02020603050405020304" pitchFamily="18" charset="0"/>
                          <a:cs typeface="Times New Roman" panose="02020603050405020304" pitchFamily="18" charset="0"/>
                        </a:rPr>
                        <a:t>даана.</a:t>
                      </a:r>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92532"/>
                  </a:ext>
                </a:extLst>
              </a:tr>
            </a:tbl>
          </a:graphicData>
        </a:graphic>
      </p:graphicFrame>
      <p:sp>
        <p:nvSpPr>
          <p:cNvPr id="11" name="Content Placeholder 2">
            <a:extLst>
              <a:ext uri="{FF2B5EF4-FFF2-40B4-BE49-F238E27FC236}">
                <a16:creationId xmlns:a16="http://schemas.microsoft.com/office/drawing/2014/main" id="{DB8CC143-2E55-4D97-855A-D6E1CCF7A861}"/>
              </a:ext>
            </a:extLst>
          </p:cNvPr>
          <p:cNvSpPr>
            <a:spLocks noGrp="1"/>
          </p:cNvSpPr>
          <p:nvPr>
            <p:ph type="title" idx="4294967295"/>
          </p:nvPr>
        </p:nvSpPr>
        <p:spPr>
          <a:xfrm>
            <a:off x="0" y="471488"/>
            <a:ext cx="10664825" cy="477837"/>
          </a:xfrm>
        </p:spPr>
        <p:style>
          <a:lnRef idx="0">
            <a:schemeClr val="accent2"/>
          </a:lnRef>
          <a:fillRef idx="3">
            <a:schemeClr val="accent2"/>
          </a:fillRef>
          <a:effectRef idx="3">
            <a:schemeClr val="accent2"/>
          </a:effectRef>
          <a:fontRef idx="minor">
            <a:schemeClr val="lt1"/>
          </a:fontRef>
        </p:style>
        <p:txBody>
          <a:bodyPr/>
          <a:lstStyle/>
          <a:p>
            <a:pPr algn="ctr"/>
            <a:r>
              <a:rPr lang="mn-MN" sz="2800" dirty="0">
                <a:latin typeface="Times New Roman" panose="02020603050405020304" pitchFamily="18" charset="0"/>
                <a:cs typeface="Times New Roman" panose="02020603050405020304" pitchFamily="18" charset="0"/>
              </a:rPr>
              <a:t>ЖДҮ-ийн ангилал, зээлийн хүү:</a:t>
            </a:r>
            <a:endParaRPr lang="en-US" sz="2800" dirty="0">
              <a:latin typeface="Times New Roman" panose="02020603050405020304" pitchFamily="18" charset="0"/>
              <a:cs typeface="Times New Roman" panose="02020603050405020304" pitchFamily="18" charset="0"/>
            </a:endParaRPr>
          </a:p>
        </p:txBody>
      </p:sp>
      <p:graphicFrame>
        <p:nvGraphicFramePr>
          <p:cNvPr id="9" name="Table 5">
            <a:extLst>
              <a:ext uri="{FF2B5EF4-FFF2-40B4-BE49-F238E27FC236}">
                <a16:creationId xmlns:a16="http://schemas.microsoft.com/office/drawing/2014/main" id="{E7A73218-5DA5-4A3C-9F22-8FBE031A4D61}"/>
              </a:ext>
            </a:extLst>
          </p:cNvPr>
          <p:cNvGraphicFramePr>
            <a:graphicFrameLocks noGrp="1"/>
          </p:cNvGraphicFramePr>
          <p:nvPr>
            <p:extLst>
              <p:ext uri="{D42A27DB-BD31-4B8C-83A1-F6EECF244321}">
                <p14:modId xmlns:p14="http://schemas.microsoft.com/office/powerpoint/2010/main" val="3834811166"/>
              </p:ext>
            </p:extLst>
          </p:nvPr>
        </p:nvGraphicFramePr>
        <p:xfrm>
          <a:off x="7533564" y="1355612"/>
          <a:ext cx="3698543" cy="1499733"/>
        </p:xfrm>
        <a:graphic>
          <a:graphicData uri="http://schemas.openxmlformats.org/drawingml/2006/table">
            <a:tbl>
              <a:tblPr firstRow="1" bandRow="1">
                <a:tableStyleId>{5C22544A-7EE6-4342-B048-85BDC9FD1C3A}</a:tableStyleId>
              </a:tblPr>
              <a:tblGrid>
                <a:gridCol w="1465879">
                  <a:extLst>
                    <a:ext uri="{9D8B030D-6E8A-4147-A177-3AD203B41FA5}">
                      <a16:colId xmlns:a16="http://schemas.microsoft.com/office/drawing/2014/main" val="1223210197"/>
                    </a:ext>
                  </a:extLst>
                </a:gridCol>
                <a:gridCol w="2232664">
                  <a:extLst>
                    <a:ext uri="{9D8B030D-6E8A-4147-A177-3AD203B41FA5}">
                      <a16:colId xmlns:a16="http://schemas.microsoft.com/office/drawing/2014/main" val="915380081"/>
                    </a:ext>
                  </a:extLst>
                </a:gridCol>
              </a:tblGrid>
              <a:tr h="341061">
                <a:tc>
                  <a:txBody>
                    <a:bodyPr/>
                    <a:lstStyle/>
                    <a:p>
                      <a:pPr algn="ctr"/>
                      <a:r>
                        <a:rPr lang="mn-MN" sz="1200" dirty="0">
                          <a:latin typeface="Times New Roman" panose="02020603050405020304" pitchFamily="18" charset="0"/>
                          <a:cs typeface="Times New Roman" panose="02020603050405020304" pitchFamily="18" charset="0"/>
                        </a:rPr>
                        <a:t>МИКРО:</a:t>
                      </a:r>
                      <a:endParaRPr lang="en-US" sz="1200" dirty="0"/>
                    </a:p>
                  </a:txBody>
                  <a:tcPr/>
                </a:tc>
                <a:tc>
                  <a:txBody>
                    <a:bodyPr/>
                    <a:lstStyle/>
                    <a:p>
                      <a:pPr algn="ctr"/>
                      <a:r>
                        <a:rPr lang="mn-MN" sz="1200" dirty="0">
                          <a:latin typeface="Times New Roman" panose="02020603050405020304" pitchFamily="18" charset="0"/>
                          <a:cs typeface="Times New Roman" panose="02020603050405020304" pitchFamily="18" charset="0"/>
                        </a:rPr>
                        <a:t>0-9 ажилтантай</a:t>
                      </a:r>
                      <a:endParaRPr lang="en-US" sz="1200" dirty="0"/>
                    </a:p>
                  </a:txBody>
                  <a:tcPr/>
                </a:tc>
                <a:extLst>
                  <a:ext uri="{0D108BD9-81ED-4DB2-BD59-A6C34878D82A}">
                    <a16:rowId xmlns:a16="http://schemas.microsoft.com/office/drawing/2014/main" val="1787759252"/>
                  </a:ext>
                </a:extLst>
              </a:tr>
              <a:tr h="341061">
                <a:tc>
                  <a:txBody>
                    <a:bodyPr/>
                    <a:lstStyle/>
                    <a:p>
                      <a:pPr algn="ctr"/>
                      <a:r>
                        <a:rPr lang="mn-MN" sz="1200" dirty="0">
                          <a:latin typeface="Times New Roman" panose="02020603050405020304" pitchFamily="18" charset="0"/>
                          <a:cs typeface="Times New Roman" panose="02020603050405020304" pitchFamily="18" charset="0"/>
                        </a:rPr>
                        <a:t>ЖИЖИГ</a:t>
                      </a:r>
                      <a:endParaRPr lang="en-US" sz="1200" dirty="0"/>
                    </a:p>
                  </a:txBody>
                  <a:tcPr/>
                </a:tc>
                <a:tc>
                  <a:txBody>
                    <a:bodyPr/>
                    <a:lstStyle/>
                    <a:p>
                      <a:pPr algn="ctr"/>
                      <a:r>
                        <a:rPr lang="mn-MN" sz="1200" dirty="0">
                          <a:latin typeface="Times New Roman" panose="02020603050405020304" pitchFamily="18" charset="0"/>
                          <a:cs typeface="Times New Roman" panose="02020603050405020304" pitchFamily="18" charset="0"/>
                        </a:rPr>
                        <a:t>10-49 ажилтантай</a:t>
                      </a:r>
                      <a:endParaRPr lang="en-US" sz="1200" dirty="0"/>
                    </a:p>
                  </a:txBody>
                  <a:tcPr/>
                </a:tc>
                <a:extLst>
                  <a:ext uri="{0D108BD9-81ED-4DB2-BD59-A6C34878D82A}">
                    <a16:rowId xmlns:a16="http://schemas.microsoft.com/office/drawing/2014/main" val="2329542212"/>
                  </a:ext>
                </a:extLst>
              </a:tr>
              <a:tr h="341061">
                <a:tc>
                  <a:txBody>
                    <a:bodyPr/>
                    <a:lstStyle/>
                    <a:p>
                      <a:pPr algn="ctr"/>
                      <a:r>
                        <a:rPr lang="mn-MN" sz="1200" dirty="0">
                          <a:latin typeface="Times New Roman" panose="02020603050405020304" pitchFamily="18" charset="0"/>
                          <a:cs typeface="Times New Roman" panose="02020603050405020304" pitchFamily="18" charset="0"/>
                        </a:rPr>
                        <a:t>ДУНД</a:t>
                      </a:r>
                      <a:endParaRPr lang="en-US" sz="1200" dirty="0"/>
                    </a:p>
                  </a:txBody>
                  <a:tcPr/>
                </a:tc>
                <a:tc>
                  <a:txBody>
                    <a:bodyPr/>
                    <a:lstStyle/>
                    <a:p>
                      <a:pPr algn="ctr"/>
                      <a:r>
                        <a:rPr lang="mn-MN" sz="1200" dirty="0">
                          <a:latin typeface="Times New Roman" panose="02020603050405020304" pitchFamily="18" charset="0"/>
                          <a:cs typeface="Times New Roman" panose="02020603050405020304" pitchFamily="18" charset="0"/>
                        </a:rPr>
                        <a:t>50-249 ажилтантай</a:t>
                      </a:r>
                      <a:endParaRPr lang="en-US" sz="1200" dirty="0"/>
                    </a:p>
                  </a:txBody>
                  <a:tcPr/>
                </a:tc>
                <a:extLst>
                  <a:ext uri="{0D108BD9-81ED-4DB2-BD59-A6C34878D82A}">
                    <a16:rowId xmlns:a16="http://schemas.microsoft.com/office/drawing/2014/main" val="3765217755"/>
                  </a:ext>
                </a:extLst>
              </a:tr>
              <a:tr h="476550">
                <a:tc>
                  <a:txBody>
                    <a:bodyPr/>
                    <a:lstStyle/>
                    <a:p>
                      <a:pPr algn="ctr"/>
                      <a:r>
                        <a:rPr lang="mn-MN" sz="1200" dirty="0">
                          <a:latin typeface="Times New Roman" panose="02020603050405020304" pitchFamily="18" charset="0"/>
                          <a:cs typeface="Times New Roman" panose="02020603050405020304" pitchFamily="18" charset="0"/>
                        </a:rPr>
                        <a:t>ТОМ</a:t>
                      </a:r>
                      <a:endParaRPr lang="en-US" sz="1200" dirty="0"/>
                    </a:p>
                  </a:txBody>
                  <a:tcPr/>
                </a:tc>
                <a:tc>
                  <a:txBody>
                    <a:bodyPr/>
                    <a:lstStyle/>
                    <a:p>
                      <a:pPr algn="ctr"/>
                      <a:r>
                        <a:rPr lang="mn-MN" sz="1200" dirty="0">
                          <a:latin typeface="Times New Roman" panose="02020603050405020304" pitchFamily="18" charset="0"/>
                          <a:cs typeface="Times New Roman" panose="02020603050405020304" pitchFamily="18" charset="0"/>
                        </a:rPr>
                        <a:t>250+ ажилтантай</a:t>
                      </a:r>
                      <a:endParaRPr lang="en-US" sz="1200" dirty="0"/>
                    </a:p>
                  </a:txBody>
                  <a:tcPr/>
                </a:tc>
                <a:extLst>
                  <a:ext uri="{0D108BD9-81ED-4DB2-BD59-A6C34878D82A}">
                    <a16:rowId xmlns:a16="http://schemas.microsoft.com/office/drawing/2014/main" val="420756199"/>
                  </a:ext>
                </a:extLst>
              </a:tr>
            </a:tbl>
          </a:graphicData>
        </a:graphic>
      </p:graphicFrame>
      <p:graphicFrame>
        <p:nvGraphicFramePr>
          <p:cNvPr id="10" name="Table 5">
            <a:extLst>
              <a:ext uri="{FF2B5EF4-FFF2-40B4-BE49-F238E27FC236}">
                <a16:creationId xmlns:a16="http://schemas.microsoft.com/office/drawing/2014/main" id="{B24CA1E4-7AC2-4886-89BA-121AE1ED87CA}"/>
              </a:ext>
            </a:extLst>
          </p:cNvPr>
          <p:cNvGraphicFramePr>
            <a:graphicFrameLocks noGrp="1"/>
          </p:cNvGraphicFramePr>
          <p:nvPr>
            <p:extLst>
              <p:ext uri="{D42A27DB-BD31-4B8C-83A1-F6EECF244321}">
                <p14:modId xmlns:p14="http://schemas.microsoft.com/office/powerpoint/2010/main" val="508224294"/>
              </p:ext>
            </p:extLst>
          </p:nvPr>
        </p:nvGraphicFramePr>
        <p:xfrm>
          <a:off x="3742093" y="1329637"/>
          <a:ext cx="3301789" cy="828040"/>
        </p:xfrm>
        <a:graphic>
          <a:graphicData uri="http://schemas.openxmlformats.org/drawingml/2006/table">
            <a:tbl>
              <a:tblPr firstRow="1" bandRow="1">
                <a:tableStyleId>{5C22544A-7EE6-4342-B048-85BDC9FD1C3A}</a:tableStyleId>
              </a:tblPr>
              <a:tblGrid>
                <a:gridCol w="1765861">
                  <a:extLst>
                    <a:ext uri="{9D8B030D-6E8A-4147-A177-3AD203B41FA5}">
                      <a16:colId xmlns:a16="http://schemas.microsoft.com/office/drawing/2014/main" val="2479520563"/>
                    </a:ext>
                  </a:extLst>
                </a:gridCol>
                <a:gridCol w="1535928">
                  <a:extLst>
                    <a:ext uri="{9D8B030D-6E8A-4147-A177-3AD203B41FA5}">
                      <a16:colId xmlns:a16="http://schemas.microsoft.com/office/drawing/2014/main" val="21475534"/>
                    </a:ext>
                  </a:extLst>
                </a:gridCol>
              </a:tblGrid>
              <a:tr h="370840">
                <a:tc gridSpan="2">
                  <a:txBody>
                    <a:bodyPr/>
                    <a:lstStyle/>
                    <a:p>
                      <a:pPr algn="ctr"/>
                      <a:r>
                        <a:rPr lang="mn-MN" sz="1200" dirty="0">
                          <a:latin typeface="Times New Roman" panose="02020603050405020304" pitchFamily="18" charset="0"/>
                          <a:cs typeface="Times New Roman" panose="02020603050405020304" pitchFamily="18" charset="0"/>
                        </a:rPr>
                        <a:t>Зээлийн хүү</a:t>
                      </a:r>
                      <a:endParaRPr lang="en-US" sz="12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extLst>
                  <a:ext uri="{0D108BD9-81ED-4DB2-BD59-A6C34878D82A}">
                    <a16:rowId xmlns:a16="http://schemas.microsoft.com/office/drawing/2014/main" val="1817236541"/>
                  </a:ext>
                </a:extLst>
              </a:tr>
              <a:tr h="0">
                <a:tc>
                  <a:txBody>
                    <a:bodyPr/>
                    <a:lstStyle/>
                    <a:p>
                      <a:pPr algn="ctr"/>
                      <a:r>
                        <a:rPr lang="mn-MN" sz="1200" dirty="0">
                          <a:latin typeface="Times New Roman" panose="02020603050405020304" pitchFamily="18" charset="0"/>
                          <a:cs typeface="Times New Roman" panose="02020603050405020304" pitchFamily="18" charset="0"/>
                        </a:rPr>
                        <a:t>6 жилийн хугацаатай</a:t>
                      </a:r>
                      <a:endParaRPr lang="en-US" sz="1200" dirty="0">
                        <a:latin typeface="Times New Roman" panose="02020603050405020304" pitchFamily="18" charset="0"/>
                        <a:cs typeface="Times New Roman" panose="02020603050405020304" pitchFamily="18" charset="0"/>
                      </a:endParaRPr>
                    </a:p>
                  </a:txBody>
                  <a:tcPr/>
                </a:tc>
                <a:tc>
                  <a:txBody>
                    <a:bodyPr/>
                    <a:lstStyle/>
                    <a:p>
                      <a:pPr algn="ctr"/>
                      <a:r>
                        <a:rPr lang="mn-MN" sz="1200" dirty="0">
                          <a:latin typeface="Times New Roman" panose="02020603050405020304" pitchFamily="18" charset="0"/>
                          <a:cs typeface="Times New Roman" panose="02020603050405020304" pitchFamily="18" charset="0"/>
                        </a:rPr>
                        <a:t>Жилийн </a:t>
                      </a:r>
                    </a:p>
                    <a:p>
                      <a:pPr algn="ctr"/>
                      <a:r>
                        <a:rPr lang="mn-MN" sz="1200" dirty="0">
                          <a:latin typeface="Times New Roman" panose="02020603050405020304" pitchFamily="18" charset="0"/>
                          <a:cs typeface="Times New Roman" panose="02020603050405020304" pitchFamily="18" charset="0"/>
                        </a:rPr>
                        <a:t>1-1,4</a:t>
                      </a:r>
                      <a:r>
                        <a:rPr lang="en-US" sz="1200" dirty="0">
                          <a:latin typeface="Times New Roman" panose="02020603050405020304" pitchFamily="18" charset="0"/>
                          <a:cs typeface="Times New Roman" panose="02020603050405020304" pitchFamily="18" charset="0"/>
                        </a:rPr>
                        <a:t>% </a:t>
                      </a:r>
                      <a:r>
                        <a:rPr lang="mn-MN" sz="1200" dirty="0">
                          <a:latin typeface="Times New Roman" panose="02020603050405020304" pitchFamily="18" charset="0"/>
                          <a:cs typeface="Times New Roman" panose="02020603050405020304" pitchFamily="18" charset="0"/>
                        </a:rPr>
                        <a:t>хүүтэй</a:t>
                      </a:r>
                      <a:endParaRPr lang="en-US" sz="12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93463758"/>
                  </a:ext>
                </a:extLst>
              </a:tr>
            </a:tbl>
          </a:graphicData>
        </a:graphic>
      </p:graphicFrame>
      <p:sp>
        <p:nvSpPr>
          <p:cNvPr id="12" name="Rectangle 11">
            <a:extLst>
              <a:ext uri="{FF2B5EF4-FFF2-40B4-BE49-F238E27FC236}">
                <a16:creationId xmlns:a16="http://schemas.microsoft.com/office/drawing/2014/main" id="{B466FBA5-B439-4D5D-9991-4BCDD3A3CBC7}"/>
              </a:ext>
            </a:extLst>
          </p:cNvPr>
          <p:cNvSpPr/>
          <p:nvPr/>
        </p:nvSpPr>
        <p:spPr>
          <a:xfrm>
            <a:off x="1009354" y="1642615"/>
            <a:ext cx="817546" cy="37327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000">
              <a:solidFill>
                <a:schemeClr val="bg1">
                  <a:lumMod val="65000"/>
                </a:schemeClr>
              </a:solidFill>
              <a:latin typeface="Times New Roman" panose="02020603050405020304" pitchFamily="18" charset="0"/>
              <a:ea typeface="微软雅黑" pitchFamily="34" charset="-122"/>
              <a:cs typeface="Times New Roman" panose="02020603050405020304" pitchFamily="18" charset="0"/>
              <a:sym typeface="Arial" panose="020B0604020202020204" pitchFamily="34" charset="0"/>
            </a:endParaRPr>
          </a:p>
        </p:txBody>
      </p:sp>
      <p:sp>
        <p:nvSpPr>
          <p:cNvPr id="13" name="TextBox 12">
            <a:extLst>
              <a:ext uri="{FF2B5EF4-FFF2-40B4-BE49-F238E27FC236}">
                <a16:creationId xmlns:a16="http://schemas.microsoft.com/office/drawing/2014/main" id="{E91F9B66-E60E-4F65-AD08-0D4BD2C3321D}"/>
              </a:ext>
            </a:extLst>
          </p:cNvPr>
          <p:cNvSpPr txBox="1"/>
          <p:nvPr/>
        </p:nvSpPr>
        <p:spPr>
          <a:xfrm>
            <a:off x="1284426" y="1329637"/>
            <a:ext cx="235642" cy="168572"/>
          </a:xfrm>
          <a:prstGeom prst="rect">
            <a:avLst/>
          </a:prstGeom>
          <a:noFill/>
        </p:spPr>
        <p:txBody>
          <a:bodyPr wrap="none" lIns="0" tIns="0" rIns="0" bIns="0" rtlCol="0">
            <a:spAutoFit/>
          </a:bodyPr>
          <a:lstStyle/>
          <a:p>
            <a:pPr algn="just">
              <a:lnSpc>
                <a:spcPct val="120000"/>
              </a:lnSpc>
            </a:pPr>
            <a:r>
              <a:rPr lang="en-US" sz="1000" dirty="0">
                <a:latin typeface="Times New Roman" panose="02020603050405020304" pitchFamily="18" charset="0"/>
                <a:ea typeface="微软雅黑" pitchFamily="34" charset="-122"/>
                <a:cs typeface="Times New Roman" panose="02020603050405020304" pitchFamily="18" charset="0"/>
                <a:sym typeface="Arial" panose="020B0604020202020204" pitchFamily="34" charset="0"/>
              </a:rPr>
              <a:t>99%</a:t>
            </a:r>
            <a:endParaRPr lang="en-GB" sz="1000" dirty="0">
              <a:latin typeface="Times New Roman" panose="02020603050405020304" pitchFamily="18" charset="0"/>
              <a:ea typeface="微软雅黑" pitchFamily="34" charset="-122"/>
              <a:cs typeface="Times New Roman" panose="02020603050405020304" pitchFamily="18" charset="0"/>
              <a:sym typeface="Arial" panose="020B0604020202020204" pitchFamily="34" charset="0"/>
            </a:endParaRPr>
          </a:p>
        </p:txBody>
      </p:sp>
      <p:sp>
        <p:nvSpPr>
          <p:cNvPr id="14" name="Oval 13">
            <a:extLst>
              <a:ext uri="{FF2B5EF4-FFF2-40B4-BE49-F238E27FC236}">
                <a16:creationId xmlns:a16="http://schemas.microsoft.com/office/drawing/2014/main" id="{9D2D629B-1BF3-49A8-99DF-D26FC341D919}"/>
              </a:ext>
            </a:extLst>
          </p:cNvPr>
          <p:cNvSpPr/>
          <p:nvPr/>
        </p:nvSpPr>
        <p:spPr>
          <a:xfrm>
            <a:off x="1014382" y="5115003"/>
            <a:ext cx="807488" cy="627758"/>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000" dirty="0">
              <a:solidFill>
                <a:schemeClr val="bg1">
                  <a:lumMod val="65000"/>
                </a:schemeClr>
              </a:solidFill>
              <a:latin typeface="Times New Roman" panose="02020603050405020304" pitchFamily="18" charset="0"/>
              <a:ea typeface="微软雅黑" pitchFamily="34" charset="-122"/>
              <a:cs typeface="Times New Roman" panose="02020603050405020304" pitchFamily="18" charset="0"/>
              <a:sym typeface="Arial" panose="020B0604020202020204" pitchFamily="34" charset="0"/>
            </a:endParaRPr>
          </a:p>
        </p:txBody>
      </p:sp>
      <p:pic>
        <p:nvPicPr>
          <p:cNvPr id="15" name="Graphic 12" descr="Schoolhouse">
            <a:extLst>
              <a:ext uri="{FF2B5EF4-FFF2-40B4-BE49-F238E27FC236}">
                <a16:creationId xmlns:a16="http://schemas.microsoft.com/office/drawing/2014/main" id="{006CF8C3-A457-47FB-9FD7-C1D48A954010}"/>
              </a:ext>
            </a:extLst>
          </p:cNvPr>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996" y="5152074"/>
            <a:ext cx="629285" cy="605820"/>
          </a:xfrm>
          <a:prstGeom prst="rect">
            <a:avLst/>
          </a:prstGeom>
        </p:spPr>
      </p:pic>
      <p:sp>
        <p:nvSpPr>
          <p:cNvPr id="16" name="TextBox 15">
            <a:extLst>
              <a:ext uri="{FF2B5EF4-FFF2-40B4-BE49-F238E27FC236}">
                <a16:creationId xmlns:a16="http://schemas.microsoft.com/office/drawing/2014/main" id="{9B42F759-7E72-4385-9FB1-73018EE2A405}"/>
              </a:ext>
            </a:extLst>
          </p:cNvPr>
          <p:cNvSpPr txBox="1"/>
          <p:nvPr/>
        </p:nvSpPr>
        <p:spPr>
          <a:xfrm>
            <a:off x="1231006" y="5834659"/>
            <a:ext cx="590864" cy="167675"/>
          </a:xfrm>
          <a:prstGeom prst="rect">
            <a:avLst/>
          </a:prstGeom>
          <a:noFill/>
        </p:spPr>
        <p:txBody>
          <a:bodyPr wrap="square" lIns="0" tIns="0" rIns="0" bIns="0" rtlCol="0">
            <a:spAutoFit/>
          </a:bodyPr>
          <a:lstStyle/>
          <a:p>
            <a:pPr algn="just">
              <a:lnSpc>
                <a:spcPct val="120000"/>
              </a:lnSpc>
            </a:pPr>
            <a:r>
              <a:rPr lang="mn-MN" sz="1000" dirty="0">
                <a:latin typeface="Times New Roman" panose="02020603050405020304" pitchFamily="18" charset="0"/>
                <a:ea typeface="微软雅黑" pitchFamily="34" charset="-122"/>
                <a:cs typeface="Times New Roman" panose="02020603050405020304" pitchFamily="18" charset="0"/>
                <a:sym typeface="Arial" panose="020B0604020202020204" pitchFamily="34" charset="0"/>
              </a:rPr>
              <a:t>ААН</a:t>
            </a:r>
            <a:endParaRPr lang="en-GB" sz="1000" dirty="0">
              <a:latin typeface="Times New Roman" panose="02020603050405020304" pitchFamily="18" charset="0"/>
              <a:ea typeface="微软雅黑" pitchFamily="34" charset="-122"/>
              <a:cs typeface="Times New Roman" panose="02020603050405020304" pitchFamily="18" charset="0"/>
              <a:sym typeface="Arial" panose="020B0604020202020204" pitchFamily="34" charset="0"/>
            </a:endParaRPr>
          </a:p>
        </p:txBody>
      </p:sp>
      <p:sp>
        <p:nvSpPr>
          <p:cNvPr id="17" name="Rectangle 16">
            <a:extLst>
              <a:ext uri="{FF2B5EF4-FFF2-40B4-BE49-F238E27FC236}">
                <a16:creationId xmlns:a16="http://schemas.microsoft.com/office/drawing/2014/main" id="{B3C40DD9-1883-493C-9101-ADCD10E8765F}"/>
              </a:ext>
            </a:extLst>
          </p:cNvPr>
          <p:cNvSpPr/>
          <p:nvPr/>
        </p:nvSpPr>
        <p:spPr>
          <a:xfrm>
            <a:off x="2345148" y="2461992"/>
            <a:ext cx="807488" cy="2891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000">
              <a:solidFill>
                <a:schemeClr val="bg1">
                  <a:lumMod val="65000"/>
                </a:schemeClr>
              </a:solidFill>
              <a:latin typeface="Times New Roman" panose="02020603050405020304" pitchFamily="18" charset="0"/>
              <a:ea typeface="微软雅黑" pitchFamily="34" charset="-122"/>
              <a:cs typeface="Times New Roman" panose="02020603050405020304" pitchFamily="18" charset="0"/>
              <a:sym typeface="Arial" panose="020B0604020202020204" pitchFamily="34" charset="0"/>
            </a:endParaRPr>
          </a:p>
        </p:txBody>
      </p:sp>
      <p:sp>
        <p:nvSpPr>
          <p:cNvPr id="18" name="Oval 17">
            <a:extLst>
              <a:ext uri="{FF2B5EF4-FFF2-40B4-BE49-F238E27FC236}">
                <a16:creationId xmlns:a16="http://schemas.microsoft.com/office/drawing/2014/main" id="{FCA15428-4251-4998-B713-73DAF67ADCEE}"/>
              </a:ext>
            </a:extLst>
          </p:cNvPr>
          <p:cNvSpPr/>
          <p:nvPr/>
        </p:nvSpPr>
        <p:spPr>
          <a:xfrm>
            <a:off x="2329652" y="5087881"/>
            <a:ext cx="817545" cy="627759"/>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1000">
              <a:solidFill>
                <a:schemeClr val="bg1">
                  <a:lumMod val="65000"/>
                </a:schemeClr>
              </a:solidFill>
              <a:latin typeface="Times New Roman" panose="02020603050405020304" pitchFamily="18" charset="0"/>
              <a:ea typeface="微软雅黑" pitchFamily="34" charset="-122"/>
              <a:cs typeface="Times New Roman" panose="02020603050405020304" pitchFamily="18" charset="0"/>
              <a:sym typeface="Arial" panose="020B0604020202020204" pitchFamily="34" charset="0"/>
            </a:endParaRPr>
          </a:p>
        </p:txBody>
      </p:sp>
      <p:pic>
        <p:nvPicPr>
          <p:cNvPr id="19" name="Graphic 6" descr="Business Growth">
            <a:extLst>
              <a:ext uri="{FF2B5EF4-FFF2-40B4-BE49-F238E27FC236}">
                <a16:creationId xmlns:a16="http://schemas.microsoft.com/office/drawing/2014/main" id="{2C06DF29-516F-4585-AB8C-7C7B3092F46E}"/>
              </a:ext>
            </a:extLst>
          </p:cNvPr>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479793" y="5142326"/>
            <a:ext cx="600906" cy="615568"/>
          </a:xfrm>
          <a:prstGeom prst="rect">
            <a:avLst/>
          </a:prstGeom>
        </p:spPr>
      </p:pic>
      <p:sp>
        <p:nvSpPr>
          <p:cNvPr id="20" name="TextBox 19">
            <a:extLst>
              <a:ext uri="{FF2B5EF4-FFF2-40B4-BE49-F238E27FC236}">
                <a16:creationId xmlns:a16="http://schemas.microsoft.com/office/drawing/2014/main" id="{32326B98-4306-4C21-BE46-C6C95CB331AE}"/>
              </a:ext>
            </a:extLst>
          </p:cNvPr>
          <p:cNvSpPr txBox="1"/>
          <p:nvPr/>
        </p:nvSpPr>
        <p:spPr>
          <a:xfrm>
            <a:off x="2631069" y="2139220"/>
            <a:ext cx="235642" cy="168572"/>
          </a:xfrm>
          <a:prstGeom prst="rect">
            <a:avLst/>
          </a:prstGeom>
          <a:noFill/>
        </p:spPr>
        <p:txBody>
          <a:bodyPr wrap="none" lIns="0" tIns="0" rIns="0" bIns="0" rtlCol="0">
            <a:spAutoFit/>
          </a:bodyPr>
          <a:lstStyle/>
          <a:p>
            <a:pPr algn="just">
              <a:lnSpc>
                <a:spcPct val="120000"/>
              </a:lnSpc>
            </a:pPr>
            <a:r>
              <a:rPr lang="mn-MN" sz="1000" dirty="0">
                <a:latin typeface="Times New Roman" panose="02020603050405020304" pitchFamily="18" charset="0"/>
                <a:ea typeface="微软雅黑" pitchFamily="34" charset="-122"/>
                <a:cs typeface="Times New Roman" panose="02020603050405020304" pitchFamily="18" charset="0"/>
                <a:sym typeface="Arial" panose="020B0604020202020204" pitchFamily="34" charset="0"/>
              </a:rPr>
              <a:t>60</a:t>
            </a:r>
            <a:r>
              <a:rPr lang="en-US" sz="1000" dirty="0">
                <a:latin typeface="Times New Roman" panose="02020603050405020304" pitchFamily="18" charset="0"/>
                <a:ea typeface="微软雅黑" pitchFamily="34" charset="-122"/>
                <a:cs typeface="Times New Roman" panose="02020603050405020304" pitchFamily="18" charset="0"/>
                <a:sym typeface="Arial" panose="020B0604020202020204" pitchFamily="34" charset="0"/>
              </a:rPr>
              <a:t>%</a:t>
            </a:r>
            <a:endParaRPr lang="en-GB" sz="1000" dirty="0">
              <a:latin typeface="Times New Roman" panose="02020603050405020304" pitchFamily="18" charset="0"/>
              <a:ea typeface="微软雅黑" pitchFamily="34" charset="-122"/>
              <a:cs typeface="Times New Roman" panose="02020603050405020304" pitchFamily="18" charset="0"/>
              <a:sym typeface="Arial" panose="020B0604020202020204" pitchFamily="34" charset="0"/>
            </a:endParaRPr>
          </a:p>
        </p:txBody>
      </p:sp>
      <p:sp>
        <p:nvSpPr>
          <p:cNvPr id="21" name="TextBox 20">
            <a:extLst>
              <a:ext uri="{FF2B5EF4-FFF2-40B4-BE49-F238E27FC236}">
                <a16:creationId xmlns:a16="http://schemas.microsoft.com/office/drawing/2014/main" id="{E3478A5A-B37C-40C9-8BED-B32C1A97D8B9}"/>
              </a:ext>
            </a:extLst>
          </p:cNvPr>
          <p:cNvSpPr txBox="1"/>
          <p:nvPr/>
        </p:nvSpPr>
        <p:spPr>
          <a:xfrm>
            <a:off x="2463734" y="5850753"/>
            <a:ext cx="788677" cy="168572"/>
          </a:xfrm>
          <a:prstGeom prst="rect">
            <a:avLst/>
          </a:prstGeom>
          <a:noFill/>
        </p:spPr>
        <p:txBody>
          <a:bodyPr wrap="none" lIns="0" tIns="0" rIns="0" bIns="0" rtlCol="0">
            <a:spAutoFit/>
          </a:bodyPr>
          <a:lstStyle/>
          <a:p>
            <a:pPr algn="just">
              <a:lnSpc>
                <a:spcPct val="120000"/>
              </a:lnSpc>
            </a:pPr>
            <a:r>
              <a:rPr lang="mn-MN" altLang="zh-CN" sz="1000" dirty="0">
                <a:latin typeface="Times New Roman" panose="02020603050405020304" pitchFamily="18" charset="0"/>
                <a:ea typeface="微软雅黑" pitchFamily="34" charset="-122"/>
                <a:cs typeface="Times New Roman" panose="02020603050405020304" pitchFamily="18" charset="0"/>
                <a:sym typeface="Arial" panose="020B0604020202020204" pitchFamily="34" charset="0"/>
              </a:rPr>
              <a:t>Ажилллах хүч</a:t>
            </a:r>
            <a:endParaRPr lang="en-GB" sz="1000" dirty="0">
              <a:latin typeface="Times New Roman" panose="02020603050405020304" pitchFamily="18" charset="0"/>
              <a:ea typeface="微软雅黑" pitchFamily="34" charset="-122"/>
              <a:cs typeface="Times New Roman" panose="02020603050405020304" pitchFamily="18" charset="0"/>
              <a:sym typeface="Arial" panose="020B0604020202020204" pitchFamily="34" charset="0"/>
            </a:endParaRPr>
          </a:p>
        </p:txBody>
      </p:sp>
      <p:pic>
        <p:nvPicPr>
          <p:cNvPr id="22" name="Picture 21"/>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2964778" y="556700"/>
            <a:ext cx="509896" cy="380671"/>
          </a:xfrm>
          <a:prstGeom prst="rect">
            <a:avLst/>
          </a:prstGeom>
        </p:spPr>
      </p:pic>
      <p:sp>
        <p:nvSpPr>
          <p:cNvPr id="24" name="TextBox 23">
            <a:extLst>
              <a:ext uri="{FF2B5EF4-FFF2-40B4-BE49-F238E27FC236}">
                <a16:creationId xmlns:a16="http://schemas.microsoft.com/office/drawing/2014/main" id="{1CC37BD2-E63B-4B20-A5A5-4572D23710F4}"/>
              </a:ext>
            </a:extLst>
          </p:cNvPr>
          <p:cNvSpPr txBox="1"/>
          <p:nvPr/>
        </p:nvSpPr>
        <p:spPr>
          <a:xfrm>
            <a:off x="9696091" y="6457226"/>
            <a:ext cx="2242868" cy="307777"/>
          </a:xfrm>
          <a:prstGeom prst="rect">
            <a:avLst/>
          </a:prstGeom>
          <a:noFill/>
        </p:spPr>
        <p:txBody>
          <a:bodyPr wrap="square" rtlCol="0">
            <a:spAutoFit/>
          </a:bodyPr>
          <a:lstStyle/>
          <a:p>
            <a:r>
              <a:rPr lang="mn-MN" sz="1400" dirty="0">
                <a:solidFill>
                  <a:schemeClr val="bg1"/>
                </a:solidFill>
                <a:latin typeface="Times New Roman" panose="02020603050405020304" pitchFamily="18" charset="0"/>
                <a:cs typeface="Times New Roman" panose="02020603050405020304" pitchFamily="18" charset="0"/>
              </a:rPr>
              <a:t>Герман улс - Мөнх-Эрдэнэ</a:t>
            </a:r>
            <a:endParaRPr lang="en-US"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071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6096000" y="593099"/>
            <a:ext cx="5549660" cy="1785104"/>
          </a:xfrm>
          <a:prstGeom prst="rect">
            <a:avLst/>
          </a:prstGeom>
        </p:spPr>
        <p:txBody>
          <a:bodyPr wrap="square">
            <a:spAutoFit/>
          </a:bodyPr>
          <a:lstStyle/>
          <a:p>
            <a:pPr algn="just"/>
            <a:r>
              <a:rPr lang="en-US" sz="1100" dirty="0">
                <a:latin typeface="Times New Roman" panose="02020603050405020304" pitchFamily="18" charset="0"/>
                <a:cs typeface="Times New Roman" panose="02020603050405020304" pitchFamily="18" charset="0"/>
              </a:rPr>
              <a:t>	</a:t>
            </a:r>
            <a:r>
              <a:rPr lang="mn-MN" sz="1100" dirty="0">
                <a:latin typeface="Times New Roman" panose="02020603050405020304" pitchFamily="18" charset="0"/>
                <a:cs typeface="Times New Roman" panose="02020603050405020304" pitchFamily="18" charset="0"/>
              </a:rPr>
              <a:t> Германы жижиг дунд бизнес эрхлэгчдийн стратеги нь өөрчлөгдөж буй дэлхийн эдийн засгийн сорилтыг даван туулах, үндэсний болон олон улсын өрсөлдөөний эсрэг байр сууриа хадгалах, бэхжүүлэх зорилготой. </a:t>
            </a:r>
          </a:p>
          <a:p>
            <a:pPr algn="just"/>
            <a:r>
              <a:rPr lang="en-US" sz="1100" dirty="0">
                <a:latin typeface="Times New Roman" panose="02020603050405020304" pitchFamily="18" charset="0"/>
                <a:cs typeface="Times New Roman" panose="02020603050405020304" pitchFamily="18" charset="0"/>
              </a:rPr>
              <a:t>	</a:t>
            </a:r>
          </a:p>
          <a:p>
            <a:pPr algn="just"/>
            <a:r>
              <a:rPr lang="en-US" sz="1100" dirty="0">
                <a:latin typeface="Times New Roman" panose="02020603050405020304" pitchFamily="18" charset="0"/>
                <a:cs typeface="Times New Roman" panose="02020603050405020304" pitchFamily="18" charset="0"/>
              </a:rPr>
              <a:t>	</a:t>
            </a:r>
            <a:r>
              <a:rPr lang="mn-MN" sz="1100" dirty="0">
                <a:latin typeface="Times New Roman" panose="02020603050405020304" pitchFamily="18" charset="0"/>
                <a:cs typeface="Times New Roman" panose="02020603050405020304" pitchFamily="18" charset="0"/>
              </a:rPr>
              <a:t>Герман нь холбооны эдийн засаг, эрчим хүчний яамны хараат бус шинжээчдээс бүрдсэн ЖДҮ-ийн зөвлөх зөвлөлтэй бөгөөд ЖДҮ эрхлэгчид болон мэргэжлийн үйлчилгээнд тулгарч буй өнөөгийн байдал, ирээдүйн эдийн засгийн хэтийн төлөвт анхаарлаа хандуулдаг. Удирдах зөвлөл нь бүтцийн өөрчлөлт, ЖДҮ эрхлэгчдэд үзүүлэх нөлөөлөл, дотоодын эдийн засгийн бодлого ЖДҮ-д хэрхэн нөлөөлж байгааг судлаж Холбооны сайдад зөвлөж ажилладаг. </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2369" y="402313"/>
            <a:ext cx="4735095" cy="2626496"/>
          </a:xfrm>
          <a:prstGeom prst="rect">
            <a:avLst/>
          </a:prstGeom>
        </p:spPr>
      </p:pic>
      <p:sp>
        <p:nvSpPr>
          <p:cNvPr id="7" name="Content Placeholder 2">
            <a:extLst>
              <a:ext uri="{FF2B5EF4-FFF2-40B4-BE49-F238E27FC236}">
                <a16:creationId xmlns:a16="http://schemas.microsoft.com/office/drawing/2014/main" id="{73F8AD5D-FB70-4073-BF6D-57053E242EE2}"/>
              </a:ext>
            </a:extLst>
          </p:cNvPr>
          <p:cNvSpPr txBox="1">
            <a:spLocks/>
          </p:cNvSpPr>
          <p:nvPr/>
        </p:nvSpPr>
        <p:spPr>
          <a:xfrm>
            <a:off x="699546" y="2976167"/>
            <a:ext cx="10911608" cy="992707"/>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66700" indent="-266700" algn="just">
              <a:buFont typeface="Wingdings" panose="05000000000000000000" pitchFamily="2" charset="2"/>
              <a:buChar char="Ø"/>
            </a:pPr>
            <a:r>
              <a:rPr lang="mn-MN" sz="1100" dirty="0">
                <a:latin typeface="Times New Roman" panose="02020603050405020304" pitchFamily="18" charset="0"/>
                <a:cs typeface="Times New Roman" panose="02020603050405020304" pitchFamily="18" charset="0"/>
              </a:rPr>
              <a:t>Герман улсын эдийн засгийн өсөлтийн гол хөдөлгүүр нь Жижиг, дунд үйлдвэрийн салбар нь бөгөөд Ковидын үед ч мөн ЖДҮ-ийн салбарыг төрөөс бүхий л талын бодлогоор дэмжиж ажиллаж байна. </a:t>
            </a:r>
          </a:p>
          <a:p>
            <a:pPr marL="266700" indent="-266700" algn="just">
              <a:buFont typeface="Wingdings" panose="05000000000000000000" pitchFamily="2" charset="2"/>
              <a:buChar char="Ø"/>
            </a:pPr>
            <a:r>
              <a:rPr lang="mn-MN" sz="1100" dirty="0">
                <a:latin typeface="Times New Roman" panose="02020603050405020304" pitchFamily="18" charset="0"/>
                <a:cs typeface="Times New Roman" panose="02020603050405020304" pitchFamily="18" charset="0"/>
              </a:rPr>
              <a:t>Германы ЗГ-аас</a:t>
            </a:r>
            <a:r>
              <a:rPr lang="en-US" sz="1100" dirty="0">
                <a:latin typeface="Times New Roman" panose="02020603050405020304" pitchFamily="18" charset="0"/>
                <a:cs typeface="Times New Roman" panose="02020603050405020304" pitchFamily="18" charset="0"/>
              </a:rPr>
              <a:t> </a:t>
            </a:r>
            <a:r>
              <a:rPr lang="mn-MN" sz="1100" dirty="0">
                <a:latin typeface="Times New Roman" panose="02020603050405020304" pitchFamily="18" charset="0"/>
                <a:cs typeface="Times New Roman" panose="02020603050405020304" pitchFamily="18" charset="0"/>
              </a:rPr>
              <a:t>ковидын үед жижиг бизнес эрхлэгчид, хувиараа хөдөлмөр эрхлэгчид болон богино хугацааны ажлын тэтгэмжид зориулан 750 тэрбум еврогийн зээлийн батлан даалт, буцалтгүй тусламжтай төсвийг батласан. Мөн эдийн засагт нэн чухал ач холбогдолтой аж ахуйн нэгжүүдийг дэмжих чиглэлээр Эдийн Засгийг Тогтворжуулах Сангаар дамжуулан 600 тэрбум еврог баталсан байна.</a:t>
            </a:r>
          </a:p>
          <a:p>
            <a:pPr algn="just">
              <a:buFont typeface="Wingdings" panose="05000000000000000000" pitchFamily="2" charset="2"/>
              <a:buChar char="Ø"/>
            </a:pPr>
            <a:endParaRPr lang="en-US" sz="1100"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Ø"/>
            </a:pPr>
            <a:endParaRPr lang="en-US" sz="1100" dirty="0"/>
          </a:p>
        </p:txBody>
      </p:sp>
      <p:sp>
        <p:nvSpPr>
          <p:cNvPr id="11" name="Rectangle 10">
            <a:extLst>
              <a:ext uri="{FF2B5EF4-FFF2-40B4-BE49-F238E27FC236}">
                <a16:creationId xmlns:a16="http://schemas.microsoft.com/office/drawing/2014/main" id="{E49EE65F-5A88-44FA-A5FD-C7505A1E232B}"/>
              </a:ext>
            </a:extLst>
          </p:cNvPr>
          <p:cNvSpPr/>
          <p:nvPr/>
        </p:nvSpPr>
        <p:spPr>
          <a:xfrm>
            <a:off x="734052" y="4090527"/>
            <a:ext cx="4778524" cy="1277273"/>
          </a:xfrm>
          <a:prstGeom prst="rect">
            <a:avLst/>
          </a:prstGeom>
        </p:spPr>
        <p:txBody>
          <a:bodyPr wrap="square">
            <a:spAutoFit/>
          </a:bodyPr>
          <a:lstStyle/>
          <a:p>
            <a:pPr marL="171450" indent="-171450" algn="just">
              <a:buClr>
                <a:schemeClr val="accent2">
                  <a:lumMod val="60000"/>
                  <a:lumOff val="40000"/>
                </a:schemeClr>
              </a:buClr>
              <a:buFont typeface="Wingdings" panose="05000000000000000000" pitchFamily="2" charset="2"/>
              <a:buChar char="Ø"/>
            </a:pPr>
            <a:r>
              <a:rPr lang="mn-MN" sz="1100" dirty="0">
                <a:latin typeface="Times New Roman" panose="02020603050405020304" pitchFamily="18" charset="0"/>
                <a:cs typeface="Times New Roman" panose="02020603050405020304" pitchFamily="18" charset="0"/>
              </a:rPr>
              <a:t>130 тэрбум еврогийн тусламжийн багц:</a:t>
            </a:r>
            <a:endParaRPr lang="en-US" sz="11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Ø"/>
            </a:pPr>
            <a:endParaRPr lang="en-US" sz="1100" dirty="0">
              <a:latin typeface="Times New Roman" panose="02020603050405020304" pitchFamily="18" charset="0"/>
              <a:cs typeface="Times New Roman" panose="02020603050405020304" pitchFamily="18" charset="0"/>
            </a:endParaRPr>
          </a:p>
          <a:p>
            <a:pPr marL="180975" lvl="1" indent="-180975" algn="just">
              <a:buFont typeface="Arial" panose="020B0604020202020204" pitchFamily="34" charset="0"/>
              <a:buChar char="•"/>
            </a:pPr>
            <a:r>
              <a:rPr lang="mn-MN" sz="1100" dirty="0">
                <a:latin typeface="Times New Roman" panose="02020603050405020304" pitchFamily="18" charset="0"/>
                <a:cs typeface="Times New Roman" panose="02020603050405020304" pitchFamily="18" charset="0"/>
              </a:rPr>
              <a:t>Татварыг түр хугацаагаар бууруулж, ажил хайгчдад дэмжлэг үзүүлэх;</a:t>
            </a:r>
            <a:endParaRPr lang="en-US" sz="1100" dirty="0">
              <a:latin typeface="Times New Roman" panose="02020603050405020304" pitchFamily="18" charset="0"/>
              <a:cs typeface="Times New Roman" panose="02020603050405020304" pitchFamily="18" charset="0"/>
            </a:endParaRPr>
          </a:p>
          <a:p>
            <a:pPr marL="180975" lvl="1" indent="-180975" algn="just">
              <a:buFont typeface="Arial" panose="020B0604020202020204" pitchFamily="34" charset="0"/>
              <a:buChar char="•"/>
            </a:pPr>
            <a:r>
              <a:rPr lang="mn-MN" sz="1100" dirty="0">
                <a:latin typeface="Times New Roman" panose="02020603050405020304" pitchFamily="18" charset="0"/>
                <a:cs typeface="Times New Roman" panose="02020603050405020304" pitchFamily="18" charset="0"/>
              </a:rPr>
              <a:t>Орон сууц, тээврийн асуудалд анхаарч бизнес, орон нутгийн хөрөнгө оруулалтыг дэмжих;</a:t>
            </a:r>
            <a:endParaRPr lang="en-US" sz="1100" dirty="0">
              <a:latin typeface="Times New Roman" panose="02020603050405020304" pitchFamily="18" charset="0"/>
              <a:cs typeface="Times New Roman" panose="02020603050405020304" pitchFamily="18" charset="0"/>
            </a:endParaRPr>
          </a:p>
          <a:p>
            <a:pPr marL="180975" lvl="1" indent="-180975" algn="just">
              <a:buFont typeface="Arial" panose="020B0604020202020204" pitchFamily="34" charset="0"/>
              <a:buChar char="•"/>
            </a:pPr>
            <a:r>
              <a:rPr lang="mn-MN" sz="1100" dirty="0">
                <a:latin typeface="Times New Roman" panose="02020603050405020304" pitchFamily="18" charset="0"/>
                <a:cs typeface="Times New Roman" panose="02020603050405020304" pitchFamily="18" charset="0"/>
              </a:rPr>
              <a:t>Уур амьсгалын өөрчлөлт, тогтвортой байдал, инноваци, дижитал технологийг дэмжих. (50 тэрбум евро)</a:t>
            </a:r>
          </a:p>
        </p:txBody>
      </p:sp>
      <p:pic>
        <p:nvPicPr>
          <p:cNvPr id="12" name="Picture 11">
            <a:extLst>
              <a:ext uri="{FF2B5EF4-FFF2-40B4-BE49-F238E27FC236}">
                <a16:creationId xmlns:a16="http://schemas.microsoft.com/office/drawing/2014/main" id="{42F4B8EA-B2F7-4BC3-B506-AF07CF02DC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7464" y="3784564"/>
            <a:ext cx="5924990" cy="2334985"/>
          </a:xfrm>
          <a:prstGeom prst="rect">
            <a:avLst/>
          </a:prstGeom>
        </p:spPr>
      </p:pic>
      <p:sp>
        <p:nvSpPr>
          <p:cNvPr id="14" name="TextBox 13">
            <a:extLst>
              <a:ext uri="{FF2B5EF4-FFF2-40B4-BE49-F238E27FC236}">
                <a16:creationId xmlns:a16="http://schemas.microsoft.com/office/drawing/2014/main" id="{30772037-7EA4-4AED-B0FE-9519756F6EDC}"/>
              </a:ext>
            </a:extLst>
          </p:cNvPr>
          <p:cNvSpPr txBox="1"/>
          <p:nvPr/>
        </p:nvSpPr>
        <p:spPr>
          <a:xfrm>
            <a:off x="9696091" y="6457226"/>
            <a:ext cx="2242868" cy="307777"/>
          </a:xfrm>
          <a:prstGeom prst="rect">
            <a:avLst/>
          </a:prstGeom>
          <a:noFill/>
        </p:spPr>
        <p:txBody>
          <a:bodyPr wrap="square" rtlCol="0">
            <a:spAutoFit/>
          </a:bodyPr>
          <a:lstStyle/>
          <a:p>
            <a:r>
              <a:rPr lang="mn-MN" sz="1400" dirty="0">
                <a:solidFill>
                  <a:schemeClr val="bg1"/>
                </a:solidFill>
                <a:latin typeface="Times New Roman" panose="02020603050405020304" pitchFamily="18" charset="0"/>
                <a:cs typeface="Times New Roman" panose="02020603050405020304" pitchFamily="18" charset="0"/>
              </a:rPr>
              <a:t>Герман улс - Мөнх-Эрдэнэ</a:t>
            </a:r>
            <a:endParaRPr lang="en-US"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3430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3F2E76-D2C3-427F-8D1A-B777896A0656}"/>
              </a:ext>
            </a:extLst>
          </p:cNvPr>
          <p:cNvSpPr>
            <a:spLocks noGrp="1"/>
          </p:cNvSpPr>
          <p:nvPr>
            <p:ph idx="4294967295"/>
          </p:nvPr>
        </p:nvSpPr>
        <p:spPr>
          <a:xfrm>
            <a:off x="1066800" y="1748631"/>
            <a:ext cx="4262438" cy="3360737"/>
          </a:xfrm>
        </p:spPr>
        <p:txBody>
          <a:bodyPr>
            <a:noAutofit/>
          </a:bodyPr>
          <a:lstStyle/>
          <a:p>
            <a:pPr marL="0" indent="0" algn="just">
              <a:buNone/>
            </a:pPr>
            <a:r>
              <a:rPr lang="mn-MN"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Зээлийн мэдээлэл: </a:t>
            </a:r>
            <a:endPar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marL="266700" indent="-266700" algn="just">
              <a:lnSpc>
                <a:spcPct val="100000"/>
              </a:lnSpc>
              <a:buFont typeface="Wingdings" panose="05000000000000000000" pitchFamily="2" charset="2"/>
              <a:buChar char="v"/>
            </a:pPr>
            <a:r>
              <a:rPr lang="en-US" sz="1000" b="1" dirty="0">
                <a:latin typeface="Times New Roman" panose="02020603050405020304" pitchFamily="18" charset="0"/>
                <a:cs typeface="Times New Roman" panose="02020603050405020304" pitchFamily="18" charset="0"/>
              </a:rPr>
              <a:t>10-</a:t>
            </a:r>
            <a:r>
              <a:rPr lang="mn-MN" sz="1000" b="1" dirty="0">
                <a:latin typeface="Times New Roman" panose="02020603050405020304" pitchFamily="18" charset="0"/>
                <a:cs typeface="Times New Roman" panose="02020603050405020304" pitchFamily="18" charset="0"/>
              </a:rPr>
              <a:t>аас доош ажилтантай байгууллага авах боломжгүй.</a:t>
            </a:r>
          </a:p>
          <a:p>
            <a:pPr marL="266700" indent="-266700" algn="just">
              <a:lnSpc>
                <a:spcPct val="100000"/>
              </a:lnSpc>
              <a:buFont typeface="Wingdings" panose="05000000000000000000" pitchFamily="2" charset="2"/>
              <a:buChar char="v"/>
            </a:pPr>
            <a:r>
              <a:rPr lang="mn-MN" sz="1000" b="1" dirty="0">
                <a:latin typeface="Times New Roman" panose="02020603050405020304" pitchFamily="18" charset="0"/>
                <a:cs typeface="Times New Roman" panose="02020603050405020304" pitchFamily="18" charset="0"/>
              </a:rPr>
              <a:t>Сүүлийн 3-н жил ашигтай ажилласан байх</a:t>
            </a:r>
          </a:p>
          <a:p>
            <a:pPr marL="266700" indent="-266700" algn="just">
              <a:lnSpc>
                <a:spcPct val="100000"/>
              </a:lnSpc>
              <a:buFont typeface="Wingdings" panose="05000000000000000000" pitchFamily="2" charset="2"/>
              <a:buChar char="v"/>
            </a:pPr>
            <a:r>
              <a:rPr lang="mn-MN" sz="1000" b="1" dirty="0">
                <a:latin typeface="Times New Roman" panose="02020603050405020304" pitchFamily="18" charset="0"/>
                <a:cs typeface="Times New Roman" panose="02020603050405020304" pitchFamily="18" charset="0"/>
              </a:rPr>
              <a:t>2019 оны 01-р сараас хойш идэвхтэй үйл ажиллагаа явуулсан байх</a:t>
            </a:r>
          </a:p>
          <a:p>
            <a:pPr marL="266700" indent="-266700" algn="just">
              <a:lnSpc>
                <a:spcPct val="100000"/>
              </a:lnSpc>
              <a:buFont typeface="Wingdings" panose="05000000000000000000" pitchFamily="2" charset="2"/>
              <a:buChar char="v"/>
            </a:pPr>
            <a:r>
              <a:rPr lang="mn-MN" sz="1000" b="1" dirty="0">
                <a:latin typeface="Times New Roman" panose="02020603050405020304" pitchFamily="18" charset="0"/>
                <a:cs typeface="Times New Roman" panose="02020603050405020304" pitchFamily="18" charset="0"/>
              </a:rPr>
              <a:t>Байгууллагын данс, татварын тайланг шалгана.</a:t>
            </a:r>
          </a:p>
          <a:p>
            <a:pPr marL="266700" indent="-266700" algn="just">
              <a:lnSpc>
                <a:spcPct val="100000"/>
              </a:lnSpc>
              <a:buFont typeface="Wingdings" panose="05000000000000000000" pitchFamily="2" charset="2"/>
              <a:buChar char="v"/>
            </a:pPr>
            <a:r>
              <a:rPr lang="mn-MN" sz="1000" b="1" dirty="0">
                <a:latin typeface="Times New Roman" panose="02020603050405020304" pitchFamily="18" charset="0"/>
                <a:cs typeface="Times New Roman" panose="02020603050405020304" pitchFamily="18" charset="0"/>
              </a:rPr>
              <a:t>Зээлийн дээд хэмжээ 800,000 евро хүртэл</a:t>
            </a:r>
          </a:p>
          <a:p>
            <a:pPr marL="266700" indent="-266700" algn="just">
              <a:lnSpc>
                <a:spcPct val="100000"/>
              </a:lnSpc>
              <a:buFont typeface="Wingdings" panose="05000000000000000000" pitchFamily="2" charset="2"/>
              <a:buChar char="v"/>
            </a:pPr>
            <a:r>
              <a:rPr lang="mn-MN" sz="1000" b="1" dirty="0">
                <a:latin typeface="Times New Roman" panose="02020603050405020304" pitchFamily="18" charset="0"/>
                <a:cs typeface="Times New Roman" panose="02020603050405020304" pitchFamily="18" charset="0"/>
              </a:rPr>
              <a:t>Эхний 2 жил төлөлтөөсөө чөлөөлөгдөх боломжтой.</a:t>
            </a:r>
          </a:p>
          <a:p>
            <a:pPr marL="266700" indent="-266700" algn="just">
              <a:lnSpc>
                <a:spcPct val="100000"/>
              </a:lnSpc>
              <a:buFont typeface="Wingdings" panose="05000000000000000000" pitchFamily="2" charset="2"/>
              <a:buChar char="v"/>
            </a:pPr>
            <a:r>
              <a:rPr lang="mn-MN" sz="1000" b="1" dirty="0">
                <a:latin typeface="Times New Roman" panose="02020603050405020304" pitchFamily="18" charset="0"/>
                <a:cs typeface="Times New Roman" panose="02020603050405020304" pitchFamily="18" charset="0"/>
              </a:rPr>
              <a:t>10 хүртэл жилийн хугацаатай, жилийн 3</a:t>
            </a:r>
            <a:r>
              <a:rPr lang="en-US" sz="1000" b="1" dirty="0">
                <a:latin typeface="Times New Roman" panose="02020603050405020304" pitchFamily="18" charset="0"/>
                <a:cs typeface="Times New Roman" panose="02020603050405020304" pitchFamily="18" charset="0"/>
              </a:rPr>
              <a:t>%</a:t>
            </a:r>
            <a:r>
              <a:rPr lang="mn-MN" sz="1000" b="1" dirty="0">
                <a:latin typeface="Times New Roman" panose="02020603050405020304" pitchFamily="18" charset="0"/>
                <a:cs typeface="Times New Roman" panose="02020603050405020304" pitchFamily="18" charset="0"/>
              </a:rPr>
              <a:t> хүүтэй</a:t>
            </a:r>
          </a:p>
          <a:p>
            <a:pPr marL="266700" indent="-266700" algn="just">
              <a:lnSpc>
                <a:spcPct val="100000"/>
              </a:lnSpc>
              <a:buFont typeface="Wingdings" panose="05000000000000000000" pitchFamily="2" charset="2"/>
              <a:buChar char="v"/>
            </a:pPr>
            <a:r>
              <a:rPr lang="mn-MN" sz="1000" b="1" dirty="0">
                <a:latin typeface="Times New Roman" panose="02020603050405020304" pitchFamily="18" charset="0"/>
                <a:cs typeface="Times New Roman" panose="02020603050405020304" pitchFamily="18" charset="0"/>
              </a:rPr>
              <a:t>Хүсэлтийг цахимаар авна.</a:t>
            </a:r>
          </a:p>
          <a:p>
            <a:pPr marL="266700" indent="-266700" algn="just">
              <a:lnSpc>
                <a:spcPct val="100000"/>
              </a:lnSpc>
              <a:buFont typeface="Wingdings" panose="05000000000000000000" pitchFamily="2" charset="2"/>
              <a:buChar char="v"/>
            </a:pPr>
            <a:r>
              <a:rPr lang="mn-MN" sz="1000" b="1" dirty="0">
                <a:latin typeface="Times New Roman" panose="02020603050405020304" pitchFamily="18" charset="0"/>
                <a:cs typeface="Times New Roman" panose="02020603050405020304" pitchFamily="18" charset="0"/>
              </a:rPr>
              <a:t>Зээлийг шуурхай олгоно.</a:t>
            </a:r>
          </a:p>
        </p:txBody>
      </p:sp>
      <p:sp>
        <p:nvSpPr>
          <p:cNvPr id="5" name="Title 4">
            <a:extLst>
              <a:ext uri="{FF2B5EF4-FFF2-40B4-BE49-F238E27FC236}">
                <a16:creationId xmlns:a16="http://schemas.microsoft.com/office/drawing/2014/main" id="{404BAC7E-BA48-4177-9A62-137CD342B0CB}"/>
              </a:ext>
            </a:extLst>
          </p:cNvPr>
          <p:cNvSpPr>
            <a:spLocks noGrp="1"/>
          </p:cNvSpPr>
          <p:nvPr>
            <p:ph type="title" idx="4294967295"/>
          </p:nvPr>
        </p:nvSpPr>
        <p:spPr>
          <a:xfrm>
            <a:off x="1023143" y="1106488"/>
            <a:ext cx="10145713" cy="284162"/>
          </a:xfrm>
        </p:spPr>
        <p:txBody>
          <a:bodyPr>
            <a:noAutofit/>
          </a:bodyPr>
          <a:lstStyle/>
          <a:p>
            <a:pPr algn="just">
              <a:lnSpc>
                <a:spcPct val="150000"/>
              </a:lnSpc>
            </a:pPr>
            <a:r>
              <a:rPr lang="mn-MN"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Мөн Герман улс нь Ковидын үед ЖДҮ эрхлэгчидээ дэмжих зорилгоор </a:t>
            </a:r>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KFW </a:t>
            </a:r>
            <a:r>
              <a:rPr lang="mn-MN"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Засгийн газрын хөгжлийн банкаар дамжуулан </a:t>
            </a:r>
            <a:r>
              <a:rPr lang="mn-MN" sz="1800" b="1" dirty="0">
                <a:solidFill>
                  <a:srgbClr val="00B05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“ШУУРХАЙ ЗЭЭЛ”</a:t>
            </a:r>
            <a:r>
              <a:rPr lang="mn-MN" sz="18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mn-MN"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ийг олгож</a:t>
            </a:r>
            <a:r>
              <a:rPr lang="en-US"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mn-MN" sz="1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байна.</a:t>
            </a:r>
            <a:endParaRPr lang="en-US" sz="1800" b="1" dirty="0">
              <a:effectLst>
                <a:outerShdw blurRad="38100" dist="38100" dir="2700000" algn="tl">
                  <a:srgbClr val="000000">
                    <a:alpha val="43137"/>
                  </a:srgbClr>
                </a:outerShdw>
              </a:effectLst>
            </a:endParaRPr>
          </a:p>
        </p:txBody>
      </p:sp>
      <p:pic>
        <p:nvPicPr>
          <p:cNvPr id="8" name="Picture 7">
            <a:extLst>
              <a:ext uri="{FF2B5EF4-FFF2-40B4-BE49-F238E27FC236}">
                <a16:creationId xmlns:a16="http://schemas.microsoft.com/office/drawing/2014/main" id="{B02BC84F-B94D-403D-A577-B7E2C24BED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5359" y="1913937"/>
            <a:ext cx="1539831" cy="1515063"/>
          </a:xfrm>
          <a:prstGeom prst="rect">
            <a:avLst/>
          </a:prstGeom>
        </p:spPr>
      </p:pic>
      <p:sp>
        <p:nvSpPr>
          <p:cNvPr id="7" name="TextBox 6">
            <a:extLst>
              <a:ext uri="{FF2B5EF4-FFF2-40B4-BE49-F238E27FC236}">
                <a16:creationId xmlns:a16="http://schemas.microsoft.com/office/drawing/2014/main" id="{1906FFBA-AC52-4B1D-89A7-D97320B5BA7B}"/>
              </a:ext>
            </a:extLst>
          </p:cNvPr>
          <p:cNvSpPr txBox="1"/>
          <p:nvPr/>
        </p:nvSpPr>
        <p:spPr>
          <a:xfrm>
            <a:off x="9696091" y="6457226"/>
            <a:ext cx="2242868" cy="307777"/>
          </a:xfrm>
          <a:prstGeom prst="rect">
            <a:avLst/>
          </a:prstGeom>
          <a:noFill/>
        </p:spPr>
        <p:txBody>
          <a:bodyPr wrap="square" rtlCol="0">
            <a:spAutoFit/>
          </a:bodyPr>
          <a:lstStyle/>
          <a:p>
            <a:r>
              <a:rPr lang="mn-MN" sz="1400" dirty="0">
                <a:solidFill>
                  <a:schemeClr val="bg1"/>
                </a:solidFill>
                <a:latin typeface="Times New Roman" panose="02020603050405020304" pitchFamily="18" charset="0"/>
                <a:cs typeface="Times New Roman" panose="02020603050405020304" pitchFamily="18" charset="0"/>
              </a:rPr>
              <a:t>Герман улс - Мөнх-Эрдэнэ</a:t>
            </a:r>
            <a:endParaRPr lang="en-US"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762584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131" y="2536448"/>
            <a:ext cx="2476568" cy="1615827"/>
          </a:xfrm>
          <a:prstGeom prst="rect">
            <a:avLst/>
          </a:prstGeom>
          <a:solidFill>
            <a:schemeClr val="bg1"/>
          </a:solidFill>
        </p:spPr>
        <p:txBody>
          <a:bodyPr wrap="square" rtlCol="0">
            <a:spAutoFit/>
          </a:bodyPr>
          <a:lstStyle/>
          <a:p>
            <a:pPr algn="just"/>
            <a:r>
              <a:rPr lang="mn-MN"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Японы бодит ДНБ-ий өсөлт Леман шокийн үеийнхийг давж хасах руу орох төлөвтэй байна.</a:t>
            </a:r>
          </a:p>
          <a:p>
            <a:pPr algn="just"/>
            <a:r>
              <a:rPr lang="mn-MN" sz="1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Дэлхийн банк Японы бодит </a:t>
            </a:r>
            <a:r>
              <a:rPr lang="mn-MN" sz="11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ДНБ 2020 онд -6.1% болж буурна гэж таамаглаж байна</a:t>
            </a:r>
            <a:r>
              <a:rPr lang="mn-MN" sz="1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171450" indent="-171450" algn="just">
              <a:buFont typeface="Arial" panose="020B0604020202020204" pitchFamily="34" charset="0"/>
              <a:buChar char="•"/>
            </a:pPr>
            <a:r>
              <a:rPr lang="mn-MN" sz="1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Энэ нь Леман шокийн нөлөөнд өртсөн 2009 оны -5.4%-иас давсан түвшин юм. </a:t>
            </a:r>
            <a:endParaRPr lang="en-US" sz="11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CC905B87-7A55-9FE4-22CA-DA1904C2644D}"/>
              </a:ext>
            </a:extLst>
          </p:cNvPr>
          <p:cNvPicPr>
            <a:picLocks noChangeAspect="1"/>
          </p:cNvPicPr>
          <p:nvPr/>
        </p:nvPicPr>
        <p:blipFill rotWithShape="1">
          <a:blip r:embed="rId2"/>
          <a:srcRect t="21594"/>
          <a:stretch/>
        </p:blipFill>
        <p:spPr>
          <a:xfrm>
            <a:off x="3067050" y="1454648"/>
            <a:ext cx="8857471" cy="4110484"/>
          </a:xfrm>
          <a:prstGeom prst="rect">
            <a:avLst/>
          </a:prstGeom>
        </p:spPr>
      </p:pic>
      <p:sp>
        <p:nvSpPr>
          <p:cNvPr id="11" name="TextBox 10">
            <a:extLst>
              <a:ext uri="{FF2B5EF4-FFF2-40B4-BE49-F238E27FC236}">
                <a16:creationId xmlns:a16="http://schemas.microsoft.com/office/drawing/2014/main" id="{8B078673-C1BE-4F36-1ABF-E261EEF5CE3D}"/>
              </a:ext>
            </a:extLst>
          </p:cNvPr>
          <p:cNvSpPr txBox="1"/>
          <p:nvPr/>
        </p:nvSpPr>
        <p:spPr>
          <a:xfrm>
            <a:off x="4481856" y="538773"/>
            <a:ext cx="3207451" cy="369332"/>
          </a:xfrm>
          <a:prstGeom prst="rect">
            <a:avLst/>
          </a:prstGeom>
          <a:solidFill>
            <a:schemeClr val="accent5">
              <a:lumMod val="75000"/>
            </a:schemeClr>
          </a:solidFill>
          <a:effectLst/>
        </p:spPr>
        <p:txBody>
          <a:bodyPr wrap="square" rtlCol="0">
            <a:spAutoFit/>
          </a:bodyPr>
          <a:lstStyle/>
          <a:p>
            <a:pPr algn="ctr"/>
            <a:r>
              <a:rPr lang="mn-MN"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Японы бодит ДНБ-ний өсөлт </a:t>
            </a:r>
            <a:endParaRPr lang="en-US"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C14012CA-5781-EAE9-C1CD-F52C7E55A9D9}"/>
              </a:ext>
            </a:extLst>
          </p:cNvPr>
          <p:cNvSpPr txBox="1"/>
          <p:nvPr/>
        </p:nvSpPr>
        <p:spPr>
          <a:xfrm>
            <a:off x="457131" y="1570680"/>
            <a:ext cx="2476568" cy="338554"/>
          </a:xfrm>
          <a:prstGeom prst="rect">
            <a:avLst/>
          </a:prstGeom>
          <a:solidFill>
            <a:schemeClr val="bg1"/>
          </a:solidFill>
        </p:spPr>
        <p:txBody>
          <a:bodyPr wrap="square" rtlCol="0">
            <a:spAutoFit/>
          </a:bodyPr>
          <a:lstStyle/>
          <a:p>
            <a:r>
              <a:rPr lang="mn-MN"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Бодит ДНБ-ний өсөлт</a:t>
            </a:r>
            <a:endParaRPr lang="en-US" sz="16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2478A54A-EC5D-FFF8-42C0-260C3E54FDCE}"/>
              </a:ext>
            </a:extLst>
          </p:cNvPr>
          <p:cNvSpPr/>
          <p:nvPr/>
        </p:nvSpPr>
        <p:spPr>
          <a:xfrm>
            <a:off x="7620175" y="3781513"/>
            <a:ext cx="880844" cy="348580"/>
          </a:xfrm>
          <a:prstGeom prst="ellips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Леман шок</a:t>
            </a:r>
            <a:endParaRPr lang="en-US" sz="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4" name="Oval 13">
            <a:extLst>
              <a:ext uri="{FF2B5EF4-FFF2-40B4-BE49-F238E27FC236}">
                <a16:creationId xmlns:a16="http://schemas.microsoft.com/office/drawing/2014/main" id="{0AA34BA4-A38C-B38B-77E3-B3B6159D4E54}"/>
              </a:ext>
            </a:extLst>
          </p:cNvPr>
          <p:cNvSpPr/>
          <p:nvPr/>
        </p:nvSpPr>
        <p:spPr>
          <a:xfrm>
            <a:off x="10122629" y="4435923"/>
            <a:ext cx="1133026" cy="374135"/>
          </a:xfrm>
          <a:prstGeom prst="ellipse">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1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ДНБ-ны </a:t>
            </a:r>
            <a:r>
              <a:rPr lang="mn-MN" sz="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төсөөлөл</a:t>
            </a:r>
            <a:endParaRPr lang="en-US" sz="12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57C751C4-1DAF-1289-E317-DE1EFF118105}"/>
              </a:ext>
            </a:extLst>
          </p:cNvPr>
          <p:cNvSpPr txBox="1"/>
          <p:nvPr/>
        </p:nvSpPr>
        <p:spPr>
          <a:xfrm>
            <a:off x="244980" y="6481007"/>
            <a:ext cx="7444327" cy="261610"/>
          </a:xfrm>
          <a:prstGeom prst="rect">
            <a:avLst/>
          </a:prstGeom>
          <a:noFill/>
        </p:spPr>
        <p:txBody>
          <a:bodyPr wrap="square">
            <a:spAutoFit/>
          </a:bodyPr>
          <a:lstStyle/>
          <a:p>
            <a:r>
              <a:rPr lang="mn-MN" sz="1100" b="1" dirty="0">
                <a:solidFill>
                  <a:schemeClr val="bg1"/>
                </a:solidFill>
                <a:latin typeface="Times New Roman Mon" panose="02020500000000000000" pitchFamily="18" charset="0"/>
              </a:rPr>
              <a:t>Эх сурвалж: Дэлхийн Банкны “</a:t>
            </a:r>
            <a:r>
              <a:rPr lang="en-US" sz="1100" b="1" dirty="0">
                <a:solidFill>
                  <a:schemeClr val="bg1"/>
                </a:solidFill>
                <a:latin typeface="Times New Roman Mon" panose="02020500000000000000" pitchFamily="18" charset="0"/>
              </a:rPr>
              <a:t>Global Economic Prospects</a:t>
            </a:r>
            <a:r>
              <a:rPr lang="mn-MN" sz="1100" b="1" dirty="0">
                <a:solidFill>
                  <a:schemeClr val="bg1"/>
                </a:solidFill>
                <a:latin typeface="Times New Roman Mon" panose="02020500000000000000" pitchFamily="18" charset="0"/>
              </a:rPr>
              <a:t>,</a:t>
            </a:r>
            <a:r>
              <a:rPr lang="en-US" sz="1100" b="1" dirty="0">
                <a:solidFill>
                  <a:schemeClr val="bg1"/>
                </a:solidFill>
                <a:latin typeface="Times New Roman Mon" panose="02020500000000000000" pitchFamily="18" charset="0"/>
              </a:rPr>
              <a:t>June 2020</a:t>
            </a:r>
            <a:r>
              <a:rPr lang="mn-MN" sz="1100" b="1" dirty="0">
                <a:solidFill>
                  <a:schemeClr val="bg1"/>
                </a:solidFill>
                <a:latin typeface="Times New Roman Mon" panose="02020500000000000000" pitchFamily="18" charset="0"/>
              </a:rPr>
              <a:t>”-ийг үндэслэн боловсруулав.</a:t>
            </a:r>
            <a:endParaRPr lang="en-US" sz="1100" dirty="0">
              <a:solidFill>
                <a:schemeClr val="bg1"/>
              </a:solidFill>
            </a:endParaRPr>
          </a:p>
        </p:txBody>
      </p:sp>
      <p:sp>
        <p:nvSpPr>
          <p:cNvPr id="15" name="TextBox 14">
            <a:extLst>
              <a:ext uri="{FF2B5EF4-FFF2-40B4-BE49-F238E27FC236}">
                <a16:creationId xmlns:a16="http://schemas.microsoft.com/office/drawing/2014/main" id="{E888D728-5773-FFFA-32EB-2800F9A2BDF8}"/>
              </a:ext>
            </a:extLst>
          </p:cNvPr>
          <p:cNvSpPr txBox="1"/>
          <p:nvPr/>
        </p:nvSpPr>
        <p:spPr>
          <a:xfrm>
            <a:off x="9678992" y="6427146"/>
            <a:ext cx="2268028" cy="307777"/>
          </a:xfrm>
          <a:prstGeom prst="rect">
            <a:avLst/>
          </a:prstGeom>
          <a:noFill/>
        </p:spPr>
        <p:txBody>
          <a:bodyPr wrap="square">
            <a:spAutoFit/>
          </a:bodyPr>
          <a:lstStyle/>
          <a:p>
            <a:r>
              <a:rPr lang="mn-MN"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Япон</a:t>
            </a: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mn-MN"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улс- Бадамханд</a:t>
            </a:r>
            <a:endParaRPr lang="en-US" sz="1400" dirty="0"/>
          </a:p>
        </p:txBody>
      </p:sp>
    </p:spTree>
    <p:extLst>
      <p:ext uri="{BB962C8B-B14F-4D97-AF65-F5344CB8AC3E}">
        <p14:creationId xmlns:p14="http://schemas.microsoft.com/office/powerpoint/2010/main" val="2755427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A320-398D-4BDA-9ACE-BCAD21AC2283}"/>
              </a:ext>
            </a:extLst>
          </p:cNvPr>
          <p:cNvSpPr>
            <a:spLocks noGrp="1"/>
          </p:cNvSpPr>
          <p:nvPr>
            <p:ph type="title" idx="4294967295"/>
          </p:nvPr>
        </p:nvSpPr>
        <p:spPr>
          <a:xfrm>
            <a:off x="0" y="359706"/>
            <a:ext cx="10783887" cy="327025"/>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ormAutofit/>
          </a:bodyPr>
          <a:lstStyle/>
          <a:p>
            <a:pPr algn="ctr"/>
            <a:r>
              <a:rPr lang="mn-MN" sz="1800" dirty="0">
                <a:solidFill>
                  <a:srgbClr val="002060"/>
                </a:solidFill>
                <a:latin typeface="Times New Roman" panose="02020603050405020304" pitchFamily="18" charset="0"/>
                <a:cs typeface="Times New Roman" panose="02020603050405020304" pitchFamily="18" charset="0"/>
              </a:rPr>
              <a:t>Бүгд Найрамдах Ардчилсан Лаос Ард Улсад тулгамдсан асуудлууд </a:t>
            </a: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27D803E8-2CA2-4D45-86AA-DC6A4FAE61C1}"/>
              </a:ext>
            </a:extLst>
          </p:cNvPr>
          <p:cNvSpPr>
            <a:spLocks noGrp="1"/>
          </p:cNvSpPr>
          <p:nvPr>
            <p:ph sz="half" idx="4294967295"/>
          </p:nvPr>
        </p:nvSpPr>
        <p:spPr>
          <a:xfrm>
            <a:off x="741471" y="758108"/>
            <a:ext cx="10783887" cy="2762250"/>
          </a:xfrm>
        </p:spPr>
        <p:txBody>
          <a:bodyPr>
            <a:noAutofit/>
          </a:bodyPr>
          <a:lstStyle/>
          <a:p>
            <a:pPr algn="just">
              <a:lnSpc>
                <a:spcPct val="107000"/>
              </a:lnSpc>
              <a:spcAft>
                <a:spcPts val="800"/>
              </a:spcAft>
            </a:pP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Бичил</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жижиг</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дунд</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үйлдвэр</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(ЖДҮ)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нь</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Лаос</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улсын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эдийн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засгийн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үндэс</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суурь</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болж</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нийт</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ажил</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эрхлэлтийн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82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хувийг</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эзэлдэг</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Ийм</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компаниуд</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үргэлжилж</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буй</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COVID-19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хямралын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улмаас</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ихээхэн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тасалдсан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бөгөөд</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олон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эрэлт</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орлогоо</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огцом</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буурч</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нийлүүлэлтийн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сүлжээ</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тасалдсан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Аялал</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жуулчлал</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2020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оны</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2 -р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улиралаас</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бараг</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зогсонги</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байдалд</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орсон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4, 5-р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сараас</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эхлэн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бусад</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үйлдвэр</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үйлчилгээний</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эрэлтийг</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хязгаарлаж</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олон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пүүсийн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үйлдвэрлэлийг</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зогсоов</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Үүний</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үр</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дүнд</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олон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пүүсүүд</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ажиллах</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хүчнийхээ</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нэлээд</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хувийг</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цомхотгон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нийт</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ахуйн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нэгжийн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тал</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хувь</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нь</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бүрмөсөн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хаагдах</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төлөвтэй</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байна</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Лаосын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mn-MN"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улсын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Засгийн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газраас</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тус</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улсад</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тогтоосон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хөл</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хорионы</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арга</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хэмжээг</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2020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оны</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5-р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сарын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3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хүртэл</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үргэжлүүлэн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тогтоосон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бөгөөд</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5-р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сарын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4-нөөс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эхлэн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хөл</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хориог</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хэсэгчлэн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цуцлаж</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эхлэсэн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Тус</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улсад</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хийх</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аялал</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жуулчлалын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хориог</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2020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оныг</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дуустал</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сунгасан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тул</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энэ</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салбарын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үйл</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ажиллагаа</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бүрэн</a:t>
            </a:r>
            <a:r>
              <a:rPr lang="en-US"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200" b="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зогссон</a:t>
            </a:r>
            <a:r>
              <a:rPr lang="mn-MN"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mn-MN"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Лаос улсад болсон ган гачгийн улмаас ургац хураалт багасаж, хүнсний аюулгүй байдалд хүндрэл бий болгож байна. </a:t>
            </a:r>
            <a:r>
              <a:rPr lang="en-US"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COVID-19 </a:t>
            </a:r>
            <a:r>
              <a:rPr lang="mn-MN"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тахлын үеэр мах 30%, хүнсний ногооний хэрэгцээ 40%-иар буурч фермер эрхлэгч жижиг, дунд аж ахуй эрхлэгчдийн орлого буурсан байна. </a:t>
            </a:r>
          </a:p>
          <a:p>
            <a:pPr algn="just">
              <a:lnSpc>
                <a:spcPct val="107000"/>
              </a:lnSpc>
              <a:spcAft>
                <a:spcPts val="800"/>
              </a:spcAft>
            </a:pPr>
            <a:r>
              <a:rPr lang="mn-MN" sz="12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1200" dirty="0">
                <a:solidFill>
                  <a:srgbClr val="002060"/>
                </a:solidFill>
                <a:latin typeface="Times New Roman" panose="02020603050405020304" pitchFamily="18" charset="0"/>
                <a:cs typeface="Times New Roman" panose="02020603050405020304" pitchFamily="18" charset="0"/>
              </a:rPr>
              <a:t> FAO/WFP, Rapid Assessment: Impact of COVID-19 on agriculture and food security in Lao PDR, June 2020.</a:t>
            </a:r>
            <a:r>
              <a:rPr lang="mn-MN" sz="1200" dirty="0">
                <a:solidFill>
                  <a:srgbClr val="002060"/>
                </a:solidFill>
                <a:latin typeface="Times New Roman" panose="02020603050405020304" pitchFamily="18" charset="0"/>
                <a:cs typeface="Times New Roman" panose="02020603050405020304" pitchFamily="18" charset="0"/>
              </a:rPr>
              <a:t>/</a:t>
            </a:r>
            <a:r>
              <a:rPr lang="en-US" sz="1200" dirty="0">
                <a:solidFill>
                  <a:srgbClr val="002060"/>
                </a:solidFill>
                <a:latin typeface="Times New Roman" panose="02020603050405020304" pitchFamily="18" charset="0"/>
                <a:cs typeface="Times New Roman" panose="02020603050405020304" pitchFamily="18" charset="0"/>
              </a:rPr>
              <a:t>  </a:t>
            </a:r>
            <a:r>
              <a:rPr lang="mn-MN" sz="1200" dirty="0">
                <a:solidFill>
                  <a:srgbClr val="002060"/>
                </a:solidFill>
                <a:latin typeface="Times New Roman" panose="02020603050405020304" pitchFamily="18" charset="0"/>
                <a:cs typeface="Times New Roman" panose="02020603050405020304" pitchFamily="18" charset="0"/>
              </a:rPr>
              <a:t>Цаашид кофе болон мод боловсруулах салбарын эрэл хэрэгцээ буурч, импортын барааны нийлүүлэлт тасалдаж, бөөний худалдаачдын бараа бүтээгдэхүүний үнийн өсөлт үүсэж, алдагдалд орох байдалд хүрч байна. </a:t>
            </a:r>
          </a:p>
          <a:p>
            <a:pPr algn="just">
              <a:lnSpc>
                <a:spcPct val="107000"/>
              </a:lnSpc>
              <a:spcAft>
                <a:spcPts val="800"/>
              </a:spcAft>
            </a:pPr>
            <a:endParaRPr lang="mn-MN" sz="1200" b="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Content Placeholder 3">
            <a:extLst>
              <a:ext uri="{FF2B5EF4-FFF2-40B4-BE49-F238E27FC236}">
                <a16:creationId xmlns:a16="http://schemas.microsoft.com/office/drawing/2014/main" id="{8CF49F22-7090-44FD-B883-F05939604615}"/>
              </a:ext>
            </a:extLst>
          </p:cNvPr>
          <p:cNvSpPr txBox="1">
            <a:spLocks/>
          </p:cNvSpPr>
          <p:nvPr/>
        </p:nvSpPr>
        <p:spPr>
          <a:xfrm>
            <a:off x="741939" y="3990137"/>
            <a:ext cx="10869283" cy="226401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spcBef>
                <a:spcPts val="80"/>
              </a:spcBef>
              <a:buNone/>
            </a:pPr>
            <a:r>
              <a:rPr lang="en-US" sz="1200" dirty="0">
                <a:solidFill>
                  <a:srgbClr val="002060"/>
                </a:solidFill>
                <a:latin typeface="Times New Roman" panose="02020603050405020304" pitchFamily="18" charset="0"/>
                <a:ea typeface="Times New Roman" panose="02020603050405020304" pitchFamily="18" charset="0"/>
              </a:rPr>
              <a:t>2020</a:t>
            </a:r>
            <a:r>
              <a:rPr lang="mn-MN" sz="1200" dirty="0">
                <a:solidFill>
                  <a:srgbClr val="002060"/>
                </a:solidFill>
                <a:latin typeface="Times New Roman" panose="02020603050405020304" pitchFamily="18" charset="0"/>
                <a:ea typeface="Times New Roman" panose="02020603050405020304" pitchFamily="18" charset="0"/>
              </a:rPr>
              <a:t>.04-р сард</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Дэлхийн</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банкны</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групп</a:t>
            </a:r>
            <a:r>
              <a:rPr lang="mn-MN" sz="1200" dirty="0">
                <a:solidFill>
                  <a:srgbClr val="002060"/>
                </a:solidFill>
                <a:latin typeface="Times New Roman" panose="02020603050405020304" pitchFamily="18" charset="0"/>
                <a:ea typeface="Times New Roman" panose="02020603050405020304" pitchFamily="18" charset="0"/>
              </a:rPr>
              <a:t>ээс</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Лаос</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улсын</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эрүүл</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мэндийн</a:t>
            </a:r>
            <a:r>
              <a:rPr lang="en-US" sz="1200" dirty="0">
                <a:solidFill>
                  <a:srgbClr val="002060"/>
                </a:solidFill>
                <a:latin typeface="Times New Roman" panose="02020603050405020304" pitchFamily="18" charset="0"/>
                <a:ea typeface="Times New Roman" panose="02020603050405020304" pitchFamily="18" charset="0"/>
              </a:rPr>
              <a:t> </a:t>
            </a:r>
            <a:r>
              <a:rPr lang="mn-MN" sz="1200" dirty="0">
                <a:solidFill>
                  <a:srgbClr val="002060"/>
                </a:solidFill>
                <a:latin typeface="Times New Roman" panose="02020603050405020304" pitchFamily="18" charset="0"/>
                <a:ea typeface="Times New Roman" panose="02020603050405020304" pitchFamily="18" charset="0"/>
              </a:rPr>
              <a:t>салбар болон хямралын эсрэг арга хэмжээг авах</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зорилгоор</a:t>
            </a:r>
            <a:r>
              <a:rPr lang="en-US" sz="1200" dirty="0">
                <a:solidFill>
                  <a:srgbClr val="002060"/>
                </a:solidFill>
                <a:latin typeface="Times New Roman" panose="02020603050405020304" pitchFamily="18" charset="0"/>
                <a:ea typeface="Times New Roman" panose="02020603050405020304" pitchFamily="18" charset="0"/>
              </a:rPr>
              <a:t> 18 </a:t>
            </a:r>
            <a:r>
              <a:rPr lang="en-US" sz="1200" dirty="0" err="1">
                <a:solidFill>
                  <a:srgbClr val="002060"/>
                </a:solidFill>
                <a:latin typeface="Times New Roman" panose="02020603050405020304" pitchFamily="18" charset="0"/>
                <a:ea typeface="Times New Roman" panose="02020603050405020304" pitchFamily="18" charset="0"/>
              </a:rPr>
              <a:t>сая</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долларын</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тусламж</a:t>
            </a:r>
            <a:r>
              <a:rPr lang="mn-MN" sz="1200" dirty="0">
                <a:solidFill>
                  <a:srgbClr val="002060"/>
                </a:solidFill>
                <a:latin typeface="Times New Roman" panose="02020603050405020304" pitchFamily="18" charset="0"/>
                <a:ea typeface="Times New Roman" panose="02020603050405020304" pitchFamily="18" charset="0"/>
              </a:rPr>
              <a:t>, 2020 оны 10-р сард жижиг, дунд бизнес эрхлэгчдийг </a:t>
            </a:r>
            <a:r>
              <a:rPr lang="en-US" sz="1200" dirty="0">
                <a:solidFill>
                  <a:srgbClr val="002060"/>
                </a:solidFill>
                <a:latin typeface="Times New Roman" panose="02020603050405020304" pitchFamily="18" charset="0"/>
                <a:ea typeface="Times New Roman" panose="02020603050405020304" pitchFamily="18" charset="0"/>
              </a:rPr>
              <a:t>COVID-19</a:t>
            </a:r>
            <a:r>
              <a:rPr lang="mn-MN" sz="1200" dirty="0">
                <a:solidFill>
                  <a:srgbClr val="002060"/>
                </a:solidFill>
                <a:latin typeface="Times New Roman" panose="02020603050405020304" pitchFamily="18" charset="0"/>
                <a:ea typeface="Times New Roman" panose="02020603050405020304" pitchFamily="18" charset="0"/>
              </a:rPr>
              <a:t> тахлын үеийн хүндрэлийг даван туулахад зориулж 40 сая долларын санхүүжилтийг </a:t>
            </a:r>
            <a:r>
              <a:rPr lang="en-US" sz="1200" dirty="0">
                <a:solidFill>
                  <a:srgbClr val="002060"/>
                </a:solidFill>
                <a:latin typeface="Times New Roman" panose="02020603050405020304" pitchFamily="18" charset="0"/>
                <a:ea typeface="Times New Roman" panose="02020603050405020304" pitchFamily="18" charset="0"/>
              </a:rPr>
              <a:t>о</a:t>
            </a:r>
            <a:r>
              <a:rPr lang="mn-MN" sz="1200" dirty="0">
                <a:solidFill>
                  <a:srgbClr val="002060"/>
                </a:solidFill>
                <a:latin typeface="Times New Roman" panose="02020603050405020304" pitchFamily="18" charset="0"/>
                <a:ea typeface="Times New Roman" panose="02020603050405020304" pitchFamily="18" charset="0"/>
              </a:rPr>
              <a:t>лгохоор шийдвэрлэсэн</a:t>
            </a:r>
            <a:r>
              <a:rPr lang="en-US" sz="1200" dirty="0">
                <a:solidFill>
                  <a:srgbClr val="002060"/>
                </a:solidFill>
                <a:latin typeface="Times New Roman" panose="02020603050405020304" pitchFamily="18" charset="0"/>
                <a:ea typeface="Times New Roman" panose="02020603050405020304" pitchFamily="18" charset="0"/>
              </a:rPr>
              <a:t>.</a:t>
            </a:r>
          </a:p>
          <a:p>
            <a:pPr marL="0" indent="0" algn="just">
              <a:buNone/>
            </a:pPr>
            <a:r>
              <a:rPr lang="en-US" sz="1200" dirty="0">
                <a:solidFill>
                  <a:srgbClr val="002060"/>
                </a:solidFill>
                <a:latin typeface="Times New Roman" panose="02020603050405020304" pitchFamily="18" charset="0"/>
                <a:ea typeface="Times New Roman" panose="02020603050405020304" pitchFamily="18" charset="0"/>
              </a:rPr>
              <a:t>2020 </a:t>
            </a:r>
            <a:r>
              <a:rPr lang="en-US" sz="1200" dirty="0" err="1">
                <a:solidFill>
                  <a:srgbClr val="002060"/>
                </a:solidFill>
                <a:latin typeface="Times New Roman" panose="02020603050405020304" pitchFamily="18" charset="0"/>
                <a:ea typeface="Times New Roman" panose="02020603050405020304" pitchFamily="18" charset="0"/>
              </a:rPr>
              <a:t>оны</a:t>
            </a:r>
            <a:r>
              <a:rPr lang="en-US" sz="1200" dirty="0">
                <a:solidFill>
                  <a:srgbClr val="002060"/>
                </a:solidFill>
                <a:latin typeface="Times New Roman" panose="02020603050405020304" pitchFamily="18" charset="0"/>
                <a:ea typeface="Times New Roman" panose="02020603050405020304" pitchFamily="18" charset="0"/>
              </a:rPr>
              <a:t> 4-р </a:t>
            </a:r>
            <a:r>
              <a:rPr lang="en-US" sz="1200" dirty="0" err="1">
                <a:solidFill>
                  <a:srgbClr val="002060"/>
                </a:solidFill>
                <a:latin typeface="Times New Roman" panose="02020603050405020304" pitchFamily="18" charset="0"/>
                <a:ea typeface="Times New Roman" panose="02020603050405020304" pitchFamily="18" charset="0"/>
              </a:rPr>
              <a:t>сар</a:t>
            </a:r>
            <a:r>
              <a:rPr lang="mn-MN" sz="1200" dirty="0">
                <a:solidFill>
                  <a:srgbClr val="002060"/>
                </a:solidFill>
                <a:latin typeface="Times New Roman" panose="02020603050405020304" pitchFamily="18" charset="0"/>
                <a:ea typeface="Times New Roman" panose="02020603050405020304" pitchFamily="18" charset="0"/>
              </a:rPr>
              <a:t>д </a:t>
            </a:r>
            <a:r>
              <a:rPr lang="en-US" sz="1200" dirty="0" err="1">
                <a:solidFill>
                  <a:srgbClr val="002060"/>
                </a:solidFill>
                <a:latin typeface="Times New Roman" panose="02020603050405020304" pitchFamily="18" charset="0"/>
                <a:ea typeface="Times New Roman" panose="02020603050405020304" pitchFamily="18" charset="0"/>
              </a:rPr>
              <a:t>Лаос</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улсын</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засгийн</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газар</a:t>
            </a:r>
            <a:r>
              <a:rPr lang="en-US" sz="1200" dirty="0">
                <a:solidFill>
                  <a:srgbClr val="002060"/>
                </a:solidFill>
                <a:latin typeface="Times New Roman" panose="02020603050405020304" pitchFamily="18" charset="0"/>
                <a:ea typeface="Times New Roman" panose="02020603050405020304" pitchFamily="18" charset="0"/>
              </a:rPr>
              <a:t> COVID-19-ийн </a:t>
            </a:r>
            <a:r>
              <a:rPr lang="mn-MN" sz="1200" dirty="0">
                <a:solidFill>
                  <a:srgbClr val="002060"/>
                </a:solidFill>
                <a:latin typeface="Times New Roman" panose="02020603050405020304" pitchFamily="18" charset="0"/>
                <a:ea typeface="Times New Roman" panose="02020603050405020304" pitchFamily="18" charset="0"/>
              </a:rPr>
              <a:t>үед хямралд өртсөн</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аж</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ахуйн</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нэгжийн</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татвар</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нийгмийн</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даатгалын</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шимтгэлийг</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гурван</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сараар</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хойшлуулж</a:t>
            </a:r>
            <a:r>
              <a:rPr lang="en-US" sz="1200" dirty="0">
                <a:solidFill>
                  <a:srgbClr val="002060"/>
                </a:solidFill>
                <a:latin typeface="Times New Roman" panose="02020603050405020304" pitchFamily="18" charset="0"/>
                <a:ea typeface="Times New Roman" panose="02020603050405020304" pitchFamily="18" charset="0"/>
              </a:rPr>
              <a:t>, 2019 </a:t>
            </a:r>
            <a:r>
              <a:rPr lang="en-US" sz="1200" dirty="0" err="1">
                <a:solidFill>
                  <a:srgbClr val="002060"/>
                </a:solidFill>
                <a:latin typeface="Times New Roman" panose="02020603050405020304" pitchFamily="18" charset="0"/>
                <a:ea typeface="Times New Roman" panose="02020603050405020304" pitchFamily="18" charset="0"/>
              </a:rPr>
              <a:t>оны</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санхүүгийн</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тайланг</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ирүүлэх</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хугацааг</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нэг</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сараар</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хойшлуул</a:t>
            </a:r>
            <a:r>
              <a:rPr lang="mn-MN" sz="1200" dirty="0">
                <a:solidFill>
                  <a:srgbClr val="002060"/>
                </a:solidFill>
                <a:latin typeface="Times New Roman" panose="02020603050405020304" pitchFamily="18" charset="0"/>
                <a:ea typeface="Times New Roman" panose="02020603050405020304" pitchFamily="18" charset="0"/>
              </a:rPr>
              <a:t>ах шийдвэр гаргасан</a:t>
            </a:r>
            <a:r>
              <a:rPr lang="en-US" sz="1200" dirty="0">
                <a:solidFill>
                  <a:srgbClr val="002060"/>
                </a:solidFill>
                <a:latin typeface="Times New Roman" panose="02020603050405020304" pitchFamily="18" charset="0"/>
                <a:ea typeface="Times New Roman" panose="02020603050405020304" pitchFamily="18" charset="0"/>
              </a:rPr>
              <a:t>.</a:t>
            </a:r>
          </a:p>
          <a:p>
            <a:pPr marL="0" indent="0" algn="just">
              <a:buNone/>
            </a:pPr>
            <a:r>
              <a:rPr lang="en-US" sz="1200" dirty="0" err="1">
                <a:solidFill>
                  <a:srgbClr val="002060"/>
                </a:solidFill>
                <a:latin typeface="Times New Roman" panose="02020603050405020304" pitchFamily="18" charset="0"/>
                <a:ea typeface="Times New Roman" panose="02020603050405020304" pitchFamily="18" charset="0"/>
              </a:rPr>
              <a:t>Засгийн</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газар</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одоо</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Нийгмийн</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даатгалын</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хөтөлбөрт</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хамрагдаж</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буй</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нэг</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ажилтанд</a:t>
            </a:r>
            <a:r>
              <a:rPr lang="en-US" sz="1200" dirty="0">
                <a:solidFill>
                  <a:srgbClr val="002060"/>
                </a:solidFill>
                <a:latin typeface="Times New Roman" panose="02020603050405020304" pitchFamily="18" charset="0"/>
                <a:ea typeface="Times New Roman" panose="02020603050405020304" pitchFamily="18" charset="0"/>
              </a:rPr>
              <a:t> 500,000 </a:t>
            </a:r>
            <a:r>
              <a:rPr lang="en-US" sz="1200" dirty="0" err="1">
                <a:solidFill>
                  <a:srgbClr val="002060"/>
                </a:solidFill>
                <a:latin typeface="Times New Roman" panose="02020603050405020304" pitchFamily="18" charset="0"/>
                <a:ea typeface="Times New Roman" panose="02020603050405020304" pitchFamily="18" charset="0"/>
              </a:rPr>
              <a:t>кип</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буюу</a:t>
            </a:r>
            <a:r>
              <a:rPr lang="en-US" sz="1200" dirty="0">
                <a:solidFill>
                  <a:srgbClr val="002060"/>
                </a:solidFill>
                <a:latin typeface="Times New Roman" panose="02020603050405020304" pitchFamily="18" charset="0"/>
                <a:ea typeface="Times New Roman" panose="02020603050405020304" pitchFamily="18" charset="0"/>
              </a:rPr>
              <a:t> 55 </a:t>
            </a:r>
            <a:r>
              <a:rPr lang="en-US" sz="1200" dirty="0" err="1">
                <a:solidFill>
                  <a:srgbClr val="002060"/>
                </a:solidFill>
                <a:latin typeface="Times New Roman" panose="02020603050405020304" pitchFamily="18" charset="0"/>
                <a:ea typeface="Times New Roman" panose="02020603050405020304" pitchFamily="18" charset="0"/>
              </a:rPr>
              <a:t>долларын</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тэтгэмж</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олгохоор</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болсон</a:t>
            </a:r>
            <a:r>
              <a:rPr lang="en-US" sz="1200" dirty="0">
                <a:solidFill>
                  <a:srgbClr val="002060"/>
                </a:solidFill>
                <a:latin typeface="Times New Roman" panose="02020603050405020304" pitchFamily="18" charset="0"/>
                <a:ea typeface="Times New Roman" panose="02020603050405020304" pitchFamily="18" charset="0"/>
              </a:rPr>
              <a:t>. 170,000 </a:t>
            </a:r>
            <a:r>
              <a:rPr lang="en-US" sz="1200" dirty="0" err="1">
                <a:solidFill>
                  <a:srgbClr val="002060"/>
                </a:solidFill>
                <a:latin typeface="Times New Roman" panose="02020603050405020304" pitchFamily="18" charset="0"/>
                <a:ea typeface="Times New Roman" panose="02020603050405020304" pitchFamily="18" charset="0"/>
              </a:rPr>
              <a:t>гишүүнээс</a:t>
            </a:r>
            <a:r>
              <a:rPr lang="en-US" sz="1200" dirty="0">
                <a:solidFill>
                  <a:srgbClr val="002060"/>
                </a:solidFill>
                <a:latin typeface="Times New Roman" panose="02020603050405020304" pitchFamily="18" charset="0"/>
                <a:ea typeface="Times New Roman" panose="02020603050405020304" pitchFamily="18" charset="0"/>
              </a:rPr>
              <a:t> 80,000 </a:t>
            </a:r>
            <a:r>
              <a:rPr lang="en-US" sz="1200" dirty="0" err="1">
                <a:solidFill>
                  <a:srgbClr val="002060"/>
                </a:solidFill>
                <a:latin typeface="Times New Roman" panose="02020603050405020304" pitchFamily="18" charset="0"/>
                <a:ea typeface="Times New Roman" panose="02020603050405020304" pitchFamily="18" charset="0"/>
              </a:rPr>
              <a:t>орчим</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нь</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энэ</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схемээс</a:t>
            </a:r>
            <a:r>
              <a:rPr lang="en-US" sz="1200" dirty="0">
                <a:solidFill>
                  <a:srgbClr val="002060"/>
                </a:solidFill>
                <a:latin typeface="Times New Roman" panose="02020603050405020304" pitchFamily="18" charset="0"/>
                <a:ea typeface="Times New Roman" panose="02020603050405020304" pitchFamily="18" charset="0"/>
              </a:rPr>
              <a:t> 6 -р </a:t>
            </a:r>
            <a:r>
              <a:rPr lang="en-US" sz="1200" dirty="0" err="1">
                <a:solidFill>
                  <a:srgbClr val="002060"/>
                </a:solidFill>
                <a:latin typeface="Times New Roman" panose="02020603050405020304" pitchFamily="18" charset="0"/>
                <a:ea typeface="Times New Roman" panose="02020603050405020304" pitchFamily="18" charset="0"/>
              </a:rPr>
              <a:t>сар</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хүртэл</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ашиг</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хүртэх</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болно</a:t>
            </a:r>
            <a:r>
              <a:rPr lang="en-US" sz="1200" dirty="0">
                <a:solidFill>
                  <a:srgbClr val="002060"/>
                </a:solidFill>
                <a:latin typeface="Times New Roman" panose="02020603050405020304" pitchFamily="18" charset="0"/>
                <a:ea typeface="Times New Roman" panose="02020603050405020304" pitchFamily="18" charset="0"/>
              </a:rPr>
              <a:t>.</a:t>
            </a:r>
            <a:endParaRPr lang="mn-MN" sz="1200" dirty="0">
              <a:solidFill>
                <a:srgbClr val="002060"/>
              </a:solidFill>
              <a:latin typeface="Times New Roman" panose="02020603050405020304" pitchFamily="18" charset="0"/>
              <a:ea typeface="Times New Roman" panose="02020603050405020304" pitchFamily="18" charset="0"/>
            </a:endParaRPr>
          </a:p>
          <a:p>
            <a:pPr marL="0" indent="0" algn="just">
              <a:buNone/>
            </a:pPr>
            <a:r>
              <a:rPr lang="en-US" sz="1200" dirty="0" err="1">
                <a:solidFill>
                  <a:srgbClr val="002060"/>
                </a:solidFill>
                <a:latin typeface="Times New Roman" panose="02020603050405020304" pitchFamily="18" charset="0"/>
                <a:ea typeface="Times New Roman" panose="02020603050405020304" pitchFamily="18" charset="0"/>
              </a:rPr>
              <a:t>Бизнесийн</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зардлыг</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бууруулах</a:t>
            </a:r>
            <a:r>
              <a:rPr lang="mn-MN" sz="1200" dirty="0">
                <a:solidFill>
                  <a:srgbClr val="002060"/>
                </a:solidFill>
                <a:latin typeface="Times New Roman" panose="02020603050405020304" pitchFamily="18" charset="0"/>
                <a:ea typeface="Times New Roman" panose="02020603050405020304" pitchFamily="18" charset="0"/>
              </a:rPr>
              <a:t> зорилгоор</a:t>
            </a:r>
            <a:r>
              <a:rPr lang="en-US" sz="1200" dirty="0">
                <a:solidFill>
                  <a:srgbClr val="002060"/>
                </a:solidFill>
                <a:latin typeface="Times New Roman" panose="02020603050405020304" pitchFamily="18" charset="0"/>
                <a:ea typeface="Times New Roman" panose="02020603050405020304" pitchFamily="18" charset="0"/>
              </a:rPr>
              <a:t> 2020 </a:t>
            </a:r>
            <a:r>
              <a:rPr lang="en-US" sz="1200" dirty="0" err="1">
                <a:solidFill>
                  <a:srgbClr val="002060"/>
                </a:solidFill>
                <a:latin typeface="Times New Roman" panose="02020603050405020304" pitchFamily="18" charset="0"/>
                <a:ea typeface="Times New Roman" panose="02020603050405020304" pitchFamily="18" charset="0"/>
              </a:rPr>
              <a:t>оны</a:t>
            </a:r>
            <a:r>
              <a:rPr lang="en-US" sz="1200" dirty="0">
                <a:solidFill>
                  <a:srgbClr val="002060"/>
                </a:solidFill>
                <a:latin typeface="Times New Roman" panose="02020603050405020304" pitchFamily="18" charset="0"/>
                <a:ea typeface="Times New Roman" panose="02020603050405020304" pitchFamily="18" charset="0"/>
              </a:rPr>
              <a:t> 5 -р </a:t>
            </a:r>
            <a:r>
              <a:rPr lang="en-US" sz="1200" dirty="0" err="1">
                <a:solidFill>
                  <a:srgbClr val="002060"/>
                </a:solidFill>
                <a:latin typeface="Times New Roman" panose="02020603050405020304" pitchFamily="18" charset="0"/>
                <a:ea typeface="Times New Roman" panose="02020603050405020304" pitchFamily="18" charset="0"/>
              </a:rPr>
              <a:t>сарын</a:t>
            </a:r>
            <a:r>
              <a:rPr lang="en-US" sz="1200" dirty="0">
                <a:solidFill>
                  <a:srgbClr val="002060"/>
                </a:solidFill>
                <a:latin typeface="Times New Roman" panose="02020603050405020304" pitchFamily="18" charset="0"/>
                <a:ea typeface="Times New Roman" panose="02020603050405020304" pitchFamily="18" charset="0"/>
              </a:rPr>
              <a:t> 1 -</a:t>
            </a:r>
            <a:r>
              <a:rPr lang="en-US" sz="1200" dirty="0" err="1">
                <a:solidFill>
                  <a:srgbClr val="002060"/>
                </a:solidFill>
                <a:latin typeface="Times New Roman" panose="02020603050405020304" pitchFamily="18" charset="0"/>
                <a:ea typeface="Times New Roman" panose="02020603050405020304" pitchFamily="18" charset="0"/>
              </a:rPr>
              <a:t>ээс</a:t>
            </a:r>
            <a:r>
              <a:rPr lang="en-US" sz="1200" dirty="0">
                <a:solidFill>
                  <a:srgbClr val="002060"/>
                </a:solidFill>
                <a:latin typeface="Times New Roman" panose="02020603050405020304" pitchFamily="18" charset="0"/>
                <a:ea typeface="Times New Roman" panose="02020603050405020304" pitchFamily="18" charset="0"/>
              </a:rPr>
              <a:t> 2025 </a:t>
            </a:r>
            <a:r>
              <a:rPr lang="en-US" sz="1200" dirty="0" err="1">
                <a:solidFill>
                  <a:srgbClr val="002060"/>
                </a:solidFill>
                <a:latin typeface="Times New Roman" panose="02020603050405020304" pitchFamily="18" charset="0"/>
                <a:ea typeface="Times New Roman" panose="02020603050405020304" pitchFamily="18" charset="0"/>
              </a:rPr>
              <a:t>оны</a:t>
            </a:r>
            <a:r>
              <a:rPr lang="en-US" sz="1200" dirty="0">
                <a:solidFill>
                  <a:srgbClr val="002060"/>
                </a:solidFill>
                <a:latin typeface="Times New Roman" panose="02020603050405020304" pitchFamily="18" charset="0"/>
                <a:ea typeface="Times New Roman" panose="02020603050405020304" pitchFamily="18" charset="0"/>
              </a:rPr>
              <a:t> 12 -р </a:t>
            </a:r>
            <a:r>
              <a:rPr lang="en-US" sz="1200" dirty="0" err="1">
                <a:solidFill>
                  <a:srgbClr val="002060"/>
                </a:solidFill>
                <a:latin typeface="Times New Roman" panose="02020603050405020304" pitchFamily="18" charset="0"/>
                <a:ea typeface="Times New Roman" panose="02020603050405020304" pitchFamily="18" charset="0"/>
              </a:rPr>
              <a:t>сарын</a:t>
            </a:r>
            <a:r>
              <a:rPr lang="en-US" sz="1200" dirty="0">
                <a:solidFill>
                  <a:srgbClr val="002060"/>
                </a:solidFill>
                <a:latin typeface="Times New Roman" panose="02020603050405020304" pitchFamily="18" charset="0"/>
                <a:ea typeface="Times New Roman" panose="02020603050405020304" pitchFamily="18" charset="0"/>
              </a:rPr>
              <a:t> 31 </a:t>
            </a:r>
            <a:r>
              <a:rPr lang="en-US" sz="1200" dirty="0" err="1">
                <a:solidFill>
                  <a:srgbClr val="002060"/>
                </a:solidFill>
                <a:latin typeface="Times New Roman" panose="02020603050405020304" pitchFamily="18" charset="0"/>
                <a:ea typeface="Times New Roman" panose="02020603050405020304" pitchFamily="18" charset="0"/>
              </a:rPr>
              <a:t>хүртэл</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хүчин</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төгөлдөр</a:t>
            </a:r>
            <a:r>
              <a:rPr lang="en-US" sz="1200" dirty="0">
                <a:solidFill>
                  <a:srgbClr val="002060"/>
                </a:solidFill>
                <a:latin typeface="Times New Roman" panose="02020603050405020304" pitchFamily="18" charset="0"/>
                <a:ea typeface="Times New Roman" panose="02020603050405020304" pitchFamily="18" charset="0"/>
              </a:rPr>
              <a:t> </a:t>
            </a:r>
            <a:r>
              <a:rPr lang="mn-MN" sz="1200" dirty="0">
                <a:solidFill>
                  <a:srgbClr val="002060"/>
                </a:solidFill>
                <a:latin typeface="Times New Roman" panose="02020603050405020304" pitchFamily="18" charset="0"/>
                <a:ea typeface="Times New Roman" panose="02020603050405020304" pitchFamily="18" charset="0"/>
              </a:rPr>
              <a:t>хэрэгжүүлэх </a:t>
            </a:r>
            <a:r>
              <a:rPr lang="en-US" sz="1200" dirty="0" err="1">
                <a:solidFill>
                  <a:srgbClr val="002060"/>
                </a:solidFill>
                <a:latin typeface="Times New Roman" panose="02020603050405020304" pitchFamily="18" charset="0"/>
                <a:ea typeface="Times New Roman" panose="02020603050405020304" pitchFamily="18" charset="0"/>
              </a:rPr>
              <a:t>цахилгаан</a:t>
            </a:r>
            <a:r>
              <a:rPr lang="mn-MN" sz="1200" dirty="0">
                <a:solidFill>
                  <a:srgbClr val="002060"/>
                </a:solidFill>
                <a:latin typeface="Times New Roman" panose="02020603050405020304" pitchFamily="18" charset="0"/>
                <a:ea typeface="Times New Roman" panose="02020603050405020304" pitchFamily="18" charset="0"/>
              </a:rPr>
              <a:t>, эрчим хүчний</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шинэ</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тарифыг</a:t>
            </a:r>
            <a:r>
              <a:rPr lang="en-US" sz="1200" dirty="0">
                <a:solidFill>
                  <a:srgbClr val="002060"/>
                </a:solidFill>
                <a:latin typeface="Times New Roman" panose="02020603050405020304" pitchFamily="18" charset="0"/>
                <a:ea typeface="Times New Roman" panose="02020603050405020304" pitchFamily="18" charset="0"/>
              </a:rPr>
              <a:t> </a:t>
            </a:r>
            <a:r>
              <a:rPr lang="en-US" sz="1200" dirty="0" err="1">
                <a:solidFill>
                  <a:srgbClr val="002060"/>
                </a:solidFill>
                <a:latin typeface="Times New Roman" panose="02020603050405020304" pitchFamily="18" charset="0"/>
                <a:ea typeface="Times New Roman" panose="02020603050405020304" pitchFamily="18" charset="0"/>
              </a:rPr>
              <a:t>батла</a:t>
            </a:r>
            <a:r>
              <a:rPr lang="mn-MN" sz="1200" dirty="0">
                <a:solidFill>
                  <a:srgbClr val="002060"/>
                </a:solidFill>
                <a:latin typeface="Times New Roman" panose="02020603050405020304" pitchFamily="18" charset="0"/>
                <a:ea typeface="Times New Roman" panose="02020603050405020304" pitchFamily="18" charset="0"/>
              </a:rPr>
              <a:t>сан. Тус шинэчилсэн тарифаар </a:t>
            </a:r>
            <a:r>
              <a:rPr lang="en-US" sz="1200" spc="-5" dirty="0" err="1">
                <a:solidFill>
                  <a:srgbClr val="002060"/>
                </a:solidFill>
                <a:latin typeface="Times New Roman" panose="02020603050405020304" pitchFamily="18" charset="0"/>
                <a:ea typeface="Times New Roman" panose="02020603050405020304" pitchFamily="18" charset="0"/>
              </a:rPr>
              <a:t>бизнесийн</a:t>
            </a:r>
            <a:r>
              <a:rPr lang="en-US" sz="1200" spc="-5" dirty="0">
                <a:solidFill>
                  <a:srgbClr val="002060"/>
                </a:solidFill>
                <a:latin typeface="Times New Roman" panose="02020603050405020304" pitchFamily="18" charset="0"/>
                <a:ea typeface="Times New Roman" panose="02020603050405020304" pitchFamily="18" charset="0"/>
              </a:rPr>
              <a:t> </a:t>
            </a:r>
            <a:r>
              <a:rPr lang="en-US" sz="1200" spc="-5" dirty="0" err="1">
                <a:solidFill>
                  <a:srgbClr val="002060"/>
                </a:solidFill>
                <a:latin typeface="Times New Roman" panose="02020603050405020304" pitchFamily="18" charset="0"/>
                <a:ea typeface="Times New Roman" panose="02020603050405020304" pitchFamily="18" charset="0"/>
              </a:rPr>
              <a:t>байгууллагуудын</a:t>
            </a:r>
            <a:r>
              <a:rPr lang="en-US" sz="1200" spc="-5" dirty="0">
                <a:solidFill>
                  <a:srgbClr val="002060"/>
                </a:solidFill>
                <a:latin typeface="Times New Roman" panose="02020603050405020304" pitchFamily="18" charset="0"/>
                <a:ea typeface="Times New Roman" panose="02020603050405020304" pitchFamily="18" charset="0"/>
              </a:rPr>
              <a:t> </a:t>
            </a:r>
            <a:r>
              <a:rPr lang="en-US" sz="1200" spc="-5" dirty="0" err="1">
                <a:solidFill>
                  <a:srgbClr val="002060"/>
                </a:solidFill>
                <a:latin typeface="Times New Roman" panose="02020603050405020304" pitchFamily="18" charset="0"/>
                <a:ea typeface="Times New Roman" panose="02020603050405020304" pitchFamily="18" charset="0"/>
              </a:rPr>
              <a:t>тарифыг</a:t>
            </a:r>
            <a:r>
              <a:rPr lang="en-US" sz="1200" spc="-5" dirty="0">
                <a:solidFill>
                  <a:srgbClr val="002060"/>
                </a:solidFill>
                <a:latin typeface="Times New Roman" panose="02020603050405020304" pitchFamily="18" charset="0"/>
                <a:ea typeface="Times New Roman" panose="02020603050405020304" pitchFamily="18" charset="0"/>
              </a:rPr>
              <a:t> </a:t>
            </a:r>
            <a:r>
              <a:rPr lang="en-US" sz="1200" spc="-5" dirty="0" err="1">
                <a:solidFill>
                  <a:srgbClr val="002060"/>
                </a:solidFill>
                <a:latin typeface="Times New Roman" panose="02020603050405020304" pitchFamily="18" charset="0"/>
                <a:ea typeface="Times New Roman" panose="02020603050405020304" pitchFamily="18" charset="0"/>
              </a:rPr>
              <a:t>дунджаар</a:t>
            </a:r>
            <a:r>
              <a:rPr lang="en-US" sz="1200" spc="-5" dirty="0">
                <a:solidFill>
                  <a:srgbClr val="002060"/>
                </a:solidFill>
                <a:latin typeface="Times New Roman" panose="02020603050405020304" pitchFamily="18" charset="0"/>
                <a:ea typeface="Times New Roman" panose="02020603050405020304" pitchFamily="18" charset="0"/>
              </a:rPr>
              <a:t> 13 </a:t>
            </a:r>
            <a:r>
              <a:rPr lang="en-US" sz="1200" spc="-5" dirty="0" err="1">
                <a:solidFill>
                  <a:srgbClr val="002060"/>
                </a:solidFill>
                <a:latin typeface="Times New Roman" panose="02020603050405020304" pitchFamily="18" charset="0"/>
                <a:ea typeface="Times New Roman" panose="02020603050405020304" pitchFamily="18" charset="0"/>
              </a:rPr>
              <a:t>хувиар</a:t>
            </a:r>
            <a:r>
              <a:rPr lang="en-US" sz="1200" spc="-5" dirty="0">
                <a:solidFill>
                  <a:srgbClr val="002060"/>
                </a:solidFill>
                <a:latin typeface="Times New Roman" panose="02020603050405020304" pitchFamily="18" charset="0"/>
                <a:ea typeface="Times New Roman" panose="02020603050405020304" pitchFamily="18" charset="0"/>
              </a:rPr>
              <a:t> </a:t>
            </a:r>
            <a:r>
              <a:rPr lang="en-US" sz="1200" spc="-5" dirty="0" err="1">
                <a:solidFill>
                  <a:srgbClr val="002060"/>
                </a:solidFill>
                <a:latin typeface="Times New Roman" panose="02020603050405020304" pitchFamily="18" charset="0"/>
                <a:ea typeface="Times New Roman" panose="02020603050405020304" pitchFamily="18" charset="0"/>
              </a:rPr>
              <a:t>бууруулах</a:t>
            </a:r>
            <a:r>
              <a:rPr lang="en-US" sz="1200" spc="-5" dirty="0">
                <a:solidFill>
                  <a:srgbClr val="002060"/>
                </a:solidFill>
                <a:latin typeface="Times New Roman" panose="02020603050405020304" pitchFamily="18" charset="0"/>
                <a:ea typeface="Times New Roman" panose="02020603050405020304" pitchFamily="18" charset="0"/>
              </a:rPr>
              <a:t>; </a:t>
            </a:r>
            <a:r>
              <a:rPr lang="en-US" sz="1200" spc="-5" dirty="0" err="1">
                <a:solidFill>
                  <a:srgbClr val="002060"/>
                </a:solidFill>
                <a:latin typeface="Times New Roman" panose="02020603050405020304" pitchFamily="18" charset="0"/>
                <a:ea typeface="Times New Roman" panose="02020603050405020304" pitchFamily="18" charset="0"/>
              </a:rPr>
              <a:t>аж</a:t>
            </a:r>
            <a:r>
              <a:rPr lang="en-US" sz="1200" spc="-5" dirty="0">
                <a:solidFill>
                  <a:srgbClr val="002060"/>
                </a:solidFill>
                <a:latin typeface="Times New Roman" panose="02020603050405020304" pitchFamily="18" charset="0"/>
                <a:ea typeface="Times New Roman" panose="02020603050405020304" pitchFamily="18" charset="0"/>
              </a:rPr>
              <a:t> </a:t>
            </a:r>
            <a:r>
              <a:rPr lang="en-US" sz="1200" spc="-5" dirty="0" err="1">
                <a:solidFill>
                  <a:srgbClr val="002060"/>
                </a:solidFill>
                <a:latin typeface="Times New Roman" panose="02020603050405020304" pitchFamily="18" charset="0"/>
                <a:ea typeface="Times New Roman" panose="02020603050405020304" pitchFamily="18" charset="0"/>
              </a:rPr>
              <a:t>үйлдвэрийн</a:t>
            </a:r>
            <a:r>
              <a:rPr lang="en-US" sz="1200" spc="-5" dirty="0">
                <a:solidFill>
                  <a:srgbClr val="002060"/>
                </a:solidFill>
                <a:latin typeface="Times New Roman" panose="02020603050405020304" pitchFamily="18" charset="0"/>
                <a:ea typeface="Times New Roman" panose="02020603050405020304" pitchFamily="18" charset="0"/>
              </a:rPr>
              <a:t> </a:t>
            </a:r>
            <a:r>
              <a:rPr lang="mn-MN" sz="1200" spc="-5" dirty="0">
                <a:solidFill>
                  <a:srgbClr val="002060"/>
                </a:solidFill>
                <a:latin typeface="Times New Roman" panose="02020603050405020304" pitchFamily="18" charset="0"/>
                <a:ea typeface="Times New Roman" panose="02020603050405020304" pitchFamily="18" charset="0"/>
              </a:rPr>
              <a:t>эрчим хүчний </a:t>
            </a:r>
            <a:r>
              <a:rPr lang="en-US" sz="1200" spc="-5" dirty="0" err="1">
                <a:solidFill>
                  <a:srgbClr val="002060"/>
                </a:solidFill>
                <a:latin typeface="Times New Roman" panose="02020603050405020304" pitchFamily="18" charset="0"/>
                <a:ea typeface="Times New Roman" panose="02020603050405020304" pitchFamily="18" charset="0"/>
              </a:rPr>
              <a:t>тарифыг</a:t>
            </a:r>
            <a:r>
              <a:rPr lang="en-US" sz="1200" spc="-5" dirty="0">
                <a:solidFill>
                  <a:srgbClr val="002060"/>
                </a:solidFill>
                <a:latin typeface="Times New Roman" panose="02020603050405020304" pitchFamily="18" charset="0"/>
                <a:ea typeface="Times New Roman" panose="02020603050405020304" pitchFamily="18" charset="0"/>
              </a:rPr>
              <a:t> 11 </a:t>
            </a:r>
            <a:r>
              <a:rPr lang="en-US" sz="1200" spc="-5" dirty="0" err="1">
                <a:solidFill>
                  <a:srgbClr val="002060"/>
                </a:solidFill>
                <a:latin typeface="Times New Roman" panose="02020603050405020304" pitchFamily="18" charset="0"/>
                <a:ea typeface="Times New Roman" panose="02020603050405020304" pitchFamily="18" charset="0"/>
              </a:rPr>
              <a:t>хувиар</a:t>
            </a:r>
            <a:r>
              <a:rPr lang="en-US" sz="1200" spc="-5" dirty="0">
                <a:solidFill>
                  <a:srgbClr val="002060"/>
                </a:solidFill>
                <a:latin typeface="Times New Roman" panose="02020603050405020304" pitchFamily="18" charset="0"/>
                <a:ea typeface="Times New Roman" panose="02020603050405020304" pitchFamily="18" charset="0"/>
              </a:rPr>
              <a:t> </a:t>
            </a:r>
            <a:r>
              <a:rPr lang="en-US" sz="1200" spc="-5" dirty="0" err="1">
                <a:solidFill>
                  <a:srgbClr val="002060"/>
                </a:solidFill>
                <a:latin typeface="Times New Roman" panose="02020603050405020304" pitchFamily="18" charset="0"/>
                <a:ea typeface="Times New Roman" panose="02020603050405020304" pitchFamily="18" charset="0"/>
              </a:rPr>
              <a:t>бууруул</a:t>
            </a:r>
            <a:r>
              <a:rPr lang="mn-MN" sz="1200" spc="-5" dirty="0">
                <a:solidFill>
                  <a:srgbClr val="002060"/>
                </a:solidFill>
                <a:latin typeface="Times New Roman" panose="02020603050405020304" pitchFamily="18" charset="0"/>
                <a:ea typeface="Times New Roman" panose="02020603050405020304" pitchFamily="18" charset="0"/>
              </a:rPr>
              <a:t>сан.</a:t>
            </a:r>
            <a:endParaRPr lang="en-US" sz="1200" spc="-5" dirty="0">
              <a:solidFill>
                <a:srgbClr val="002060"/>
              </a:solidFill>
              <a:latin typeface="Times New Roman" panose="02020603050405020304" pitchFamily="18" charset="0"/>
              <a:ea typeface="Times New Roman" panose="02020603050405020304" pitchFamily="18" charset="0"/>
            </a:endParaRPr>
          </a:p>
          <a:p>
            <a:pPr algn="just"/>
            <a:endParaRPr lang="mn-MN" sz="1200" dirty="0">
              <a:solidFill>
                <a:srgbClr val="002060"/>
              </a:solidFill>
              <a:latin typeface="Times New Roman" panose="02020603050405020304" pitchFamily="18" charset="0"/>
              <a:ea typeface="Times New Roman" panose="02020603050405020304" pitchFamily="18" charset="0"/>
            </a:endParaRPr>
          </a:p>
        </p:txBody>
      </p:sp>
      <p:sp>
        <p:nvSpPr>
          <p:cNvPr id="7" name="Title 1">
            <a:extLst>
              <a:ext uri="{FF2B5EF4-FFF2-40B4-BE49-F238E27FC236}">
                <a16:creationId xmlns:a16="http://schemas.microsoft.com/office/drawing/2014/main" id="{A8E1EB5F-3171-46BC-9D5A-C3E29BB20065}"/>
              </a:ext>
            </a:extLst>
          </p:cNvPr>
          <p:cNvSpPr txBox="1">
            <a:spLocks/>
          </p:cNvSpPr>
          <p:nvPr/>
        </p:nvSpPr>
        <p:spPr>
          <a:xfrm>
            <a:off x="0" y="3591735"/>
            <a:ext cx="10782952" cy="327025"/>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800"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BD1633FA-B251-43FD-A232-694336A33BDA}"/>
              </a:ext>
            </a:extLst>
          </p:cNvPr>
          <p:cNvSpPr txBox="1"/>
          <p:nvPr/>
        </p:nvSpPr>
        <p:spPr>
          <a:xfrm>
            <a:off x="9966533" y="6457226"/>
            <a:ext cx="1972426" cy="307777"/>
          </a:xfrm>
          <a:prstGeom prst="rect">
            <a:avLst/>
          </a:prstGeom>
          <a:noFill/>
        </p:spPr>
        <p:txBody>
          <a:bodyPr wrap="square" rtlCol="0">
            <a:spAutoFit/>
          </a:bodyPr>
          <a:lstStyle/>
          <a:p>
            <a:r>
              <a:rPr lang="mn-MN" sz="1400" dirty="0">
                <a:solidFill>
                  <a:schemeClr val="bg1"/>
                </a:solidFill>
                <a:latin typeface="Times New Roman" panose="02020603050405020304" pitchFamily="18" charset="0"/>
                <a:cs typeface="Times New Roman" panose="02020603050405020304" pitchFamily="18" charset="0"/>
              </a:rPr>
              <a:t>БНАЛАУ-Сарантуяа</a:t>
            </a:r>
            <a:endParaRPr lang="en-US"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3288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382950"/>
            <a:ext cx="10809287" cy="428625"/>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ormAutofit/>
          </a:bodyPr>
          <a:lstStyle/>
          <a:p>
            <a:pPr algn="ctr"/>
            <a:r>
              <a:rPr lang="mn-MN" sz="1800" dirty="0">
                <a:solidFill>
                  <a:srgbClr val="002060"/>
                </a:solidFill>
                <a:latin typeface="Times New Roman" panose="02020603050405020304" pitchFamily="18" charset="0"/>
                <a:cs typeface="Times New Roman" panose="02020603050405020304" pitchFamily="18" charset="0"/>
              </a:rPr>
              <a:t>Үр дүн</a:t>
            </a:r>
            <a:endParaRPr lang="en-US" sz="1800" dirty="0">
              <a:solidFill>
                <a:srgbClr val="00206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43290D63-8A0F-4AF7-8B12-B47D2009CC7B}"/>
              </a:ext>
            </a:extLst>
          </p:cNvPr>
          <p:cNvSpPr>
            <a:spLocks noGrp="1"/>
          </p:cNvSpPr>
          <p:nvPr>
            <p:ph idx="4294967295"/>
          </p:nvPr>
        </p:nvSpPr>
        <p:spPr>
          <a:xfrm>
            <a:off x="691356" y="1247775"/>
            <a:ext cx="10809287" cy="2867025"/>
          </a:xfrm>
        </p:spPr>
        <p:txBody>
          <a:bodyPr>
            <a:noAutofit/>
          </a:bodyPr>
          <a:lstStyle/>
          <a:p>
            <a:pPr algn="just"/>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Лаосын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Засгийн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газраас</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байгуулсан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Жижиг</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дунд</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үйлдвэрийг</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дэмжих</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сангаас</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ЖДҮ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эрхлэгчдэд</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3</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хувийн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хүүтэй,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урт</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хугацаатай</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зээл</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олгосон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Тус</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сан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нь</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нийт</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100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тэрбум</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ЛАК-</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ийн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хөрөнгөтэй</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бөгөөд</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Лао</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Хөгжлийн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Банк</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Сакомбанк</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Лао</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ЛаоВиетБанк</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Марухан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Япон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Банк</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Лаосоор</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дамжуулан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олгож байна.</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Урт</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хугацаатай</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бага</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хүүтэй</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зээлийг</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эхний</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ээлжинд</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хөдөө</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аж</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ахуйн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бүтээгдэхүүн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боловсруулах</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үйлдвэр</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гар</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урлал</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газар</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тариалан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мал</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аж</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ахуй</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аялал</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жуулчлал</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зэрэг</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тэргүүлэх</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чиглэлийн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үндсэн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дөрвөн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салбарт</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зарцуулж</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байна. </a:t>
            </a:r>
          </a:p>
          <a:p>
            <a:pPr algn="just"/>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Ж</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ижиг, дунд үйлдвэрлэл эрхлэгчдэд зориулж Лаосын төв</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анк</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200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тэрбум</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LAK-</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ий</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н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бага</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хүүтэй</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зээл</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ийг</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олгосон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Цаашид Лаосын төв банк</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нь</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COVID-19-ийн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дараах</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эдийн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засаг</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бизнесийн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сэргэлтэд</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зориулж</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1,800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тэрбум</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ЛАК-</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ийг</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бага</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хүүтэй</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банкны</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зээл</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болгон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олгохоор</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бэлтгэж</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байна</a:t>
            </a:r>
            <a:endParaRPr lang="mn-MN" sz="1100" dirty="0">
              <a:solidFill>
                <a:srgbClr val="002060"/>
              </a:solidFill>
              <a:latin typeface="Times New Roman" panose="02020603050405020304" pitchFamily="18" charset="0"/>
              <a:cs typeface="Times New Roman" panose="02020603050405020304" pitchFamily="18" charset="0"/>
            </a:endParaRPr>
          </a:p>
          <a:p>
            <a:pPr algn="just"/>
            <a:r>
              <a:rPr lang="mn-MN" sz="1100" dirty="0">
                <a:solidFill>
                  <a:srgbClr val="002060"/>
                </a:solidFill>
                <a:latin typeface="Times New Roman" panose="02020603050405020304" pitchFamily="18" charset="0"/>
                <a:cs typeface="Times New Roman" panose="02020603050405020304" pitchFamily="18" charset="0"/>
              </a:rPr>
              <a:t>Дэлхийн банк нь санхүүжилт олгох ажлынхаа хүрээнд </a:t>
            </a:r>
            <a:r>
              <a:rPr lang="en-US" sz="1100" dirty="0" err="1">
                <a:solidFill>
                  <a:srgbClr val="002060"/>
                </a:solidFill>
                <a:latin typeface="Times New Roman" panose="02020603050405020304" pitchFamily="18" charset="0"/>
                <a:cs typeface="Times New Roman" panose="02020603050405020304" pitchFamily="18" charset="0"/>
              </a:rPr>
              <a:t>Лаос</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улс</a:t>
            </a:r>
            <a:r>
              <a:rPr lang="mn-MN" sz="1100" dirty="0">
                <a:solidFill>
                  <a:srgbClr val="002060"/>
                </a:solidFill>
                <a:latin typeface="Times New Roman" panose="02020603050405020304" pitchFamily="18" charset="0"/>
                <a:cs typeface="Times New Roman" panose="02020603050405020304" pitchFamily="18" charset="0"/>
              </a:rPr>
              <a:t>ад </a:t>
            </a:r>
            <a:r>
              <a:rPr lang="en-US" sz="1100" dirty="0">
                <a:solidFill>
                  <a:srgbClr val="002060"/>
                </a:solidFill>
                <a:latin typeface="Times New Roman" panose="02020603050405020304" pitchFamily="18" charset="0"/>
                <a:cs typeface="Times New Roman" panose="02020603050405020304" pitchFamily="18" charset="0"/>
              </a:rPr>
              <a:t> </a:t>
            </a:r>
            <a:r>
              <a:rPr lang="mn-MN" sz="1100" dirty="0">
                <a:solidFill>
                  <a:srgbClr val="002060"/>
                </a:solidFill>
                <a:latin typeface="Times New Roman" panose="02020603050405020304" pitchFamily="18" charset="0"/>
                <a:cs typeface="Times New Roman" panose="02020603050405020304" pitchFamily="18" charset="0"/>
              </a:rPr>
              <a:t>олгосон </a:t>
            </a:r>
            <a:r>
              <a:rPr lang="en-US" sz="1100" dirty="0" err="1">
                <a:solidFill>
                  <a:srgbClr val="002060"/>
                </a:solidFill>
                <a:latin typeface="Times New Roman" panose="02020603050405020304" pitchFamily="18" charset="0"/>
                <a:cs typeface="Times New Roman" panose="02020603050405020304" pitchFamily="18" charset="0"/>
              </a:rPr>
              <a:t>зээлийн</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хэрэгжилтэд</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хяналт</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тавих</a:t>
            </a:r>
            <a:r>
              <a:rPr lang="mn-MN" sz="1100" dirty="0">
                <a:solidFill>
                  <a:srgbClr val="002060"/>
                </a:solidFill>
                <a:latin typeface="Times New Roman" panose="02020603050405020304" pitchFamily="18" charset="0"/>
                <a:cs typeface="Times New Roman" panose="02020603050405020304" pitchFamily="18" charset="0"/>
              </a:rPr>
              <a:t>,</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чадавхийг</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бэхжүүлэх</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техникийн</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туслалцаа</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үзүүлэх</a:t>
            </a:r>
            <a:r>
              <a:rPr lang="en-US" sz="1100" dirty="0">
                <a:solidFill>
                  <a:srgbClr val="002060"/>
                </a:solidFill>
                <a:latin typeface="Times New Roman" panose="02020603050405020304" pitchFamily="18" charset="0"/>
                <a:cs typeface="Times New Roman" panose="02020603050405020304" pitchFamily="18" charset="0"/>
              </a:rPr>
              <a:t> </a:t>
            </a:r>
            <a:r>
              <a:rPr lang="mn-MN" sz="1100" dirty="0">
                <a:solidFill>
                  <a:srgbClr val="002060"/>
                </a:solidFill>
                <a:latin typeface="Times New Roman" panose="02020603050405020304" pitchFamily="18" charset="0"/>
                <a:cs typeface="Times New Roman" panose="02020603050405020304" pitchFamily="18" charset="0"/>
              </a:rPr>
              <a:t>юм</a:t>
            </a:r>
            <a:r>
              <a:rPr lang="en-US" sz="1100" dirty="0">
                <a:solidFill>
                  <a:srgbClr val="002060"/>
                </a:solidFill>
                <a:latin typeface="Times New Roman" panose="02020603050405020304" pitchFamily="18" charset="0"/>
                <a:cs typeface="Times New Roman" panose="02020603050405020304" pitchFamily="18" charset="0"/>
              </a:rPr>
              <a:t>. </a:t>
            </a:r>
            <a:r>
              <a:rPr lang="en-US" sz="1100" dirty="0" err="1">
                <a:solidFill>
                  <a:srgbClr val="002060"/>
                </a:solidFill>
                <a:latin typeface="Times New Roman" panose="02020603050405020304" pitchFamily="18" charset="0"/>
                <a:cs typeface="Times New Roman" panose="02020603050405020304" pitchFamily="18" charset="0"/>
              </a:rPr>
              <a:t>Энэ</a:t>
            </a:r>
            <a:r>
              <a:rPr lang="mn-MN" sz="1100" dirty="0">
                <a:solidFill>
                  <a:srgbClr val="002060"/>
                </a:solidFill>
                <a:latin typeface="Times New Roman" panose="02020603050405020304" pitchFamily="18" charset="0"/>
                <a:cs typeface="Times New Roman" panose="02020603050405020304" pitchFamily="18" charset="0"/>
              </a:rPr>
              <a:t>хүү санхүүжилтийг ААН-үүдэд банкаар дамжуулан олгосон.</a:t>
            </a:r>
          </a:p>
          <a:p>
            <a:pPr algn="just"/>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2020 </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оны 4-р сард гаргасан татварын хөнгөлөлт үзүүлэх шийдвэрийн үр дүнд б</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ичил</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бизнес</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эрхлэгчид</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4-6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дугаар</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сар</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буюу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гурван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сарын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хугацаанд</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орлогын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албан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татвар</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төлөхөөс</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чөлөөлөгдсөн</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ба хэрэв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орлогын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албан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татварыг</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урьдчилж</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төлсөн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бол уг татварыг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7</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-р сараас хойших саруудад тооцон шилжүүлсэн.</a:t>
            </a:r>
            <a:endParaRPr lang="mn-MN" sz="1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just"/>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Төрийн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болон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хувийн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хэвшилд</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ажиллагсад</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ын хувьд</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сая</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кип</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(559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доллар</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ба</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түүнээс</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доош</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орлоготой</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бол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мөн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гурван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сарын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хугацаанд</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(4, 5, 6 -р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сар</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хувь</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хүний</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орлогын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албан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татвар</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аас чөлөөлсөн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Хэрэв дээрх хэмжээнээс дээш орлоготой иргэд бол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эхний</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5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сая</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кип</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(559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доллар</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mn-MN" sz="1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ийн орлого нь татвараас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чөлөөлөгдө</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ж, түүнээс дээших орлогоос </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10-15%-</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ийн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татвар</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ногдуул</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ан тооцсон. Мөн н</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ийгмийн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даатгал</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 хамрагдсан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ажилтанд</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500,000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кип</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буюу</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55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долларын</a:t>
            </a:r>
            <a:r>
              <a:rPr lang="en-US"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тэтгэмж</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ийг олгохоор шийдвэрлэсэн.</a:t>
            </a:r>
            <a:endParaRPr lang="mn-MN" sz="1100" dirty="0">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059A29-DCEB-43D4-B4EC-16E8071E0676}"/>
              </a:ext>
            </a:extLst>
          </p:cNvPr>
          <p:cNvSpPr txBox="1"/>
          <p:nvPr/>
        </p:nvSpPr>
        <p:spPr>
          <a:xfrm>
            <a:off x="9966533" y="6457226"/>
            <a:ext cx="1972426" cy="307777"/>
          </a:xfrm>
          <a:prstGeom prst="rect">
            <a:avLst/>
          </a:prstGeom>
          <a:noFill/>
        </p:spPr>
        <p:txBody>
          <a:bodyPr wrap="square" rtlCol="0">
            <a:spAutoFit/>
          </a:bodyPr>
          <a:lstStyle/>
          <a:p>
            <a:r>
              <a:rPr lang="mn-MN" sz="1400" dirty="0">
                <a:solidFill>
                  <a:schemeClr val="bg1"/>
                </a:solidFill>
                <a:latin typeface="Times New Roman" panose="02020603050405020304" pitchFamily="18" charset="0"/>
                <a:cs typeface="Times New Roman" panose="02020603050405020304" pitchFamily="18" charset="0"/>
              </a:rPr>
              <a:t>БНАЛАУ-Сарантуяа</a:t>
            </a:r>
            <a:endParaRPr lang="en-US" sz="14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0269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CA320-398D-4BDA-9ACE-BCAD21AC2283}"/>
              </a:ext>
            </a:extLst>
          </p:cNvPr>
          <p:cNvSpPr>
            <a:spLocks noGrp="1"/>
          </p:cNvSpPr>
          <p:nvPr>
            <p:ph type="title" idx="4294967295"/>
          </p:nvPr>
        </p:nvSpPr>
        <p:spPr>
          <a:xfrm>
            <a:off x="0" y="380595"/>
            <a:ext cx="11144250" cy="36830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1400" dirty="0">
                <a:solidFill>
                  <a:srgbClr val="002060"/>
                </a:solidFill>
                <a:latin typeface="Times New Roman" panose="02020603050405020304" pitchFamily="18" charset="0"/>
                <a:cs typeface="Times New Roman" panose="02020603050405020304" pitchFamily="18" charset="0"/>
              </a:rPr>
              <a:t>ТАЙЛАНД УЛС</a:t>
            </a:r>
            <a:endParaRPr lang="en-US" sz="1400" dirty="0">
              <a:solidFill>
                <a:srgbClr val="002060"/>
              </a:solidFill>
              <a:latin typeface="Times New Roman" panose="02020603050405020304" pitchFamily="18"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27D803E8-2CA2-4D45-86AA-DC6A4FAE61C1}"/>
              </a:ext>
            </a:extLst>
          </p:cNvPr>
          <p:cNvSpPr>
            <a:spLocks noGrp="1"/>
          </p:cNvSpPr>
          <p:nvPr>
            <p:ph sz="half" idx="4294967295"/>
          </p:nvPr>
        </p:nvSpPr>
        <p:spPr>
          <a:xfrm>
            <a:off x="1829033" y="1020058"/>
            <a:ext cx="9678987" cy="1649413"/>
          </a:xfrm>
        </p:spPr>
        <p:txBody>
          <a:bodyPr>
            <a:noAutofit/>
          </a:bodyPr>
          <a:lstStyle/>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Удаан хугацаагаар хөл хорио тогтоох нь ЖДҮҮЭ-дийн нөхцөл байдлыг улам дордуулж ЖДҮҮЭ-ийн 52</a:t>
            </a:r>
            <a:r>
              <a:rPr lang="en-US" sz="1100" dirty="0">
                <a:solidFill>
                  <a:srgbClr val="002060"/>
                </a:solidFill>
                <a:latin typeface="Times New Roman" panose="02020603050405020304" pitchFamily="18" charset="0"/>
                <a:cs typeface="Times New Roman" panose="02020603050405020304" pitchFamily="18" charset="0"/>
              </a:rPr>
              <a:t>%</a:t>
            </a:r>
            <a:r>
              <a:rPr lang="mn-MN" sz="1100" dirty="0">
                <a:solidFill>
                  <a:srgbClr val="002060"/>
                </a:solidFill>
                <a:latin typeface="Times New Roman" panose="02020603050405020304" pitchFamily="18" charset="0"/>
                <a:cs typeface="Times New Roman" panose="02020603050405020304" pitchFamily="18" charset="0"/>
              </a:rPr>
              <a:t> нь үйл ажиллагаагаа зогсоосон байна.</a:t>
            </a:r>
          </a:p>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Цар тахлын улмаас иргэдийн худалдан авах чадамж буурч аж ахуйн нэгжүүдийн орлого багассан.</a:t>
            </a:r>
          </a:p>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ЖДҮҮЭ-чид цалин хөлс, нийгмийн даатгалын шимтгэл төлөлт, зээлийн эргэн төлөлтөө төлж чадахгүй хэмжээнд хүрсэн.</a:t>
            </a:r>
          </a:p>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ЖДҮҮЭ-чид зээл авахад хүндрэл учирсан нь нөхцөл байдлыг улам дордуулах шалтгаан болсон.</a:t>
            </a:r>
            <a:endParaRPr lang="en-US" sz="1100" dirty="0">
              <a:solidFill>
                <a:srgbClr val="002060"/>
              </a:solidFill>
              <a:latin typeface="Times New Roman" panose="02020603050405020304" pitchFamily="18" charset="0"/>
              <a:cs typeface="Times New Roman" panose="02020603050405020304" pitchFamily="18" charset="0"/>
            </a:endParaRPr>
          </a:p>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ДНБ-ий 12 хувийг бүрдүүлдэг аялал жуулчлал нь 2020 оны 2 -р сард 44% буурсантай холбоотойгоор хамгийн их хохирол амссан салбаруудын нэг болж байна. Зөвхөн хятад жуулчид 85% -иар буурсан байна.</a:t>
            </a:r>
            <a:endParaRPr lang="en-US" sz="1100" dirty="0">
              <a:solidFill>
                <a:srgbClr val="002060"/>
              </a:solidFill>
              <a:latin typeface="Times New Roman" panose="02020603050405020304" pitchFamily="18" charset="0"/>
              <a:cs typeface="Times New Roman" panose="02020603050405020304" pitchFamily="18" charset="0"/>
            </a:endParaRPr>
          </a:p>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Хөл хорионы улмаас орлого буурсан, үйл ажиллагаагаа зогсоосон ААН- үүдэд татвар, нийгмийн даатгалын шимтгэл төлөлт зэрэг нь хүнд ачаа болсон.</a:t>
            </a:r>
          </a:p>
          <a:p>
            <a:pPr marL="266700" indent="-266700" algn="just">
              <a:spcBef>
                <a:spcPts val="0"/>
              </a:spcBef>
              <a:buFont typeface="Wingdings" panose="05000000000000000000" pitchFamily="2" charset="2"/>
              <a:buChar char="v"/>
            </a:pPr>
            <a:r>
              <a:rPr lang="en-US" sz="1100" dirty="0">
                <a:solidFill>
                  <a:srgbClr val="002060"/>
                </a:solidFill>
                <a:latin typeface="Times New Roman" panose="02020603050405020304" pitchFamily="18" charset="0"/>
                <a:cs typeface="Times New Roman" panose="02020603050405020304" pitchFamily="18" charset="0"/>
              </a:rPr>
              <a:t>COVID-19 </a:t>
            </a:r>
            <a:r>
              <a:rPr lang="mn-MN" sz="1100" dirty="0">
                <a:solidFill>
                  <a:srgbClr val="002060"/>
                </a:solidFill>
                <a:latin typeface="Times New Roman" panose="02020603050405020304" pitchFamily="18" charset="0"/>
                <a:cs typeface="Times New Roman" panose="02020603050405020304" pitchFamily="18" charset="0"/>
              </a:rPr>
              <a:t>арга хэмжээ нь автомашины салбарт хамгийн хүчтэй сөрөг нөлөө үзүүлсэн.</a:t>
            </a:r>
          </a:p>
          <a:p>
            <a:pPr marL="266700" indent="-266700" algn="just">
              <a:spcBef>
                <a:spcPts val="0"/>
              </a:spcBef>
              <a:buFont typeface="Wingdings" panose="05000000000000000000" pitchFamily="2" charset="2"/>
              <a:buChar char="v"/>
            </a:pPr>
            <a:r>
              <a:rPr lang="en-US" sz="1100" dirty="0">
                <a:solidFill>
                  <a:srgbClr val="002060"/>
                </a:solidFill>
                <a:latin typeface="Times New Roman" panose="02020603050405020304" pitchFamily="18" charset="0"/>
                <a:cs typeface="Times New Roman" panose="02020603050405020304" pitchFamily="18" charset="0"/>
              </a:rPr>
              <a:t>2020 </a:t>
            </a:r>
            <a:r>
              <a:rPr lang="mn-MN" sz="1100" dirty="0">
                <a:solidFill>
                  <a:srgbClr val="002060"/>
                </a:solidFill>
                <a:latin typeface="Times New Roman" panose="02020603050405020304" pitchFamily="18" charset="0"/>
                <a:cs typeface="Times New Roman" panose="02020603050405020304" pitchFamily="18" charset="0"/>
              </a:rPr>
              <a:t>оны 4-р сард үйлдвэрлэлийн салбарын гүйцэтгэлийн ерөнхий индекс</a:t>
            </a:r>
            <a:r>
              <a:rPr lang="en-US" sz="1100" dirty="0">
                <a:solidFill>
                  <a:srgbClr val="002060"/>
                </a:solidFill>
                <a:latin typeface="Times New Roman" panose="02020603050405020304" pitchFamily="18" charset="0"/>
                <a:cs typeface="Times New Roman" panose="02020603050405020304" pitchFamily="18" charset="0"/>
              </a:rPr>
              <a:t> </a:t>
            </a:r>
            <a:r>
              <a:rPr lang="mn-MN" sz="1100" dirty="0">
                <a:solidFill>
                  <a:srgbClr val="002060"/>
                </a:solidFill>
                <a:latin typeface="Times New Roman" panose="02020603050405020304" pitchFamily="18" charset="0"/>
                <a:cs typeface="Times New Roman" panose="02020603050405020304" pitchFamily="18" charset="0"/>
              </a:rPr>
              <a:t>82 орчим хувиар буурсан байна.</a:t>
            </a:r>
          </a:p>
          <a:p>
            <a:pPr algn="just">
              <a:spcBef>
                <a:spcPts val="0"/>
              </a:spcBef>
              <a:buFont typeface="Wingdings" panose="05000000000000000000" pitchFamily="2" charset="2"/>
              <a:buChar char="v"/>
            </a:pPr>
            <a:endParaRPr lang="en-US" sz="1100" dirty="0">
              <a:solidFill>
                <a:srgbClr val="002060"/>
              </a:solidFill>
              <a:latin typeface="Times New Roman" panose="02020603050405020304" pitchFamily="18" charset="0"/>
              <a:cs typeface="Times New Roman" panose="02020603050405020304" pitchFamily="18" charset="0"/>
            </a:endParaRPr>
          </a:p>
          <a:p>
            <a:pPr algn="just">
              <a:spcBef>
                <a:spcPts val="0"/>
              </a:spcBef>
              <a:buFont typeface="Wingdings" panose="05000000000000000000" pitchFamily="2" charset="2"/>
              <a:buChar char="v"/>
            </a:pP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270257C6-50A0-49F1-B9BE-9B6F9EF3D29C}"/>
              </a:ext>
            </a:extLst>
          </p:cNvPr>
          <p:cNvSpPr txBox="1"/>
          <p:nvPr/>
        </p:nvSpPr>
        <p:spPr>
          <a:xfrm>
            <a:off x="9957906" y="6386731"/>
            <a:ext cx="2234094" cy="307777"/>
          </a:xfrm>
          <a:prstGeom prst="rect">
            <a:avLst/>
          </a:prstGeom>
          <a:noFill/>
        </p:spPr>
        <p:txBody>
          <a:bodyPr wrap="square" rtlCol="0">
            <a:spAutoFit/>
          </a:bodyPr>
          <a:lstStyle/>
          <a:p>
            <a:r>
              <a:rPr lang="mn-MN" sz="1400" dirty="0">
                <a:solidFill>
                  <a:schemeClr val="bg1"/>
                </a:solidFill>
                <a:latin typeface="Times New Roman" panose="02020603050405020304" pitchFamily="18" charset="0"/>
                <a:cs typeface="Times New Roman" panose="02020603050405020304" pitchFamily="18" charset="0"/>
              </a:rPr>
              <a:t>Тайланд-Ган-эрдэнэ</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184F03F6-8E4F-BAB9-D2AE-0A3D64E8928A}"/>
              </a:ext>
            </a:extLst>
          </p:cNvPr>
          <p:cNvSpPr txBox="1">
            <a:spLocks/>
          </p:cNvSpPr>
          <p:nvPr/>
        </p:nvSpPr>
        <p:spPr>
          <a:xfrm>
            <a:off x="390831" y="3010599"/>
            <a:ext cx="1158204" cy="2924373"/>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200" dirty="0">
              <a:solidFill>
                <a:srgbClr val="002060"/>
              </a:solidFill>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75BE248B-6BE4-FDE9-55D1-B0E6EDC18E30}"/>
              </a:ext>
            </a:extLst>
          </p:cNvPr>
          <p:cNvSpPr txBox="1">
            <a:spLocks/>
          </p:cNvSpPr>
          <p:nvPr/>
        </p:nvSpPr>
        <p:spPr>
          <a:xfrm>
            <a:off x="390831" y="1020058"/>
            <a:ext cx="1158204" cy="1649983"/>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err="1">
                <a:solidFill>
                  <a:srgbClr val="002060"/>
                </a:solidFill>
                <a:latin typeface="Times New Roman" panose="02020603050405020304" pitchFamily="18" charset="0"/>
                <a:cs typeface="Times New Roman" panose="02020603050405020304" pitchFamily="18" charset="0"/>
              </a:rPr>
              <a:t>КОВИД</a:t>
            </a:r>
            <a:r>
              <a:rPr lang="mn-MN" sz="1200" dirty="0">
                <a:solidFill>
                  <a:srgbClr val="002060"/>
                </a:solidFill>
                <a:latin typeface="Times New Roman" panose="02020603050405020304" pitchFamily="18" charset="0"/>
                <a:cs typeface="Times New Roman" panose="02020603050405020304" pitchFamily="18" charset="0"/>
              </a:rPr>
              <a:t>-19 </a:t>
            </a:r>
            <a:r>
              <a:rPr lang="mn-MN" sz="1200" dirty="0" err="1">
                <a:solidFill>
                  <a:srgbClr val="002060"/>
                </a:solidFill>
                <a:latin typeface="Times New Roman" panose="02020603050405020304" pitchFamily="18" charset="0"/>
                <a:cs typeface="Times New Roman" panose="02020603050405020304" pitchFamily="18" charset="0"/>
              </a:rPr>
              <a:t>ын</a:t>
            </a:r>
            <a:r>
              <a:rPr lang="mn-MN" sz="1200" dirty="0">
                <a:solidFill>
                  <a:srgbClr val="002060"/>
                </a:solidFill>
                <a:latin typeface="Times New Roman" panose="02020603050405020304" pitchFamily="18" charset="0"/>
                <a:cs typeface="Times New Roman" panose="02020603050405020304" pitchFamily="18" charset="0"/>
              </a:rPr>
              <a:t> үед тулгамдсан асуудлууд</a:t>
            </a:r>
          </a:p>
        </p:txBody>
      </p:sp>
      <p:sp>
        <p:nvSpPr>
          <p:cNvPr id="12" name="Content Placeholder 3">
            <a:extLst>
              <a:ext uri="{FF2B5EF4-FFF2-40B4-BE49-F238E27FC236}">
                <a16:creationId xmlns:a16="http://schemas.microsoft.com/office/drawing/2014/main" id="{C50998CE-8A26-730E-6062-97E68E400C65}"/>
              </a:ext>
            </a:extLst>
          </p:cNvPr>
          <p:cNvSpPr txBox="1">
            <a:spLocks/>
          </p:cNvSpPr>
          <p:nvPr/>
        </p:nvSpPr>
        <p:spPr>
          <a:xfrm>
            <a:off x="1829033" y="3101168"/>
            <a:ext cx="9972136" cy="2743236"/>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ААН-үүдийн тогтвортой байдлыг хангахын тулд зээл олгох шалгуурыг багасан хүртээмжийг нэмэгдүүлэх</a:t>
            </a:r>
            <a:r>
              <a:rPr lang="en-US" sz="1100" dirty="0">
                <a:solidFill>
                  <a:srgbClr val="002060"/>
                </a:solidFill>
                <a:latin typeface="Times New Roman" panose="02020603050405020304" pitchFamily="18" charset="0"/>
                <a:cs typeface="Times New Roman" panose="02020603050405020304" pitchFamily="18" charset="0"/>
              </a:rPr>
              <a:t>;</a:t>
            </a:r>
            <a:endParaRPr lang="mn-MN" sz="1100" dirty="0">
              <a:solidFill>
                <a:srgbClr val="002060"/>
              </a:solidFill>
              <a:latin typeface="Times New Roman" panose="02020603050405020304" pitchFamily="18" charset="0"/>
              <a:cs typeface="Times New Roman" panose="02020603050405020304" pitchFamily="18" charset="0"/>
            </a:endParaRPr>
          </a:p>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ААН-үүдэд цахилгаан, усны тарифын хөнгөлөлтийг үзүүлэх</a:t>
            </a:r>
            <a:r>
              <a:rPr lang="en-US" sz="1100" dirty="0">
                <a:solidFill>
                  <a:srgbClr val="002060"/>
                </a:solidFill>
                <a:latin typeface="Times New Roman" panose="02020603050405020304" pitchFamily="18" charset="0"/>
                <a:cs typeface="Times New Roman" panose="02020603050405020304" pitchFamily="18" charset="0"/>
              </a:rPr>
              <a:t>;</a:t>
            </a:r>
            <a:endParaRPr lang="mn-MN" sz="1100" dirty="0">
              <a:solidFill>
                <a:srgbClr val="002060"/>
              </a:solidFill>
              <a:latin typeface="Times New Roman" panose="02020603050405020304" pitchFamily="18" charset="0"/>
              <a:cs typeface="Times New Roman" panose="02020603050405020304" pitchFamily="18" charset="0"/>
            </a:endParaRPr>
          </a:p>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ЖДҮҮ эрхлэгчид болон дотоодын аж ахуйн нэгжүүдийг гурван жил хүртэл хугацаагаар татвараас чөлөөлөх</a:t>
            </a:r>
            <a:r>
              <a:rPr lang="en-US" sz="1100" dirty="0">
                <a:solidFill>
                  <a:srgbClr val="002060"/>
                </a:solidFill>
                <a:latin typeface="Times New Roman" panose="02020603050405020304" pitchFamily="18" charset="0"/>
                <a:cs typeface="Times New Roman" panose="02020603050405020304" pitchFamily="18" charset="0"/>
              </a:rPr>
              <a:t>;</a:t>
            </a:r>
            <a:endParaRPr lang="mn-MN" sz="1100" dirty="0">
              <a:solidFill>
                <a:srgbClr val="002060"/>
              </a:solidFill>
              <a:latin typeface="Times New Roman" panose="02020603050405020304" pitchFamily="18" charset="0"/>
              <a:cs typeface="Times New Roman" panose="02020603050405020304" pitchFamily="18" charset="0"/>
            </a:endParaRPr>
          </a:p>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Бичил, жижиг, дунд аж ахуйн нэгжүүдэд олгох зээлийн нөхцөлийг хөнгөвчлөх, засгийн газар батлан ​​даагчаар орох</a:t>
            </a:r>
            <a:r>
              <a:rPr lang="en-US" sz="1100" dirty="0">
                <a:solidFill>
                  <a:srgbClr val="002060"/>
                </a:solidFill>
                <a:latin typeface="Times New Roman" panose="02020603050405020304" pitchFamily="18" charset="0"/>
                <a:cs typeface="Times New Roman" panose="02020603050405020304" pitchFamily="18" charset="0"/>
              </a:rPr>
              <a:t>;</a:t>
            </a:r>
            <a:endParaRPr lang="mn-MN" sz="1100" dirty="0">
              <a:solidFill>
                <a:srgbClr val="002060"/>
              </a:solidFill>
              <a:latin typeface="Times New Roman" panose="02020603050405020304" pitchFamily="18" charset="0"/>
              <a:cs typeface="Times New Roman" panose="02020603050405020304" pitchFamily="18" charset="0"/>
            </a:endParaRPr>
          </a:p>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Тайландын банк бодлогын хүүгээ 2-р сарын 5-нд 1.25% байсныг 1.00% болгож, 3-р сарын 20-нд 0.75%, 5-р сарын 20-нд 0.5% хүртэл бууруулав</a:t>
            </a:r>
            <a:r>
              <a:rPr lang="en-US" sz="1100" dirty="0">
                <a:solidFill>
                  <a:srgbClr val="002060"/>
                </a:solidFill>
                <a:latin typeface="Times New Roman" panose="02020603050405020304" pitchFamily="18" charset="0"/>
                <a:cs typeface="Times New Roman" panose="02020603050405020304" pitchFamily="18" charset="0"/>
              </a:rPr>
              <a:t>;</a:t>
            </a:r>
          </a:p>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Бага хүүтэй зээл (2 жилийн хугацаатай 2% -ийн хүүтэй, нэг үйлчлүүлэгчид 20 сая батаас хэтрэхгүй) нийт 150 тэрбум бат</a:t>
            </a:r>
            <a:r>
              <a:rPr lang="en-US" sz="1100" dirty="0">
                <a:solidFill>
                  <a:srgbClr val="002060"/>
                </a:solidFill>
                <a:latin typeface="Times New Roman" panose="02020603050405020304" pitchFamily="18" charset="0"/>
                <a:cs typeface="Times New Roman" panose="02020603050405020304" pitchFamily="18" charset="0"/>
              </a:rPr>
              <a:t>;</a:t>
            </a:r>
          </a:p>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Үндсэн төлбөрийг түр зогсоох, Засгийн газрын хадгаламжийн банк, Төрийн орон сууцны банкны өрийн хүүг бууруулах;</a:t>
            </a:r>
            <a:endParaRPr lang="en-US" sz="1100" dirty="0">
              <a:solidFill>
                <a:srgbClr val="002060"/>
              </a:solidFill>
              <a:latin typeface="Times New Roman" panose="02020603050405020304" pitchFamily="18" charset="0"/>
              <a:cs typeface="Times New Roman" panose="02020603050405020304" pitchFamily="18" charset="0"/>
            </a:endParaRPr>
          </a:p>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Тайландын банк арилжааны банкны зээл олгох журмыг хөнгөвчилсөн</a:t>
            </a:r>
            <a:r>
              <a:rPr lang="en-US" sz="1100" dirty="0">
                <a:solidFill>
                  <a:srgbClr val="002060"/>
                </a:solidFill>
                <a:latin typeface="Times New Roman" panose="02020603050405020304" pitchFamily="18" charset="0"/>
                <a:cs typeface="Times New Roman" panose="02020603050405020304" pitchFamily="18" charset="0"/>
              </a:rPr>
              <a:t>;</a:t>
            </a:r>
          </a:p>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Бичил, жижиг, дунд аж ахуйн нэгжүүдэд зориулсан дэмжлэг үзүүлэх хөтөлбөрүүдийг боловсруулах</a:t>
            </a:r>
            <a:r>
              <a:rPr lang="en-US" sz="1100" dirty="0">
                <a:solidFill>
                  <a:srgbClr val="002060"/>
                </a:solidFill>
                <a:latin typeface="Times New Roman" panose="02020603050405020304" pitchFamily="18" charset="0"/>
                <a:cs typeface="Times New Roman" panose="02020603050405020304" pitchFamily="18" charset="0"/>
              </a:rPr>
              <a:t>;</a:t>
            </a:r>
          </a:p>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Зээлийн шугамыг Засгийн газрын Хадгаламж банк, Нийгмийн даатгалын сангаас ЖДҮҮ эрхлэгчдэд 5.7 тэрбум ам.долларын хөнгөлөлттэй зээлээр олгох болсон</a:t>
            </a:r>
            <a:r>
              <a:rPr lang="en-US" sz="1100" dirty="0">
                <a:solidFill>
                  <a:srgbClr val="002060"/>
                </a:solidFill>
                <a:latin typeface="Times New Roman" panose="02020603050405020304" pitchFamily="18" charset="0"/>
                <a:cs typeface="Times New Roman" panose="02020603050405020304" pitchFamily="18" charset="0"/>
              </a:rPr>
              <a:t>;</a:t>
            </a:r>
            <a:endParaRPr lang="mn-MN" sz="1100" dirty="0">
              <a:solidFill>
                <a:srgbClr val="002060"/>
              </a:solidFill>
              <a:latin typeface="Times New Roman" panose="02020603050405020304" pitchFamily="18" charset="0"/>
              <a:cs typeface="Times New Roman" panose="02020603050405020304" pitchFamily="18" charset="0"/>
            </a:endParaRPr>
          </a:p>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Суутган татварыг 3%-иас 1.5% хүртэл бууруулах</a:t>
            </a:r>
            <a:r>
              <a:rPr lang="en-US" sz="1100" dirty="0">
                <a:solidFill>
                  <a:srgbClr val="002060"/>
                </a:solidFill>
                <a:latin typeface="Times New Roman" panose="02020603050405020304" pitchFamily="18" charset="0"/>
                <a:cs typeface="Times New Roman" panose="02020603050405020304" pitchFamily="18" charset="0"/>
              </a:rPr>
              <a:t>;</a:t>
            </a:r>
            <a:endParaRPr lang="mn-MN" sz="1100" dirty="0">
              <a:solidFill>
                <a:srgbClr val="002060"/>
              </a:solidFill>
              <a:latin typeface="Times New Roman" panose="02020603050405020304" pitchFamily="18" charset="0"/>
              <a:cs typeface="Times New Roman" panose="02020603050405020304" pitchFamily="18" charset="0"/>
            </a:endParaRPr>
          </a:p>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Цалингийн зардлын татварын суутгал</a:t>
            </a:r>
            <a:r>
              <a:rPr lang="en-US" sz="1100" dirty="0">
                <a:solidFill>
                  <a:srgbClr val="002060"/>
                </a:solidFill>
                <a:latin typeface="Times New Roman" panose="02020603050405020304" pitchFamily="18" charset="0"/>
                <a:cs typeface="Times New Roman" panose="02020603050405020304" pitchFamily="18" charset="0"/>
              </a:rPr>
              <a:t>;</a:t>
            </a:r>
            <a:endParaRPr lang="mn-MN" sz="1100" dirty="0">
              <a:solidFill>
                <a:srgbClr val="002060"/>
              </a:solidFill>
              <a:latin typeface="Times New Roman" panose="02020603050405020304" pitchFamily="18" charset="0"/>
              <a:cs typeface="Times New Roman" panose="02020603050405020304" pitchFamily="18" charset="0"/>
            </a:endParaRPr>
          </a:p>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НӨАТ -ын буцаан олголтыг 15 хоногийн дотор бизнес эрхлэгчдэд түгээх;</a:t>
            </a:r>
          </a:p>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Цахилгаан хэрэглээний барьцаа мөнгийг буцаан олгох;</a:t>
            </a:r>
            <a:endParaRPr lang="en-US" sz="1100" dirty="0">
              <a:solidFill>
                <a:srgbClr val="002060"/>
              </a:solidFill>
              <a:latin typeface="Times New Roman" panose="02020603050405020304" pitchFamily="18" charset="0"/>
              <a:cs typeface="Times New Roman" panose="02020603050405020304" pitchFamily="18" charset="0"/>
            </a:endParaRPr>
          </a:p>
          <a:p>
            <a:pPr marL="266700" indent="-266700" algn="just">
              <a:spcBef>
                <a:spcPts val="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Ажил олгогч, ажилчдын нийгмийн даатгалын санд оруулах шимтгэлийг бууруулах</a:t>
            </a:r>
            <a:r>
              <a:rPr lang="en-US" sz="1100" dirty="0">
                <a:solidFill>
                  <a:srgbClr val="002060"/>
                </a:solidFill>
                <a:latin typeface="Times New Roman" panose="02020603050405020304" pitchFamily="18" charset="0"/>
                <a:cs typeface="Times New Roman" panose="02020603050405020304" pitchFamily="18" charset="0"/>
              </a:rPr>
              <a:t>;</a:t>
            </a:r>
          </a:p>
        </p:txBody>
      </p:sp>
      <p:cxnSp>
        <p:nvCxnSpPr>
          <p:cNvPr id="8" name="Straight Connector 7">
            <a:extLst>
              <a:ext uri="{FF2B5EF4-FFF2-40B4-BE49-F238E27FC236}">
                <a16:creationId xmlns:a16="http://schemas.microsoft.com/office/drawing/2014/main" id="{B779C133-FE48-6E6D-81C0-859DCACC9B6E}"/>
              </a:ext>
            </a:extLst>
          </p:cNvPr>
          <p:cNvCxnSpPr>
            <a:cxnSpLocks/>
          </p:cNvCxnSpPr>
          <p:nvPr/>
        </p:nvCxnSpPr>
        <p:spPr>
          <a:xfrm>
            <a:off x="1829033" y="2838630"/>
            <a:ext cx="9808001"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4033306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524596" y="1261754"/>
            <a:ext cx="1174750" cy="949325"/>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1200" dirty="0">
                <a:solidFill>
                  <a:srgbClr val="002060"/>
                </a:solidFill>
                <a:latin typeface="Times New Roman" panose="02020603050405020304" pitchFamily="18" charset="0"/>
                <a:cs typeface="Times New Roman" panose="02020603050405020304" pitchFamily="18" charset="0"/>
              </a:rPr>
              <a:t>Үр дүн</a:t>
            </a:r>
            <a:endParaRPr lang="en-US" sz="1200"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Content Placeholder 6">
            <a:extLst>
              <a:ext uri="{FF2B5EF4-FFF2-40B4-BE49-F238E27FC236}">
                <a16:creationId xmlns:a16="http://schemas.microsoft.com/office/drawing/2014/main" id="{8F5AC6D8-AF1D-4CB0-BA81-4674049226C9}"/>
              </a:ext>
            </a:extLst>
          </p:cNvPr>
          <p:cNvGraphicFramePr>
            <a:graphicFrameLocks noGrp="1"/>
          </p:cNvGraphicFramePr>
          <p:nvPr>
            <p:ph idx="4294967295"/>
            <p:extLst>
              <p:ext uri="{D42A27DB-BD31-4B8C-83A1-F6EECF244321}">
                <p14:modId xmlns:p14="http://schemas.microsoft.com/office/powerpoint/2010/main" val="641565393"/>
              </p:ext>
            </p:extLst>
          </p:nvPr>
        </p:nvGraphicFramePr>
        <p:xfrm>
          <a:off x="1980586" y="1068006"/>
          <a:ext cx="8288337" cy="366236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a:extLst>
              <a:ext uri="{FF2B5EF4-FFF2-40B4-BE49-F238E27FC236}">
                <a16:creationId xmlns:a16="http://schemas.microsoft.com/office/drawing/2014/main" id="{C57BEEAB-BB10-46E4-98C6-D5E44634CEBD}"/>
              </a:ext>
            </a:extLst>
          </p:cNvPr>
          <p:cNvSpPr txBox="1"/>
          <p:nvPr/>
        </p:nvSpPr>
        <p:spPr>
          <a:xfrm>
            <a:off x="734505" y="4946695"/>
            <a:ext cx="10766195" cy="646331"/>
          </a:xfrm>
          <a:prstGeom prst="rect">
            <a:avLst/>
          </a:prstGeom>
          <a:noFill/>
        </p:spPr>
        <p:txBody>
          <a:bodyPr wrap="square" rtlCol="0">
            <a:spAutoFit/>
          </a:bodyPr>
          <a:lstStyle/>
          <a:p>
            <a:pPr algn="just"/>
            <a:r>
              <a:rPr lang="mn-MN" sz="1200" dirty="0">
                <a:solidFill>
                  <a:srgbClr val="002060"/>
                </a:solidFill>
                <a:latin typeface="Times New Roman" panose="02020603050405020304" pitchFamily="18" charset="0"/>
                <a:cs typeface="Times New Roman" panose="02020603050405020304" pitchFamily="18" charset="0"/>
              </a:rPr>
              <a:t>Тайландын засгийн газраас авч хэрэгжүүлсэн бодлого, арга хэмжээ нь цар тахлын үед ЖДҮҮЭ-дэд хэрхэн нөлөө үзүүлснийг дээрх хүснэгтэд харагдах ба санхүүгийн тусламж нийт аж ахуйн нэгжүүдийн 30.6</a:t>
            </a:r>
            <a:r>
              <a:rPr lang="en-US" sz="1200" dirty="0">
                <a:solidFill>
                  <a:srgbClr val="002060"/>
                </a:solidFill>
                <a:latin typeface="Times New Roman" panose="02020603050405020304" pitchFamily="18" charset="0"/>
                <a:cs typeface="Times New Roman" panose="02020603050405020304" pitchFamily="18" charset="0"/>
              </a:rPr>
              <a:t>%</a:t>
            </a:r>
            <a:r>
              <a:rPr lang="mn-MN" sz="1200" dirty="0">
                <a:solidFill>
                  <a:srgbClr val="002060"/>
                </a:solidFill>
                <a:latin typeface="Times New Roman" panose="02020603050405020304" pitchFamily="18" charset="0"/>
                <a:cs typeface="Times New Roman" panose="02020603050405020304" pitchFamily="18" charset="0"/>
              </a:rPr>
              <a:t>-д үр дүнтэй байсан бол, ААН-үүдийн зардлыг бууруулах арга хэмжээ 27</a:t>
            </a:r>
            <a:r>
              <a:rPr lang="en-US" sz="1200" dirty="0">
                <a:solidFill>
                  <a:srgbClr val="002060"/>
                </a:solidFill>
                <a:latin typeface="Times New Roman" panose="02020603050405020304" pitchFamily="18" charset="0"/>
                <a:cs typeface="Times New Roman" panose="02020603050405020304" pitchFamily="18" charset="0"/>
              </a:rPr>
              <a:t>.1%</a:t>
            </a:r>
            <a:r>
              <a:rPr lang="mn-MN" sz="1200" dirty="0">
                <a:solidFill>
                  <a:srgbClr val="002060"/>
                </a:solidFill>
                <a:latin typeface="Times New Roman" panose="02020603050405020304" pitchFamily="18" charset="0"/>
                <a:cs typeface="Times New Roman" panose="02020603050405020304" pitchFamily="18" charset="0"/>
              </a:rPr>
              <a:t>, хэрэглэгчдэд зориулсан татаас 24.3</a:t>
            </a:r>
            <a:r>
              <a:rPr lang="en-US" sz="1200" dirty="0">
                <a:solidFill>
                  <a:srgbClr val="002060"/>
                </a:solidFill>
                <a:latin typeface="Times New Roman" panose="02020603050405020304" pitchFamily="18" charset="0"/>
                <a:cs typeface="Times New Roman" panose="02020603050405020304" pitchFamily="18" charset="0"/>
              </a:rPr>
              <a:t>%</a:t>
            </a:r>
            <a:r>
              <a:rPr lang="mn-MN" sz="1200" dirty="0">
                <a:solidFill>
                  <a:srgbClr val="002060"/>
                </a:solidFill>
                <a:latin typeface="Times New Roman" panose="02020603050405020304" pitchFamily="18" charset="0"/>
                <a:cs typeface="Times New Roman" panose="02020603050405020304" pitchFamily="18" charset="0"/>
              </a:rPr>
              <a:t>, ААН-үүдийг чадавхжуулах сургалт 13.8</a:t>
            </a:r>
            <a:r>
              <a:rPr lang="en-US" sz="1200" dirty="0">
                <a:solidFill>
                  <a:srgbClr val="002060"/>
                </a:solidFill>
                <a:latin typeface="Times New Roman" panose="02020603050405020304" pitchFamily="18" charset="0"/>
                <a:cs typeface="Times New Roman" panose="02020603050405020304" pitchFamily="18" charset="0"/>
              </a:rPr>
              <a:t>%</a:t>
            </a:r>
            <a:r>
              <a:rPr lang="mn-MN" sz="1200" dirty="0">
                <a:solidFill>
                  <a:srgbClr val="002060"/>
                </a:solidFill>
                <a:latin typeface="Times New Roman" panose="02020603050405020304" pitchFamily="18" charset="0"/>
                <a:cs typeface="Times New Roman" panose="02020603050405020304" pitchFamily="18" charset="0"/>
              </a:rPr>
              <a:t>, бусад авч хэрэгжүүлсэн бодлого 4.2</a:t>
            </a:r>
            <a:r>
              <a:rPr lang="en-US" sz="1200" dirty="0">
                <a:solidFill>
                  <a:srgbClr val="002060"/>
                </a:solidFill>
                <a:latin typeface="Times New Roman" panose="02020603050405020304" pitchFamily="18" charset="0"/>
                <a:cs typeface="Times New Roman" panose="02020603050405020304" pitchFamily="18" charset="0"/>
              </a:rPr>
              <a:t>%</a:t>
            </a:r>
            <a:r>
              <a:rPr lang="mn-MN" sz="1200" dirty="0">
                <a:solidFill>
                  <a:srgbClr val="002060"/>
                </a:solidFill>
                <a:latin typeface="Times New Roman" panose="02020603050405020304" pitchFamily="18" charset="0"/>
                <a:cs typeface="Times New Roman" panose="02020603050405020304" pitchFamily="18" charset="0"/>
              </a:rPr>
              <a:t>-д үр дүнгээ үзүүлсэн байна.</a:t>
            </a:r>
          </a:p>
        </p:txBody>
      </p:sp>
      <p:sp>
        <p:nvSpPr>
          <p:cNvPr id="5" name="TextBox 4">
            <a:extLst>
              <a:ext uri="{FF2B5EF4-FFF2-40B4-BE49-F238E27FC236}">
                <a16:creationId xmlns:a16="http://schemas.microsoft.com/office/drawing/2014/main" id="{7D6D4854-8D62-4AAE-A8AF-CD6B0409647C}"/>
              </a:ext>
            </a:extLst>
          </p:cNvPr>
          <p:cNvSpPr txBox="1"/>
          <p:nvPr/>
        </p:nvSpPr>
        <p:spPr>
          <a:xfrm>
            <a:off x="9957906" y="6386731"/>
            <a:ext cx="2234094" cy="307777"/>
          </a:xfrm>
          <a:prstGeom prst="rect">
            <a:avLst/>
          </a:prstGeom>
          <a:noFill/>
        </p:spPr>
        <p:txBody>
          <a:bodyPr wrap="square" rtlCol="0">
            <a:spAutoFit/>
          </a:bodyPr>
          <a:lstStyle/>
          <a:p>
            <a:r>
              <a:rPr lang="mn-MN" sz="1400" dirty="0">
                <a:solidFill>
                  <a:schemeClr val="bg1"/>
                </a:solidFill>
                <a:latin typeface="Times New Roman" panose="02020603050405020304" pitchFamily="18" charset="0"/>
                <a:cs typeface="Times New Roman" panose="02020603050405020304" pitchFamily="18" charset="0"/>
              </a:rPr>
              <a:t>Тайланд-Ган-эрдэнэ</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6" name="Title 1">
            <a:extLst>
              <a:ext uri="{FF2B5EF4-FFF2-40B4-BE49-F238E27FC236}">
                <a16:creationId xmlns:a16="http://schemas.microsoft.com/office/drawing/2014/main" id="{7B3CBA5B-6739-C483-30B1-3FD174E60EFC}"/>
              </a:ext>
            </a:extLst>
          </p:cNvPr>
          <p:cNvSpPr txBox="1">
            <a:spLocks/>
          </p:cNvSpPr>
          <p:nvPr/>
        </p:nvSpPr>
        <p:spPr>
          <a:xfrm>
            <a:off x="552091" y="482348"/>
            <a:ext cx="11145328" cy="369332"/>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ТАЙЛАНД УЛС</a:t>
            </a:r>
            <a:endParaRPr lang="en-US"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78426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378653"/>
            <a:ext cx="10809287" cy="37465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ormAutofit/>
          </a:bodyPr>
          <a:lstStyle/>
          <a:p>
            <a:pPr algn="ctr"/>
            <a:r>
              <a:rPr lang="mn-MN" sz="2000" dirty="0">
                <a:solidFill>
                  <a:srgbClr val="002060"/>
                </a:solidFill>
                <a:latin typeface="Times New Roman" panose="02020603050405020304" pitchFamily="18" charset="0"/>
                <a:cs typeface="Times New Roman" panose="02020603050405020304" pitchFamily="18" charset="0"/>
              </a:rPr>
              <a:t>Бүгд Найрамдах Словак улс</a:t>
            </a:r>
            <a:endParaRPr lang="en-US" sz="20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059A29-DCEB-43D4-B4EC-16E8071E0676}"/>
              </a:ext>
            </a:extLst>
          </p:cNvPr>
          <p:cNvSpPr txBox="1"/>
          <p:nvPr/>
        </p:nvSpPr>
        <p:spPr>
          <a:xfrm>
            <a:off x="10284273" y="6438080"/>
            <a:ext cx="1387267" cy="307777"/>
          </a:xfrm>
          <a:prstGeom prst="rect">
            <a:avLst/>
          </a:prstGeom>
          <a:noFill/>
        </p:spPr>
        <p:txBody>
          <a:bodyPr wrap="square" rtlCol="0">
            <a:spAutoFit/>
          </a:bodyPr>
          <a:lstStyle/>
          <a:p>
            <a:r>
              <a:rPr lang="mn-MN" sz="1400" dirty="0">
                <a:solidFill>
                  <a:schemeClr val="bg1"/>
                </a:solidFill>
                <a:latin typeface="Times New Roman" panose="02020603050405020304" pitchFamily="18" charset="0"/>
                <a:cs typeface="Times New Roman" panose="02020603050405020304" pitchFamily="18" charset="0"/>
              </a:rPr>
              <a:t>БНСУ-Ундрал</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5" name="Content Placeholder 3">
            <a:extLst>
              <a:ext uri="{FF2B5EF4-FFF2-40B4-BE49-F238E27FC236}">
                <a16:creationId xmlns:a16="http://schemas.microsoft.com/office/drawing/2014/main" id="{684FFB7A-65D8-D34C-3596-12229702E70F}"/>
              </a:ext>
            </a:extLst>
          </p:cNvPr>
          <p:cNvSpPr txBox="1">
            <a:spLocks/>
          </p:cNvSpPr>
          <p:nvPr/>
        </p:nvSpPr>
        <p:spPr>
          <a:xfrm>
            <a:off x="2219325" y="800435"/>
            <a:ext cx="9305563" cy="152093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34950" indent="-234950">
              <a:lnSpc>
                <a:spcPct val="150000"/>
              </a:lnSpc>
              <a:spcBef>
                <a:spcPts val="0"/>
              </a:spcBef>
              <a:buFont typeface="Wingdings" panose="05000000000000000000" pitchFamily="2" charset="2"/>
              <a:buChar char="Ø"/>
            </a:pPr>
            <a:r>
              <a:rPr lang="mn-MN" sz="1100" dirty="0">
                <a:solidFill>
                  <a:srgbClr val="002060"/>
                </a:solidFill>
                <a:latin typeface="Times New Roman" panose="02020603050405020304" pitchFamily="18" charset="0"/>
                <a:cs typeface="Times New Roman" panose="02020603050405020304" pitchFamily="18" charset="0"/>
              </a:rPr>
              <a:t>Цар тахлын эхэн үед жижиг, дунд үйлдвэр эрхлэгчдийн үйл ажиллагаа огцом буурч, Бизнесийн үйл ажиллагаагаа зогсоох үйл явц нэмэгдсэн.  </a:t>
            </a:r>
          </a:p>
          <a:p>
            <a:pPr marL="234950" indent="-234950" algn="just">
              <a:lnSpc>
                <a:spcPct val="150000"/>
              </a:lnSpc>
              <a:spcBef>
                <a:spcPts val="0"/>
              </a:spcBef>
              <a:buFont typeface="Wingdings" panose="05000000000000000000" pitchFamily="2" charset="2"/>
              <a:buChar char="Ø"/>
            </a:pPr>
            <a:r>
              <a:rPr lang="mn-MN" sz="1100" dirty="0">
                <a:solidFill>
                  <a:srgbClr val="002060"/>
                </a:solidFill>
                <a:latin typeface="Times New Roman" panose="02020603050405020304" pitchFamily="18" charset="0"/>
                <a:cs typeface="Times New Roman" panose="02020603050405020304" pitchFamily="18" charset="0"/>
              </a:rPr>
              <a:t>Бизнесүүд түр зогсож, үйл ажиллагаагаа хаасан нь эдийн засгийн өсөлтөд сөргөөр нөлөөлсөн. </a:t>
            </a:r>
            <a:r>
              <a:rPr lang="mn-MN" sz="1100" dirty="0" err="1">
                <a:solidFill>
                  <a:srgbClr val="002060"/>
                </a:solidFill>
                <a:latin typeface="Times New Roman" panose="02020603050405020304" pitchFamily="18" charset="0"/>
                <a:cs typeface="Times New Roman" panose="02020603050405020304" pitchFamily="18" charset="0"/>
              </a:rPr>
              <a:t>БЖДҮ</a:t>
            </a:r>
            <a:r>
              <a:rPr lang="mn-MN" sz="1100" dirty="0">
                <a:solidFill>
                  <a:srgbClr val="002060"/>
                </a:solidFill>
                <a:latin typeface="Times New Roman" panose="02020603050405020304" pitchFamily="18" charset="0"/>
                <a:cs typeface="Times New Roman" panose="02020603050405020304" pitchFamily="18" charset="0"/>
              </a:rPr>
              <a:t>-ийн салбар нь ажил эрхлэлтийн 72%, нэмэгдсэн өртгийн албан татварын 56% бүрдүүлдэг.</a:t>
            </a:r>
          </a:p>
          <a:p>
            <a:pPr marL="234950" indent="-234950" algn="just">
              <a:lnSpc>
                <a:spcPct val="150000"/>
              </a:lnSpc>
              <a:spcBef>
                <a:spcPts val="0"/>
              </a:spcBef>
              <a:buFont typeface="Wingdings" panose="05000000000000000000" pitchFamily="2" charset="2"/>
              <a:buChar char="Ø"/>
            </a:pPr>
            <a:r>
              <a:rPr lang="mn-MN" sz="1100" dirty="0">
                <a:solidFill>
                  <a:srgbClr val="002060"/>
                </a:solidFill>
                <a:latin typeface="Times New Roman" panose="02020603050405020304" pitchFamily="18" charset="0"/>
                <a:cs typeface="Times New Roman" panose="02020603050405020304" pitchFamily="18" charset="0"/>
              </a:rPr>
              <a:t>Цар тахлын үеэр бизнес нь тасалдсан салбарууд нийт ажил эрхлэлтийн 40.8 хувийг эзэлж байна</a:t>
            </a:r>
            <a:r>
              <a:rPr lang="en-US" sz="1100" dirty="0">
                <a:solidFill>
                  <a:srgbClr val="002060"/>
                </a:solidFill>
                <a:latin typeface="Times New Roman" panose="02020603050405020304" pitchFamily="18" charset="0"/>
                <a:cs typeface="Times New Roman" panose="02020603050405020304" pitchFamily="18" charset="0"/>
              </a:rPr>
              <a:t>.</a:t>
            </a:r>
          </a:p>
          <a:p>
            <a:pPr marL="234950" indent="-234950" algn="just">
              <a:lnSpc>
                <a:spcPct val="150000"/>
              </a:lnSpc>
              <a:spcBef>
                <a:spcPts val="0"/>
              </a:spcBef>
              <a:buFont typeface="Wingdings" panose="05000000000000000000" pitchFamily="2" charset="2"/>
              <a:buChar char="Ø"/>
            </a:pPr>
            <a:r>
              <a:rPr lang="mn-MN" sz="1100" dirty="0" err="1">
                <a:solidFill>
                  <a:srgbClr val="002060"/>
                </a:solidFill>
                <a:latin typeface="Times New Roman" panose="02020603050405020304" pitchFamily="18" charset="0"/>
                <a:cs typeface="Times New Roman" panose="02020603050405020304" pitchFamily="18" charset="0"/>
              </a:rPr>
              <a:t>Ковид</a:t>
            </a:r>
            <a:r>
              <a:rPr lang="mn-MN" sz="1100" dirty="0">
                <a:solidFill>
                  <a:srgbClr val="002060"/>
                </a:solidFill>
                <a:latin typeface="Times New Roman" panose="02020603050405020304" pitchFamily="18" charset="0"/>
                <a:cs typeface="Times New Roman" panose="02020603050405020304" pitchFamily="18" charset="0"/>
              </a:rPr>
              <a:t>-19-ээс өмнө аялал жуулчлал нь Словак улсын нийт ажиллах хүчний 7.6 хувийг эзэлж байсан</a:t>
            </a:r>
            <a:endParaRPr lang="en-US" sz="1100" dirty="0">
              <a:solidFill>
                <a:srgbClr val="002060"/>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sz="1100" dirty="0">
              <a:solidFill>
                <a:srgbClr val="002060"/>
              </a:solidFill>
              <a:latin typeface="Times New Roman" panose="02020603050405020304" pitchFamily="18" charset="0"/>
              <a:cs typeface="Times New Roman" panose="02020603050405020304" pitchFamily="18" charset="0"/>
            </a:endParaRPr>
          </a:p>
          <a:p>
            <a:pPr>
              <a:lnSpc>
                <a:spcPct val="150000"/>
              </a:lnSpc>
              <a:spcBef>
                <a:spcPts val="0"/>
              </a:spcBef>
            </a:pP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6" name="Content Placeholder 3">
            <a:extLst>
              <a:ext uri="{FF2B5EF4-FFF2-40B4-BE49-F238E27FC236}">
                <a16:creationId xmlns:a16="http://schemas.microsoft.com/office/drawing/2014/main" id="{63928439-971E-D1E9-F4B1-E067ED90AA75}"/>
              </a:ext>
            </a:extLst>
          </p:cNvPr>
          <p:cNvSpPr txBox="1">
            <a:spLocks/>
          </p:cNvSpPr>
          <p:nvPr/>
        </p:nvSpPr>
        <p:spPr>
          <a:xfrm>
            <a:off x="2219325" y="2495423"/>
            <a:ext cx="9452215" cy="189913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33363" indent="-233363" algn="just">
              <a:lnSpc>
                <a:spcPct val="150000"/>
              </a:lnSpc>
              <a:spcBef>
                <a:spcPts val="0"/>
              </a:spcBef>
              <a:buFont typeface="Wingdings" panose="05000000000000000000" pitchFamily="2" charset="2"/>
              <a:buChar char="Ø"/>
            </a:pPr>
            <a:r>
              <a:rPr lang="mn-MN" sz="1100" dirty="0">
                <a:solidFill>
                  <a:srgbClr val="002060"/>
                </a:solidFill>
                <a:latin typeface="Times New Roman" panose="02020603050405020304" pitchFamily="18" charset="0"/>
                <a:cs typeface="Times New Roman" panose="02020603050405020304" pitchFamily="18" charset="0"/>
              </a:rPr>
              <a:t>Үйл ажиллагаагаа зогсоосон эсвэл орлого нь буурсан компаниудын ажилчдын цалинг нөхөн олгох богино хугацааны санхүүгийн дэмжлэг</a:t>
            </a:r>
            <a:endParaRPr lang="en-US" sz="1100" dirty="0">
              <a:solidFill>
                <a:srgbClr val="002060"/>
              </a:solidFill>
              <a:latin typeface="Times New Roman" panose="02020603050405020304" pitchFamily="18" charset="0"/>
              <a:cs typeface="Times New Roman" panose="02020603050405020304" pitchFamily="18" charset="0"/>
            </a:endParaRPr>
          </a:p>
          <a:p>
            <a:pPr marL="233363" indent="-233363" algn="just">
              <a:lnSpc>
                <a:spcPct val="150000"/>
              </a:lnSpc>
              <a:spcBef>
                <a:spcPts val="0"/>
              </a:spcBef>
              <a:buFont typeface="Wingdings" panose="05000000000000000000" pitchFamily="2" charset="2"/>
              <a:buChar char="Ø"/>
            </a:pPr>
            <a:r>
              <a:rPr lang="mn-MN" sz="1100" dirty="0">
                <a:solidFill>
                  <a:srgbClr val="002060"/>
                </a:solidFill>
                <a:latin typeface="Times New Roman" panose="02020603050405020304" pitchFamily="18" charset="0"/>
                <a:cs typeface="Times New Roman" panose="02020603050405020304" pitchFamily="18" charset="0"/>
              </a:rPr>
              <a:t>Санхүүгийн тусламж нь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-ийн ажлын байрыг хадгалахад чиглэсэн хөнгөлөлттэй зээл болон зээлийн хүүгийн татаас олгох баталгаа</a:t>
            </a:r>
            <a:endParaRPr lang="en-US" sz="1100" dirty="0">
              <a:solidFill>
                <a:srgbClr val="002060"/>
              </a:solidFill>
              <a:latin typeface="Times New Roman" panose="02020603050405020304" pitchFamily="18" charset="0"/>
              <a:cs typeface="Times New Roman" panose="02020603050405020304" pitchFamily="18" charset="0"/>
            </a:endParaRPr>
          </a:p>
          <a:p>
            <a:pPr marL="233363" indent="-233363" algn="just">
              <a:lnSpc>
                <a:spcPct val="150000"/>
              </a:lnSpc>
              <a:spcBef>
                <a:spcPts val="0"/>
              </a:spcBef>
              <a:buFont typeface="Wingdings" panose="05000000000000000000" pitchFamily="2" charset="2"/>
              <a:buChar char="Ø"/>
            </a:pPr>
            <a:r>
              <a:rPr lang="mn-MN" sz="1100" dirty="0">
                <a:solidFill>
                  <a:srgbClr val="002060"/>
                </a:solidFill>
                <a:latin typeface="Times New Roman" panose="02020603050405020304" pitchFamily="18" charset="0"/>
                <a:cs typeface="Times New Roman" panose="02020603050405020304" pitchFamily="18" charset="0"/>
              </a:rPr>
              <a:t>Иргэд, хувиараа хөдөлмөр эрхлэгчид болон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 эрхлэгчдэд зориулсан ипотекийн зээлийн төлбөрийг хойшлуулах</a:t>
            </a:r>
            <a:r>
              <a:rPr lang="en-US" sz="1100" dirty="0">
                <a:solidFill>
                  <a:srgbClr val="002060"/>
                </a:solidFill>
                <a:latin typeface="Times New Roman" panose="02020603050405020304" pitchFamily="18" charset="0"/>
                <a:cs typeface="Times New Roman" panose="02020603050405020304" pitchFamily="18" charset="0"/>
              </a:rPr>
              <a:t> </a:t>
            </a:r>
          </a:p>
          <a:p>
            <a:pPr marL="233363" indent="-233363" algn="just">
              <a:lnSpc>
                <a:spcPct val="150000"/>
              </a:lnSpc>
              <a:spcBef>
                <a:spcPts val="0"/>
              </a:spcBef>
              <a:buFont typeface="Wingdings" panose="05000000000000000000" pitchFamily="2" charset="2"/>
              <a:buChar char="Ø"/>
            </a:pPr>
            <a:r>
              <a:rPr lang="mn-MN" sz="1100" dirty="0">
                <a:solidFill>
                  <a:srgbClr val="002060"/>
                </a:solidFill>
                <a:latin typeface="Times New Roman" panose="02020603050405020304" pitchFamily="18" charset="0"/>
                <a:cs typeface="Times New Roman" panose="02020603050405020304" pitchFamily="18" charset="0"/>
              </a:rPr>
              <a:t>Гарааны бизнес эрхлэгчдэд </a:t>
            </a:r>
            <a:r>
              <a:rPr lang="en-US" sz="1100" dirty="0">
                <a:solidFill>
                  <a:srgbClr val="002060"/>
                </a:solidFill>
                <a:latin typeface="Times New Roman" panose="02020603050405020304" pitchFamily="18" charset="0"/>
                <a:cs typeface="Times New Roman" panose="02020603050405020304" pitchFamily="18" charset="0"/>
              </a:rPr>
              <a:t>(</a:t>
            </a:r>
            <a:r>
              <a:rPr lang="mn-MN" sz="1100" dirty="0">
                <a:solidFill>
                  <a:srgbClr val="002060"/>
                </a:solidFill>
                <a:latin typeface="Times New Roman" panose="02020603050405020304" pitchFamily="18" charset="0"/>
                <a:cs typeface="Times New Roman" panose="02020603050405020304" pitchFamily="18" charset="0"/>
              </a:rPr>
              <a:t>голчлон </a:t>
            </a:r>
            <a:r>
              <a:rPr lang="mn-MN" sz="1100" dirty="0" err="1">
                <a:solidFill>
                  <a:srgbClr val="002060"/>
                </a:solidFill>
                <a:latin typeface="Times New Roman" panose="02020603050405020304" pitchFamily="18" charset="0"/>
                <a:cs typeface="Times New Roman" panose="02020603050405020304" pitchFamily="18" charset="0"/>
              </a:rPr>
              <a:t>ЖДҮ</a:t>
            </a:r>
            <a:r>
              <a:rPr lang="en-US" sz="1100" dirty="0">
                <a:solidFill>
                  <a:srgbClr val="002060"/>
                </a:solidFill>
                <a:latin typeface="Times New Roman" panose="02020603050405020304" pitchFamily="18" charset="0"/>
                <a:cs typeface="Times New Roman" panose="02020603050405020304" pitchFamily="18" charset="0"/>
              </a:rPr>
              <a:t>)</a:t>
            </a:r>
            <a:r>
              <a:rPr lang="mn-MN" sz="1100" dirty="0">
                <a:solidFill>
                  <a:srgbClr val="002060"/>
                </a:solidFill>
                <a:latin typeface="Times New Roman" panose="02020603050405020304" pitchFamily="18" charset="0"/>
                <a:cs typeface="Times New Roman" panose="02020603050405020304" pitchFamily="18" charset="0"/>
              </a:rPr>
              <a:t> Экспорт-Импортын банк болон Хөгжлийн банкаар дамжуулан батлан даалттай хүүгүй зээл олгох</a:t>
            </a:r>
            <a:endParaRPr lang="en-US" sz="1100" dirty="0">
              <a:solidFill>
                <a:srgbClr val="002060"/>
              </a:solidFill>
              <a:latin typeface="Times New Roman" panose="02020603050405020304" pitchFamily="18" charset="0"/>
              <a:cs typeface="Times New Roman" panose="02020603050405020304" pitchFamily="18" charset="0"/>
            </a:endParaRPr>
          </a:p>
          <a:p>
            <a:pPr marL="233363" indent="-233363" algn="just">
              <a:lnSpc>
                <a:spcPct val="150000"/>
              </a:lnSpc>
              <a:spcBef>
                <a:spcPts val="0"/>
              </a:spcBef>
              <a:buFont typeface="Wingdings" panose="05000000000000000000" pitchFamily="2" charset="2"/>
              <a:buChar char="Ø"/>
            </a:pPr>
            <a:r>
              <a:rPr lang="mn-MN" sz="1100" dirty="0">
                <a:solidFill>
                  <a:srgbClr val="002060"/>
                </a:solidFill>
                <a:latin typeface="Times New Roman" panose="02020603050405020304" pitchFamily="18" charset="0"/>
                <a:cs typeface="Times New Roman" panose="02020603050405020304" pitchFamily="18" charset="0"/>
              </a:rPr>
              <a:t>Таван гол тэргүүлэх чиглэл бүхий үндэсний төлөвлөгөө 1. ногоон Словак 2. чанартай боловсрол, 3. шинжлэх ухаан, судалгаа, </a:t>
            </a:r>
            <a:r>
              <a:rPr lang="mn-MN" sz="1100" dirty="0" err="1">
                <a:solidFill>
                  <a:srgbClr val="002060"/>
                </a:solidFill>
                <a:latin typeface="Times New Roman" panose="02020603050405020304" pitchFamily="18" charset="0"/>
                <a:cs typeface="Times New Roman" panose="02020603050405020304" pitchFamily="18" charset="0"/>
              </a:rPr>
              <a:t>инноваци</a:t>
            </a:r>
            <a:r>
              <a:rPr lang="mn-MN" sz="1100" dirty="0">
                <a:solidFill>
                  <a:srgbClr val="002060"/>
                </a:solidFill>
                <a:latin typeface="Times New Roman" panose="02020603050405020304" pitchFamily="18" charset="0"/>
                <a:cs typeface="Times New Roman" panose="02020603050405020304" pitchFamily="18" charset="0"/>
              </a:rPr>
              <a:t> </a:t>
            </a:r>
          </a:p>
          <a:p>
            <a:pPr marL="0" indent="0" algn="just">
              <a:lnSpc>
                <a:spcPct val="150000"/>
              </a:lnSpc>
              <a:spcBef>
                <a:spcPts val="0"/>
              </a:spcBef>
              <a:buNone/>
            </a:pPr>
            <a:r>
              <a:rPr lang="mn-MN" sz="1100" dirty="0">
                <a:solidFill>
                  <a:srgbClr val="002060"/>
                </a:solidFill>
                <a:latin typeface="Times New Roman" panose="02020603050405020304" pitchFamily="18" charset="0"/>
                <a:cs typeface="Times New Roman" panose="02020603050405020304" pitchFamily="18" charset="0"/>
              </a:rPr>
              <a:t>      4. эрүүл амьдрал 5. дижитал технологид </a:t>
            </a:r>
            <a:r>
              <a:rPr lang="mn-MN" sz="1100" dirty="0" err="1">
                <a:solidFill>
                  <a:srgbClr val="002060"/>
                </a:solidFill>
                <a:latin typeface="Times New Roman" panose="02020603050405020304" pitchFamily="18" charset="0"/>
                <a:cs typeface="Times New Roman" panose="02020603050405020304" pitchFamily="18" charset="0"/>
              </a:rPr>
              <a:t>инновацийн</a:t>
            </a:r>
            <a:r>
              <a:rPr lang="mn-MN" sz="1100" dirty="0">
                <a:solidFill>
                  <a:srgbClr val="002060"/>
                </a:solidFill>
                <a:latin typeface="Times New Roman" panose="02020603050405020304" pitchFamily="18" charset="0"/>
                <a:cs typeface="Times New Roman" panose="02020603050405020304" pitchFamily="18" charset="0"/>
              </a:rPr>
              <a:t> хэрэгжүүлсэн  байдал, </a:t>
            </a:r>
            <a:r>
              <a:rPr lang="mn-MN" sz="1100" dirty="0" err="1">
                <a:solidFill>
                  <a:srgbClr val="002060"/>
                </a:solidFill>
                <a:latin typeface="Times New Roman" panose="02020603050405020304" pitchFamily="18" charset="0"/>
                <a:cs typeface="Times New Roman" panose="02020603050405020304" pitchFamily="18" charset="0"/>
              </a:rPr>
              <a:t>дижиталчлал</a:t>
            </a:r>
            <a:r>
              <a:rPr lang="mn-MN" sz="1100" dirty="0">
                <a:solidFill>
                  <a:srgbClr val="002060"/>
                </a:solidFill>
                <a:latin typeface="Times New Roman" panose="02020603050405020304" pitchFamily="18" charset="0"/>
                <a:cs typeface="Times New Roman" panose="02020603050405020304" pitchFamily="18" charset="0"/>
              </a:rPr>
              <a:t>.</a:t>
            </a:r>
            <a:endParaRPr lang="en-US" sz="1100" dirty="0">
              <a:solidFill>
                <a:srgbClr val="002060"/>
              </a:solidFill>
              <a:latin typeface="Times New Roman" panose="02020603050405020304" pitchFamily="18" charset="0"/>
              <a:cs typeface="Times New Roman" panose="02020603050405020304" pitchFamily="18" charset="0"/>
            </a:endParaRPr>
          </a:p>
          <a:p>
            <a:pPr>
              <a:lnSpc>
                <a:spcPct val="150000"/>
              </a:lnSpc>
              <a:spcBef>
                <a:spcPts val="0"/>
              </a:spcBef>
              <a:buFont typeface="Wingdings" panose="05000000000000000000" pitchFamily="2" charset="2"/>
              <a:buChar char="Ø"/>
            </a:pP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3C5E68B-FE57-949B-3154-850FBD8862B6}"/>
              </a:ext>
            </a:extLst>
          </p:cNvPr>
          <p:cNvSpPr txBox="1">
            <a:spLocks/>
          </p:cNvSpPr>
          <p:nvPr/>
        </p:nvSpPr>
        <p:spPr>
          <a:xfrm>
            <a:off x="739311" y="2590078"/>
            <a:ext cx="1222840" cy="1370718"/>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200" dirty="0">
              <a:solidFill>
                <a:srgbClr val="002060"/>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826F4EDA-7DAD-1678-5591-8B55446DA4F5}"/>
              </a:ext>
            </a:extLst>
          </p:cNvPr>
          <p:cNvSpPr txBox="1">
            <a:spLocks/>
          </p:cNvSpPr>
          <p:nvPr/>
        </p:nvSpPr>
        <p:spPr>
          <a:xfrm>
            <a:off x="2219325" y="4543059"/>
            <a:ext cx="9305563" cy="1699665"/>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33363" indent="-233363">
              <a:lnSpc>
                <a:spcPct val="150000"/>
              </a:lnSpc>
              <a:spcBef>
                <a:spcPts val="0"/>
              </a:spcBef>
              <a:buFont typeface="Wingdings" panose="05000000000000000000" pitchFamily="2" charset="2"/>
              <a:buChar char="Ø"/>
            </a:pPr>
            <a:r>
              <a:rPr lang="mn-MN" sz="1100" dirty="0">
                <a:solidFill>
                  <a:srgbClr val="002060"/>
                </a:solidFill>
                <a:latin typeface="Times New Roman" panose="02020603050405020304" pitchFamily="18" charset="0"/>
                <a:cs typeface="Times New Roman" panose="02020603050405020304" pitchFamily="18" charset="0"/>
              </a:rPr>
              <a:t>БНСУ-ын Эдийн засгийн яам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-ийг дэмжих тухай хуулийн хэрэгжилтийг хангах чиг үүрэгтэй голлох байгууллагаар ажилласан</a:t>
            </a:r>
            <a:r>
              <a:rPr lang="en-US" sz="1100" dirty="0">
                <a:solidFill>
                  <a:srgbClr val="002060"/>
                </a:solidFill>
                <a:latin typeface="Times New Roman" panose="02020603050405020304" pitchFamily="18" charset="0"/>
                <a:cs typeface="Times New Roman" panose="02020603050405020304" pitchFamily="18" charset="0"/>
              </a:rPr>
              <a:t> </a:t>
            </a:r>
            <a:r>
              <a:rPr lang="mn-MN" sz="1100" dirty="0">
                <a:solidFill>
                  <a:srgbClr val="002060"/>
                </a:solidFill>
                <a:latin typeface="Times New Roman" panose="02020603050405020304" pitchFamily="18" charset="0"/>
                <a:cs typeface="Times New Roman" panose="02020603050405020304" pitchFamily="18" charset="0"/>
              </a:rPr>
              <a:t>нь төрийн байгууллагын уялдааг хангаж эерэг үр дүнд хүрсэн. </a:t>
            </a:r>
            <a:endParaRPr lang="en-US" sz="1100" dirty="0">
              <a:solidFill>
                <a:srgbClr val="002060"/>
              </a:solidFill>
              <a:latin typeface="Times New Roman" panose="02020603050405020304" pitchFamily="18" charset="0"/>
              <a:cs typeface="Times New Roman" panose="02020603050405020304" pitchFamily="18" charset="0"/>
            </a:endParaRPr>
          </a:p>
          <a:p>
            <a:pPr marL="233363" indent="-233363">
              <a:lnSpc>
                <a:spcPct val="150000"/>
              </a:lnSpc>
              <a:spcBef>
                <a:spcPts val="0"/>
              </a:spcBef>
              <a:buFont typeface="Wingdings" panose="05000000000000000000" pitchFamily="2" charset="2"/>
              <a:buChar char="Ø"/>
            </a:pP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 эрхлэгчид  гадаад зах зээлээс хамаарахгүй дотоодын түүхий эд, нөөцийг ашиглаж бүтээгдэхүүн, үйлчилгээ эрхэлсэн нь бараа, бүтээгдэхүүний хомсдол үүсэхгүй байх нөхцөлийг үүсгэсэн. </a:t>
            </a:r>
            <a:endParaRPr lang="en-US" sz="1100" dirty="0">
              <a:solidFill>
                <a:srgbClr val="002060"/>
              </a:solidFill>
              <a:latin typeface="Times New Roman" panose="02020603050405020304" pitchFamily="18" charset="0"/>
              <a:cs typeface="Times New Roman" panose="02020603050405020304" pitchFamily="18" charset="0"/>
            </a:endParaRPr>
          </a:p>
          <a:p>
            <a:pPr marL="233363" indent="-233363">
              <a:lnSpc>
                <a:spcPct val="150000"/>
              </a:lnSpc>
              <a:spcBef>
                <a:spcPts val="0"/>
              </a:spcBef>
              <a:buFont typeface="Wingdings" panose="05000000000000000000" pitchFamily="2" charset="2"/>
              <a:buChar char="Ø"/>
            </a:pPr>
            <a:r>
              <a:rPr lang="mn-MN" sz="1100" dirty="0">
                <a:solidFill>
                  <a:srgbClr val="002060"/>
                </a:solidFill>
                <a:latin typeface="Times New Roman" panose="02020603050405020304" pitchFamily="18" charset="0"/>
                <a:cs typeface="Times New Roman" panose="02020603050405020304" pitchFamily="18" charset="0"/>
              </a:rPr>
              <a:t>Нийт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-ийн 17% нь засгийн газрын дэмжлэгийг авсан. </a:t>
            </a:r>
            <a:r>
              <a:rPr lang="en-US" sz="1100" dirty="0">
                <a:solidFill>
                  <a:srgbClr val="002060"/>
                </a:solidFill>
                <a:latin typeface="Times New Roman" panose="02020603050405020304" pitchFamily="18" charset="0"/>
                <a:cs typeface="Times New Roman" panose="02020603050405020304" pitchFamily="18" charset="0"/>
              </a:rPr>
              <a:t>(</a:t>
            </a:r>
            <a:r>
              <a:rPr lang="mn-MN" sz="1100" dirty="0">
                <a:solidFill>
                  <a:srgbClr val="002060"/>
                </a:solidFill>
                <a:latin typeface="Times New Roman" panose="02020603050405020304" pitchFamily="18" charset="0"/>
                <a:cs typeface="Times New Roman" panose="02020603050405020304" pitchFamily="18" charset="0"/>
              </a:rPr>
              <a:t>буцалтгүй тусламж, хөнгөлөлттэй зээл, санхүүгийн бус дэмжлэг</a:t>
            </a:r>
            <a:r>
              <a:rPr lang="en-US" sz="1100" dirty="0">
                <a:solidFill>
                  <a:srgbClr val="002060"/>
                </a:solidFill>
                <a:latin typeface="Times New Roman" panose="02020603050405020304" pitchFamily="18" charset="0"/>
                <a:cs typeface="Times New Roman" panose="02020603050405020304" pitchFamily="18" charset="0"/>
              </a:rPr>
              <a:t>)</a:t>
            </a:r>
          </a:p>
          <a:p>
            <a:pPr marL="233363" indent="-233363">
              <a:lnSpc>
                <a:spcPct val="150000"/>
              </a:lnSpc>
              <a:spcBef>
                <a:spcPts val="0"/>
              </a:spcBef>
              <a:buFont typeface="Wingdings" panose="05000000000000000000" pitchFamily="2" charset="2"/>
              <a:buChar char="Ø"/>
            </a:pPr>
            <a:r>
              <a:rPr lang="mn-MN" sz="1100" dirty="0">
                <a:solidFill>
                  <a:srgbClr val="002060"/>
                </a:solidFill>
                <a:latin typeface="Times New Roman" panose="02020603050405020304" pitchFamily="18" charset="0"/>
                <a:cs typeface="Times New Roman" panose="02020603050405020304" pitchFamily="18" charset="0"/>
              </a:rPr>
              <a:t>Эргэн төлөгдөхгүй тусламжийн хэлбэрүүд нь хамгийн их үр дүнгээ өгсөн. </a:t>
            </a: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AFE1A2B-DE06-C0A0-DFE6-5323D0FD3D21}"/>
              </a:ext>
            </a:extLst>
          </p:cNvPr>
          <p:cNvSpPr txBox="1"/>
          <p:nvPr/>
        </p:nvSpPr>
        <p:spPr>
          <a:xfrm>
            <a:off x="739311" y="927254"/>
            <a:ext cx="1222840" cy="1200329"/>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endParaRPr lang="mn-MN" sz="1200" dirty="0">
              <a:solidFill>
                <a:srgbClr val="002060"/>
              </a:solidFill>
              <a:latin typeface="Times New Roman" panose="02020603050405020304" pitchFamily="18" charset="0"/>
              <a:cs typeface="Times New Roman" panose="02020603050405020304" pitchFamily="18" charset="0"/>
            </a:endParaRPr>
          </a:p>
          <a:p>
            <a:endParaRPr lang="mn-MN" sz="1200" dirty="0">
              <a:solidFill>
                <a:srgbClr val="002060"/>
              </a:solidFill>
              <a:latin typeface="Times New Roman" panose="02020603050405020304" pitchFamily="18" charset="0"/>
              <a:cs typeface="Times New Roman" panose="02020603050405020304" pitchFamily="18" charset="0"/>
            </a:endParaRPr>
          </a:p>
          <a:p>
            <a:pPr algn="ctr"/>
            <a:r>
              <a:rPr lang="mn-MN" sz="1200" dirty="0" err="1">
                <a:solidFill>
                  <a:srgbClr val="002060"/>
                </a:solidFill>
                <a:latin typeface="Times New Roman" panose="02020603050405020304" pitchFamily="18" charset="0"/>
                <a:cs typeface="Times New Roman" panose="02020603050405020304" pitchFamily="18" charset="0"/>
              </a:rPr>
              <a:t>КОВИД</a:t>
            </a:r>
            <a:r>
              <a:rPr lang="mn-MN" sz="1200" dirty="0">
                <a:solidFill>
                  <a:srgbClr val="002060"/>
                </a:solidFill>
                <a:latin typeface="Times New Roman" panose="02020603050405020304" pitchFamily="18" charset="0"/>
                <a:cs typeface="Times New Roman" panose="02020603050405020304" pitchFamily="18" charset="0"/>
              </a:rPr>
              <a:t>-19 </a:t>
            </a:r>
            <a:r>
              <a:rPr lang="mn-MN" sz="1200" dirty="0" err="1">
                <a:solidFill>
                  <a:srgbClr val="002060"/>
                </a:solidFill>
                <a:latin typeface="Times New Roman" panose="02020603050405020304" pitchFamily="18" charset="0"/>
                <a:cs typeface="Times New Roman" panose="02020603050405020304" pitchFamily="18" charset="0"/>
              </a:rPr>
              <a:t>ын</a:t>
            </a:r>
            <a:r>
              <a:rPr lang="mn-MN" sz="1200" dirty="0">
                <a:solidFill>
                  <a:srgbClr val="002060"/>
                </a:solidFill>
                <a:latin typeface="Times New Roman" panose="02020603050405020304" pitchFamily="18" charset="0"/>
                <a:cs typeface="Times New Roman" panose="02020603050405020304" pitchFamily="18" charset="0"/>
              </a:rPr>
              <a:t> үед тулгамдсан асуудлууд</a:t>
            </a:r>
          </a:p>
          <a:p>
            <a:endParaRPr lang="mn-MN" sz="1200" dirty="0">
              <a:solidFill>
                <a:srgbClr val="002060"/>
              </a:solidFill>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705A5A42-5AD5-1AFD-C894-BE08E5B8DA98}"/>
              </a:ext>
            </a:extLst>
          </p:cNvPr>
          <p:cNvSpPr txBox="1">
            <a:spLocks/>
          </p:cNvSpPr>
          <p:nvPr/>
        </p:nvSpPr>
        <p:spPr>
          <a:xfrm>
            <a:off x="739311" y="4673615"/>
            <a:ext cx="1222840" cy="1438552"/>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Үр дүн</a:t>
            </a:r>
            <a:endParaRPr lang="en-US" sz="1200" dirty="0">
              <a:solidFill>
                <a:srgbClr val="002060"/>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A3AF2934-BB83-D319-A5DB-D5E0748A872B}"/>
              </a:ext>
            </a:extLst>
          </p:cNvPr>
          <p:cNvCxnSpPr>
            <a:cxnSpLocks/>
          </p:cNvCxnSpPr>
          <p:nvPr/>
        </p:nvCxnSpPr>
        <p:spPr>
          <a:xfrm>
            <a:off x="767885" y="2346924"/>
            <a:ext cx="10679368"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8" name="Straight Connector 17">
            <a:extLst>
              <a:ext uri="{FF2B5EF4-FFF2-40B4-BE49-F238E27FC236}">
                <a16:creationId xmlns:a16="http://schemas.microsoft.com/office/drawing/2014/main" id="{B74C7529-E1BB-CCB9-60B4-1A92E5081865}"/>
              </a:ext>
            </a:extLst>
          </p:cNvPr>
          <p:cNvCxnSpPr>
            <a:cxnSpLocks/>
          </p:cNvCxnSpPr>
          <p:nvPr/>
        </p:nvCxnSpPr>
        <p:spPr>
          <a:xfrm>
            <a:off x="767885" y="4394561"/>
            <a:ext cx="10679368"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422377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8417" y="301627"/>
            <a:ext cx="10809287" cy="37465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ormAutofit/>
          </a:bodyPr>
          <a:lstStyle/>
          <a:p>
            <a:pPr algn="ctr"/>
            <a:r>
              <a:rPr lang="mn-MN" sz="2000" b="1" dirty="0" err="1">
                <a:solidFill>
                  <a:srgbClr val="002060"/>
                </a:solidFill>
                <a:latin typeface="Times New Roman" panose="02020603050405020304" pitchFamily="18" charset="0"/>
                <a:cs typeface="Times New Roman" panose="02020603050405020304" pitchFamily="18" charset="0"/>
              </a:rPr>
              <a:t>Кости</a:t>
            </a:r>
            <a:r>
              <a:rPr lang="mn-MN" sz="2000" b="1" dirty="0">
                <a:solidFill>
                  <a:srgbClr val="002060"/>
                </a:solidFill>
                <a:latin typeface="Times New Roman" panose="02020603050405020304" pitchFamily="18" charset="0"/>
                <a:cs typeface="Times New Roman" panose="02020603050405020304" pitchFamily="18" charset="0"/>
              </a:rPr>
              <a:t> </a:t>
            </a:r>
            <a:r>
              <a:rPr lang="mn-MN" sz="2000" b="1" dirty="0" err="1">
                <a:solidFill>
                  <a:srgbClr val="002060"/>
                </a:solidFill>
                <a:latin typeface="Times New Roman" panose="02020603050405020304" pitchFamily="18" charset="0"/>
                <a:cs typeface="Times New Roman" panose="02020603050405020304" pitchFamily="18" charset="0"/>
              </a:rPr>
              <a:t>Рика</a:t>
            </a:r>
            <a:r>
              <a:rPr lang="mn-MN" sz="2000" b="1" dirty="0">
                <a:solidFill>
                  <a:srgbClr val="002060"/>
                </a:solidFill>
                <a:latin typeface="Times New Roman" panose="02020603050405020304" pitchFamily="18" charset="0"/>
                <a:cs typeface="Times New Roman" panose="02020603050405020304" pitchFamily="18" charset="0"/>
              </a:rPr>
              <a:t> улс</a:t>
            </a:r>
            <a:endParaRPr lang="en-US" sz="20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059A29-DCEB-43D4-B4EC-16E8071E0676}"/>
              </a:ext>
            </a:extLst>
          </p:cNvPr>
          <p:cNvSpPr txBox="1"/>
          <p:nvPr/>
        </p:nvSpPr>
        <p:spPr>
          <a:xfrm>
            <a:off x="9696450" y="6457226"/>
            <a:ext cx="2242509" cy="307777"/>
          </a:xfrm>
          <a:prstGeom prst="rect">
            <a:avLst/>
          </a:prstGeom>
          <a:noFill/>
        </p:spPr>
        <p:txBody>
          <a:bodyPr wrap="square" rtlCol="0">
            <a:spAutoFit/>
          </a:bodyPr>
          <a:lstStyle/>
          <a:p>
            <a:r>
              <a:rPr lang="mn-MN" sz="1400" dirty="0" err="1">
                <a:solidFill>
                  <a:schemeClr val="bg1"/>
                </a:solidFill>
                <a:latin typeface="Times New Roman" panose="02020603050405020304" pitchFamily="18" charset="0"/>
                <a:cs typeface="Times New Roman" panose="02020603050405020304" pitchFamily="18" charset="0"/>
              </a:rPr>
              <a:t>Коста</a:t>
            </a:r>
            <a:r>
              <a:rPr lang="mn-MN" sz="1400" dirty="0">
                <a:solidFill>
                  <a:schemeClr val="bg1"/>
                </a:solidFill>
                <a:latin typeface="Times New Roman" panose="02020603050405020304" pitchFamily="18" charset="0"/>
                <a:cs typeface="Times New Roman" panose="02020603050405020304" pitchFamily="18" charset="0"/>
              </a:rPr>
              <a:t> </a:t>
            </a:r>
            <a:r>
              <a:rPr lang="mn-MN" sz="1400" dirty="0" err="1">
                <a:solidFill>
                  <a:schemeClr val="bg1"/>
                </a:solidFill>
                <a:latin typeface="Times New Roman" panose="02020603050405020304" pitchFamily="18" charset="0"/>
                <a:cs typeface="Times New Roman" panose="02020603050405020304" pitchFamily="18" charset="0"/>
              </a:rPr>
              <a:t>Рика</a:t>
            </a:r>
            <a:r>
              <a:rPr lang="mn-MN" sz="1400" dirty="0">
                <a:solidFill>
                  <a:schemeClr val="bg1"/>
                </a:solidFill>
                <a:latin typeface="Times New Roman" panose="02020603050405020304" pitchFamily="18" charset="0"/>
                <a:cs typeface="Times New Roman" panose="02020603050405020304" pitchFamily="18" charset="0"/>
              </a:rPr>
              <a:t> Улс - Ундрал</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5" name="Content Placeholder 3">
            <a:extLst>
              <a:ext uri="{FF2B5EF4-FFF2-40B4-BE49-F238E27FC236}">
                <a16:creationId xmlns:a16="http://schemas.microsoft.com/office/drawing/2014/main" id="{684FFB7A-65D8-D34C-3596-12229702E70F}"/>
              </a:ext>
            </a:extLst>
          </p:cNvPr>
          <p:cNvSpPr txBox="1">
            <a:spLocks/>
          </p:cNvSpPr>
          <p:nvPr/>
        </p:nvSpPr>
        <p:spPr>
          <a:xfrm>
            <a:off x="1838325" y="692678"/>
            <a:ext cx="9353191" cy="162077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50000"/>
              </a:lnSpc>
              <a:spcBef>
                <a:spcPts val="0"/>
              </a:spcBef>
              <a:buFont typeface="Wingdings" panose="05000000000000000000" pitchFamily="2" charset="2"/>
              <a:buChar char="Ø"/>
            </a:pPr>
            <a:r>
              <a:rPr lang="en-US" sz="1000" dirty="0">
                <a:latin typeface="Times New Roman" panose="02020603050405020304" pitchFamily="18" charset="0"/>
                <a:cs typeface="Times New Roman" panose="02020603050405020304" pitchFamily="18" charset="0"/>
              </a:rPr>
              <a:t>2021 </a:t>
            </a:r>
            <a:r>
              <a:rPr lang="mn-MN" sz="1000" dirty="0">
                <a:latin typeface="Times New Roman" panose="02020603050405020304" pitchFamily="18" charset="0"/>
                <a:cs typeface="Times New Roman" panose="02020603050405020304" pitchFamily="18" charset="0"/>
              </a:rPr>
              <a:t>онд 30 мянган бичил бизнес үйл ажиллагаагаа бүрэн зогсоосон</a:t>
            </a:r>
          </a:p>
          <a:p>
            <a:pPr algn="just">
              <a:lnSpc>
                <a:spcPct val="150000"/>
              </a:lnSpc>
              <a:spcBef>
                <a:spcPts val="0"/>
              </a:spcBef>
              <a:buFont typeface="Wingdings" panose="05000000000000000000" pitchFamily="2" charset="2"/>
              <a:buChar char="Ø"/>
            </a:pPr>
            <a:r>
              <a:rPr lang="mn-MN" sz="1000" dirty="0">
                <a:latin typeface="Times New Roman" panose="02020603050405020304" pitchFamily="18" charset="0"/>
                <a:cs typeface="Times New Roman" panose="02020603050405020304" pitchFamily="18" charset="0"/>
              </a:rPr>
              <a:t>15 мянга орчим хувиараа хөдөлмөр эрхлэгч орлогын эх үүсвэргүй болсон, ажилгүйдэл ядуурал огцом нэмэгдсэн</a:t>
            </a:r>
          </a:p>
          <a:p>
            <a:pPr algn="just">
              <a:lnSpc>
                <a:spcPct val="150000"/>
              </a:lnSpc>
              <a:spcBef>
                <a:spcPts val="0"/>
              </a:spcBef>
              <a:buFont typeface="Wingdings" panose="05000000000000000000" pitchFamily="2" charset="2"/>
              <a:buChar char="Ø"/>
            </a:pPr>
            <a:r>
              <a:rPr lang="mn-MN" sz="1000" dirty="0">
                <a:latin typeface="Times New Roman" panose="02020603050405020304" pitchFamily="18" charset="0"/>
                <a:cs typeface="Times New Roman" panose="02020603050405020304" pitchFamily="18" charset="0"/>
              </a:rPr>
              <a:t>Албан бус, бүртгэлгүй бичил бизнес эрхлэгчдэд цар тахал хамгийн ихээр сөрөг нөлөө үзүүлсэн</a:t>
            </a:r>
            <a:endParaRPr lang="en-US" sz="1000" dirty="0">
              <a:latin typeface="Times New Roman" panose="02020603050405020304" pitchFamily="18" charset="0"/>
              <a:cs typeface="Times New Roman" panose="02020603050405020304" pitchFamily="18" charset="0"/>
            </a:endParaRPr>
          </a:p>
          <a:p>
            <a:pPr algn="just">
              <a:lnSpc>
                <a:spcPct val="150000"/>
              </a:lnSpc>
              <a:spcBef>
                <a:spcPts val="0"/>
              </a:spcBef>
              <a:buFont typeface="Wingdings" panose="05000000000000000000" pitchFamily="2" charset="2"/>
              <a:buChar char="Ø"/>
            </a:pPr>
            <a:r>
              <a:rPr lang="mn-MN" sz="1000" dirty="0">
                <a:latin typeface="Times New Roman" panose="02020603050405020304" pitchFamily="18" charset="0"/>
                <a:cs typeface="Times New Roman" panose="02020603050405020304" pitchFamily="18" charset="0"/>
              </a:rPr>
              <a:t>Аялал жуулчлал, хөрөнгө оруулалт, хувийн хэвшлийн зардал огцом буурсны улмаас тус улсын дотоодын нийт бүтээгдэхүүн 2020 онд 5%-</a:t>
            </a:r>
            <a:r>
              <a:rPr lang="mn-MN" sz="1000" dirty="0" err="1">
                <a:latin typeface="Times New Roman" panose="02020603050405020304" pitchFamily="18" charset="0"/>
                <a:cs typeface="Times New Roman" panose="02020603050405020304" pitchFamily="18" charset="0"/>
              </a:rPr>
              <a:t>иар</a:t>
            </a:r>
            <a:r>
              <a:rPr lang="mn-MN" sz="1000" dirty="0">
                <a:latin typeface="Times New Roman" panose="02020603050405020304" pitchFamily="18" charset="0"/>
                <a:cs typeface="Times New Roman" panose="02020603050405020304" pitchFamily="18" charset="0"/>
              </a:rPr>
              <a:t> буурсан</a:t>
            </a:r>
          </a:p>
          <a:p>
            <a:pPr algn="just">
              <a:lnSpc>
                <a:spcPct val="150000"/>
              </a:lnSpc>
              <a:spcBef>
                <a:spcPts val="0"/>
              </a:spcBef>
              <a:buFont typeface="Wingdings" panose="05000000000000000000" pitchFamily="2" charset="2"/>
              <a:buChar char="Ø"/>
            </a:pPr>
            <a:r>
              <a:rPr lang="mn-MN" sz="1000" dirty="0">
                <a:latin typeface="Times New Roman" panose="02020603050405020304" pitchFamily="18" charset="0"/>
                <a:cs typeface="Times New Roman" panose="02020603050405020304" pitchFamily="18" charset="0"/>
              </a:rPr>
              <a:t>2021 оны төсвийн бараг тал хувийг зээлийн эргэн төлөлтийг санхүүжүүлэхэд зарцуулсан.</a:t>
            </a:r>
          </a:p>
          <a:p>
            <a:pPr algn="just">
              <a:lnSpc>
                <a:spcPct val="150000"/>
              </a:lnSpc>
              <a:spcBef>
                <a:spcPts val="0"/>
              </a:spcBef>
              <a:buFont typeface="Wingdings" panose="05000000000000000000" pitchFamily="2" charset="2"/>
              <a:buChar char="Ø"/>
            </a:pPr>
            <a:r>
              <a:rPr lang="mn-MN" sz="1000" dirty="0">
                <a:latin typeface="Times New Roman" panose="02020603050405020304" pitchFamily="18" charset="0"/>
                <a:cs typeface="Times New Roman" panose="02020603050405020304" pitchFamily="18" charset="0"/>
              </a:rPr>
              <a:t>Бараа, эргэлт удааширч, боомтууд дээр ачаалал </a:t>
            </a:r>
            <a:r>
              <a:rPr lang="mn-MN" sz="1000" dirty="0" err="1">
                <a:latin typeface="Times New Roman" panose="02020603050405020304" pitchFamily="18" charset="0"/>
                <a:cs typeface="Times New Roman" panose="02020603050405020304" pitchFamily="18" charset="0"/>
              </a:rPr>
              <a:t>үүсч</a:t>
            </a:r>
            <a:r>
              <a:rPr lang="mn-MN" sz="1000" dirty="0">
                <a:latin typeface="Times New Roman" panose="02020603050405020304" pitchFamily="18" charset="0"/>
                <a:cs typeface="Times New Roman" panose="02020603050405020304" pitchFamily="18" charset="0"/>
              </a:rPr>
              <a:t>, өндөр зардал гардаг.</a:t>
            </a:r>
          </a:p>
          <a:p>
            <a:pPr>
              <a:lnSpc>
                <a:spcPct val="150000"/>
              </a:lnSpc>
              <a:spcBef>
                <a:spcPts val="0"/>
              </a:spcBef>
              <a:buFont typeface="Wingdings" panose="05000000000000000000" pitchFamily="2" charset="2"/>
              <a:buChar char="Ø"/>
            </a:pPr>
            <a:endParaRPr lang="en-US" sz="1000" dirty="0">
              <a:latin typeface="Times New Roman" panose="02020603050405020304" pitchFamily="18" charset="0"/>
              <a:cs typeface="Times New Roman" panose="02020603050405020304" pitchFamily="18" charset="0"/>
            </a:endParaRPr>
          </a:p>
          <a:p>
            <a:pPr>
              <a:lnSpc>
                <a:spcPct val="150000"/>
              </a:lnSpc>
              <a:spcBef>
                <a:spcPts val="0"/>
              </a:spcBef>
              <a:buFont typeface="Wingdings" panose="05000000000000000000" pitchFamily="2" charset="2"/>
              <a:buChar char="Ø"/>
            </a:pPr>
            <a:endParaRPr lang="en-US" sz="1000" dirty="0">
              <a:latin typeface="Times New Roman" panose="02020603050405020304" pitchFamily="18" charset="0"/>
              <a:cs typeface="Times New Roman" panose="02020603050405020304" pitchFamily="18" charset="0"/>
            </a:endParaRPr>
          </a:p>
        </p:txBody>
      </p:sp>
      <p:sp>
        <p:nvSpPr>
          <p:cNvPr id="6" name="Content Placeholder 3">
            <a:extLst>
              <a:ext uri="{FF2B5EF4-FFF2-40B4-BE49-F238E27FC236}">
                <a16:creationId xmlns:a16="http://schemas.microsoft.com/office/drawing/2014/main" id="{63928439-971E-D1E9-F4B1-E067ED90AA75}"/>
              </a:ext>
            </a:extLst>
          </p:cNvPr>
          <p:cNvSpPr txBox="1">
            <a:spLocks/>
          </p:cNvSpPr>
          <p:nvPr/>
        </p:nvSpPr>
        <p:spPr>
          <a:xfrm>
            <a:off x="1838326" y="2401065"/>
            <a:ext cx="9387696" cy="2351705"/>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50000"/>
              </a:lnSpc>
              <a:spcBef>
                <a:spcPts val="0"/>
              </a:spcBef>
              <a:buFont typeface="Wingdings" panose="05000000000000000000" pitchFamily="2" charset="2"/>
              <a:buChar char="Ø"/>
            </a:pPr>
            <a:r>
              <a:rPr lang="mn-MN" sz="1050" dirty="0">
                <a:latin typeface="Times New Roman" panose="02020603050405020304" pitchFamily="18" charset="0"/>
                <a:cs typeface="Times New Roman" panose="02020603050405020304" pitchFamily="18" charset="0"/>
              </a:rPr>
              <a:t>Жижиг, дунд бизнес эрхлэгчдийн хөрвөх чадварыг дэмжсэн бодлогын арга хэмжээ авсан</a:t>
            </a:r>
          </a:p>
          <a:p>
            <a:pPr algn="just">
              <a:lnSpc>
                <a:spcPct val="150000"/>
              </a:lnSpc>
              <a:spcBef>
                <a:spcPts val="0"/>
              </a:spcBef>
              <a:buFont typeface="Wingdings" panose="05000000000000000000" pitchFamily="2" charset="2"/>
              <a:buChar char="Ø"/>
            </a:pPr>
            <a:r>
              <a:rPr lang="mn-MN" sz="1050" dirty="0">
                <a:latin typeface="Times New Roman" panose="02020603050405020304" pitchFamily="18" charset="0"/>
                <a:cs typeface="Times New Roman" panose="02020603050405020304" pitchFamily="18" charset="0"/>
              </a:rPr>
              <a:t>Эдийн засаг, үйлдвэр, худалдааны яамнаас </a:t>
            </a:r>
            <a:r>
              <a:rPr lang="mn-MN" sz="1050" dirty="0" err="1">
                <a:latin typeface="Times New Roman" panose="02020603050405020304" pitchFamily="18" charset="0"/>
                <a:cs typeface="Times New Roman" panose="02020603050405020304" pitchFamily="18" charset="0"/>
              </a:rPr>
              <a:t>ЖДҮ</a:t>
            </a:r>
            <a:r>
              <a:rPr lang="mn-MN" sz="1050" dirty="0">
                <a:latin typeface="Times New Roman" panose="02020603050405020304" pitchFamily="18" charset="0"/>
                <a:cs typeface="Times New Roman" panose="02020603050405020304" pitchFamily="18" charset="0"/>
              </a:rPr>
              <a:t>-ийг дэмжих 34 сая ам.долларыг</a:t>
            </a:r>
            <a:r>
              <a:rPr lang="en-US" sz="1050" dirty="0">
                <a:latin typeface="Times New Roman" panose="02020603050405020304" pitchFamily="18" charset="0"/>
                <a:cs typeface="Times New Roman" panose="02020603050405020304" pitchFamily="18" charset="0"/>
              </a:rPr>
              <a:t> </a:t>
            </a:r>
            <a:r>
              <a:rPr lang="mn-MN" sz="1050" dirty="0">
                <a:latin typeface="Times New Roman" panose="02020603050405020304" pitchFamily="18" charset="0"/>
                <a:cs typeface="Times New Roman" panose="02020603050405020304" pitchFamily="18" charset="0"/>
              </a:rPr>
              <a:t>зээлийг бизнесийг тасралтгүй явуулах, ажлын байрыг хамгаалах, </a:t>
            </a:r>
            <a:r>
              <a:rPr lang="mn-MN" sz="1050" dirty="0" err="1">
                <a:latin typeface="Times New Roman" panose="02020603050405020304" pitchFamily="18" charset="0"/>
                <a:cs typeface="Times New Roman" panose="02020603050405020304" pitchFamily="18" charset="0"/>
              </a:rPr>
              <a:t>БЖДҮ</a:t>
            </a:r>
            <a:r>
              <a:rPr lang="mn-MN" sz="1050" dirty="0">
                <a:latin typeface="Times New Roman" panose="02020603050405020304" pitchFamily="18" charset="0"/>
                <a:cs typeface="Times New Roman" panose="02020603050405020304" pitchFamily="18" charset="0"/>
              </a:rPr>
              <a:t>-ийн эргэлтийн хөрөнгийн нэмэгдүүлэх зорилгоор </a:t>
            </a:r>
            <a:r>
              <a:rPr lang="mn-MN" sz="1050" dirty="0" err="1">
                <a:latin typeface="Times New Roman" panose="02020603050405020304" pitchFamily="18" charset="0"/>
                <a:cs typeface="Times New Roman" panose="02020603050405020304" pitchFamily="18" charset="0"/>
              </a:rPr>
              <a:t>ЖДҮ</a:t>
            </a:r>
            <a:r>
              <a:rPr lang="mn-MN" sz="1050" dirty="0">
                <a:latin typeface="Times New Roman" panose="02020603050405020304" pitchFamily="18" charset="0"/>
                <a:cs typeface="Times New Roman" panose="02020603050405020304" pitchFamily="18" charset="0"/>
              </a:rPr>
              <a:t>-ийн хөгжүүлэх банкаар дамжуулан олгосон.</a:t>
            </a:r>
            <a:endParaRPr lang="en-US" sz="1050" dirty="0">
              <a:latin typeface="Times New Roman" panose="02020603050405020304" pitchFamily="18" charset="0"/>
              <a:cs typeface="Times New Roman" panose="02020603050405020304" pitchFamily="18" charset="0"/>
            </a:endParaRPr>
          </a:p>
          <a:p>
            <a:pPr algn="just">
              <a:lnSpc>
                <a:spcPct val="150000"/>
              </a:lnSpc>
              <a:spcBef>
                <a:spcPts val="0"/>
              </a:spcBef>
              <a:buFont typeface="Wingdings" panose="05000000000000000000" pitchFamily="2" charset="2"/>
              <a:buChar char="Ø"/>
            </a:pPr>
            <a:r>
              <a:rPr lang="mn-MN" sz="1050" dirty="0" err="1">
                <a:latin typeface="Times New Roman" panose="02020603050405020304" pitchFamily="18" charset="0"/>
                <a:cs typeface="Times New Roman" panose="02020603050405020304" pitchFamily="18" charset="0"/>
              </a:rPr>
              <a:t>ЖДҮ</a:t>
            </a:r>
            <a:r>
              <a:rPr lang="mn-MN" sz="1050" dirty="0">
                <a:latin typeface="Times New Roman" panose="02020603050405020304" pitchFamily="18" charset="0"/>
                <a:cs typeface="Times New Roman" panose="02020603050405020304" pitchFamily="18" charset="0"/>
              </a:rPr>
              <a:t> эрхлэгчдэд зөвлөх үйлчилгээ үзүүлэх, хямралыг даван туулахад нь туслах зорилгоор Бизнес хөгжлийн үйлчилгээнд 5.6 сая ам.доллар</a:t>
            </a:r>
            <a:r>
              <a:rPr lang="en-US" sz="1050" dirty="0">
                <a:latin typeface="Times New Roman" panose="02020603050405020304" pitchFamily="18" charset="0"/>
                <a:cs typeface="Times New Roman" panose="02020603050405020304" pitchFamily="18" charset="0"/>
              </a:rPr>
              <a:t> </a:t>
            </a:r>
            <a:r>
              <a:rPr lang="mn-MN" sz="1050" dirty="0">
                <a:latin typeface="Times New Roman" panose="02020603050405020304" pitchFamily="18" charset="0"/>
                <a:cs typeface="Times New Roman" panose="02020603050405020304" pitchFamily="18" charset="0"/>
              </a:rPr>
              <a:t>зарцуулсан. Үүнд</a:t>
            </a:r>
            <a:r>
              <a:rPr lang="en-US" sz="1050" dirty="0">
                <a:latin typeface="Times New Roman" panose="02020603050405020304" pitchFamily="18" charset="0"/>
                <a:cs typeface="Times New Roman" panose="02020603050405020304" pitchFamily="18" charset="0"/>
              </a:rPr>
              <a:t>: </a:t>
            </a:r>
            <a:r>
              <a:rPr lang="mn-MN" sz="1050" dirty="0">
                <a:latin typeface="Times New Roman" panose="02020603050405020304" pitchFamily="18" charset="0"/>
                <a:cs typeface="Times New Roman" panose="02020603050405020304" pitchFamily="18" charset="0"/>
              </a:rPr>
              <a:t> буцалтгүй тусламж, экспортын дэмжлэг,борлуулалтыг дэмжих, бизнесийн загварт дасан зохицох, чиглүүлэх зөвлөгөө өгөх зэрэг багтана.</a:t>
            </a:r>
            <a:endParaRPr lang="en-US" sz="1050" dirty="0">
              <a:latin typeface="Times New Roman" panose="02020603050405020304" pitchFamily="18" charset="0"/>
              <a:cs typeface="Times New Roman" panose="02020603050405020304" pitchFamily="18" charset="0"/>
            </a:endParaRPr>
          </a:p>
          <a:p>
            <a:pPr algn="just">
              <a:lnSpc>
                <a:spcPct val="150000"/>
              </a:lnSpc>
              <a:spcBef>
                <a:spcPts val="0"/>
              </a:spcBef>
              <a:buFont typeface="Wingdings" panose="05000000000000000000" pitchFamily="2" charset="2"/>
              <a:buChar char="Ø"/>
            </a:pPr>
            <a:r>
              <a:rPr lang="mn-MN" sz="1050" dirty="0">
                <a:latin typeface="Times New Roman" panose="02020603050405020304" pitchFamily="18" charset="0"/>
                <a:cs typeface="Times New Roman" panose="02020603050405020304" pitchFamily="18" charset="0"/>
              </a:rPr>
              <a:t>Шинэ технологи нэвтрүүлэх </a:t>
            </a:r>
            <a:r>
              <a:rPr lang="mn-MN" sz="1050" dirty="0" err="1">
                <a:latin typeface="Times New Roman" panose="02020603050405020304" pitchFamily="18" charset="0"/>
                <a:cs typeface="Times New Roman" panose="02020603050405020304" pitchFamily="18" charset="0"/>
              </a:rPr>
              <a:t>нөхцлийг</a:t>
            </a:r>
            <a:r>
              <a:rPr lang="mn-MN" sz="1050" dirty="0">
                <a:latin typeface="Times New Roman" panose="02020603050405020304" pitchFamily="18" charset="0"/>
                <a:cs typeface="Times New Roman" panose="02020603050405020304" pitchFamily="18" charset="0"/>
              </a:rPr>
              <a:t> бүрдүүлэх замаар </a:t>
            </a:r>
            <a:r>
              <a:rPr lang="mn-MN" sz="1050" dirty="0" err="1">
                <a:latin typeface="Times New Roman" panose="02020603050405020304" pitchFamily="18" charset="0"/>
                <a:cs typeface="Times New Roman" panose="02020603050405020304" pitchFamily="18" charset="0"/>
              </a:rPr>
              <a:t>ЖДҮ</a:t>
            </a:r>
            <a:r>
              <a:rPr lang="mn-MN" sz="1050" dirty="0">
                <a:latin typeface="Times New Roman" panose="02020603050405020304" pitchFamily="18" charset="0"/>
                <a:cs typeface="Times New Roman" panose="02020603050405020304" pitchFamily="18" charset="0"/>
              </a:rPr>
              <a:t>-ийн дижитал </a:t>
            </a:r>
            <a:r>
              <a:rPr lang="mn-MN" sz="1050" dirty="0" err="1">
                <a:latin typeface="Times New Roman" panose="02020603050405020304" pitchFamily="18" charset="0"/>
                <a:cs typeface="Times New Roman" panose="02020603050405020304" pitchFamily="18" charset="0"/>
              </a:rPr>
              <a:t>ЖДҮ</a:t>
            </a:r>
            <a:r>
              <a:rPr lang="mn-MN" sz="1050" dirty="0">
                <a:latin typeface="Times New Roman" panose="02020603050405020304" pitchFamily="18" charset="0"/>
                <a:cs typeface="Times New Roman" panose="02020603050405020304" pitchFamily="18" charset="0"/>
              </a:rPr>
              <a:t> хөтөлбөр баталж, хэрэгжүүлсэн.</a:t>
            </a:r>
          </a:p>
          <a:p>
            <a:pPr algn="just">
              <a:lnSpc>
                <a:spcPct val="150000"/>
              </a:lnSpc>
              <a:spcBef>
                <a:spcPts val="0"/>
              </a:spcBef>
              <a:buFont typeface="Wingdings" panose="05000000000000000000" pitchFamily="2" charset="2"/>
              <a:buChar char="Ø"/>
            </a:pPr>
            <a:r>
              <a:rPr lang="mn-MN" sz="1050" dirty="0">
                <a:latin typeface="Times New Roman" panose="02020603050405020304" pitchFamily="18" charset="0"/>
                <a:cs typeface="Times New Roman" panose="02020603050405020304" pitchFamily="18" charset="0"/>
              </a:rPr>
              <a:t>Дижитал </a:t>
            </a:r>
            <a:r>
              <a:rPr lang="en-US" sz="1050" dirty="0">
                <a:latin typeface="Times New Roman" panose="02020603050405020304" pitchFamily="18" charset="0"/>
                <a:cs typeface="Times New Roman" panose="02020603050405020304" pitchFamily="18" charset="0"/>
              </a:rPr>
              <a:t>Check-Up </a:t>
            </a:r>
            <a:r>
              <a:rPr lang="mn-MN" sz="1050" dirty="0">
                <a:latin typeface="Times New Roman" panose="02020603050405020304" pitchFamily="18" charset="0"/>
                <a:cs typeface="Times New Roman" panose="02020603050405020304" pitchFamily="18" charset="0"/>
              </a:rPr>
              <a:t>платформ хөгжүүлж компаниудад 8 чиглэлээр дижитал оношилгоо хийж, тохирсон зөвлөмжийг санал болгосон.</a:t>
            </a:r>
            <a:endParaRPr lang="en-US" sz="1050" dirty="0">
              <a:latin typeface="Times New Roman" panose="02020603050405020304" pitchFamily="18" charset="0"/>
              <a:cs typeface="Times New Roman" panose="02020603050405020304" pitchFamily="18" charset="0"/>
            </a:endParaRPr>
          </a:p>
          <a:p>
            <a:pPr algn="just">
              <a:lnSpc>
                <a:spcPct val="150000"/>
              </a:lnSpc>
              <a:spcBef>
                <a:spcPts val="0"/>
              </a:spcBef>
              <a:buFont typeface="Wingdings" panose="05000000000000000000" pitchFamily="2" charset="2"/>
              <a:buChar char="Ø"/>
            </a:pPr>
            <a:r>
              <a:rPr lang="mn-MN" sz="1050" dirty="0" err="1">
                <a:latin typeface="Times New Roman" panose="02020603050405020304" pitchFamily="18" charset="0"/>
                <a:cs typeface="Times New Roman" panose="02020603050405020304" pitchFamily="18" charset="0"/>
              </a:rPr>
              <a:t>ЖДҮ</a:t>
            </a:r>
            <a:r>
              <a:rPr lang="mn-MN" sz="1050" dirty="0">
                <a:latin typeface="Times New Roman" panose="02020603050405020304" pitchFamily="18" charset="0"/>
                <a:cs typeface="Times New Roman" panose="02020603050405020304" pitchFamily="18" charset="0"/>
              </a:rPr>
              <a:t>-ийн</a:t>
            </a:r>
            <a:r>
              <a:rPr lang="en-US" sz="1050" dirty="0">
                <a:latin typeface="Times New Roman" panose="02020603050405020304" pitchFamily="18" charset="0"/>
                <a:cs typeface="Times New Roman" panose="02020603050405020304" pitchFamily="18" charset="0"/>
              </a:rPr>
              <a:t> </a:t>
            </a:r>
            <a:r>
              <a:rPr lang="mn-MN" sz="1050" dirty="0">
                <a:latin typeface="Times New Roman" panose="02020603050405020304" pitchFamily="18" charset="0"/>
                <a:cs typeface="Times New Roman" panose="02020603050405020304" pitchFamily="18" charset="0"/>
              </a:rPr>
              <a:t>зөвлөл байгуулж ажилласан. Зөвлөл нь яамд, агентлагууд, хувийн хэвшлийн үйл ажиллагааны уялдааг хангаж </a:t>
            </a:r>
            <a:r>
              <a:rPr lang="mn-MN" sz="1050" dirty="0" err="1">
                <a:latin typeface="Times New Roman" panose="02020603050405020304" pitchFamily="18" charset="0"/>
                <a:cs typeface="Times New Roman" panose="02020603050405020304" pitchFamily="18" charset="0"/>
              </a:rPr>
              <a:t>ЖДҮ</a:t>
            </a:r>
            <a:r>
              <a:rPr lang="mn-MN" sz="1050" dirty="0">
                <a:latin typeface="Times New Roman" panose="02020603050405020304" pitchFamily="18" charset="0"/>
                <a:cs typeface="Times New Roman" panose="02020603050405020304" pitchFamily="18" charset="0"/>
              </a:rPr>
              <a:t>-ийг дэмжих хөтөлбөрийн үр дүнг хянадаг. </a:t>
            </a:r>
          </a:p>
          <a:p>
            <a:pPr>
              <a:lnSpc>
                <a:spcPct val="150000"/>
              </a:lnSpc>
              <a:spcBef>
                <a:spcPts val="0"/>
              </a:spcBef>
              <a:buFont typeface="Wingdings" panose="05000000000000000000" pitchFamily="2" charset="2"/>
              <a:buChar char="Ø"/>
            </a:pPr>
            <a:endParaRPr lang="en-US" sz="1100" dirty="0">
              <a:solidFill>
                <a:srgbClr val="000000"/>
              </a:solidFill>
              <a:latin typeface="Times New Roman" panose="02020603050405020304" pitchFamily="18" charset="0"/>
              <a:cs typeface="Times New Roman" panose="02020603050405020304" pitchFamily="18" charset="0"/>
            </a:endParaRPr>
          </a:p>
          <a:p>
            <a:pPr marL="0" indent="0" algn="just">
              <a:lnSpc>
                <a:spcPct val="150000"/>
              </a:lnSpc>
              <a:spcBef>
                <a:spcPts val="0"/>
              </a:spcBef>
              <a:buNone/>
            </a:pPr>
            <a:endParaRPr lang="mn-MN" sz="1100" dirty="0">
              <a:latin typeface="Times New Roman" panose="02020603050405020304" pitchFamily="18" charset="0"/>
              <a:cs typeface="Times New Roman" panose="02020603050405020304" pitchFamily="18" charset="0"/>
            </a:endParaRPr>
          </a:p>
          <a:p>
            <a:pPr>
              <a:lnSpc>
                <a:spcPct val="150000"/>
              </a:lnSpc>
              <a:spcBef>
                <a:spcPts val="0"/>
              </a:spcBef>
              <a:buFont typeface="Wingdings" panose="05000000000000000000" pitchFamily="2" charset="2"/>
              <a:buChar char="Ø"/>
            </a:pPr>
            <a:endParaRPr lang="en-US" sz="1100"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3C5E68B-FE57-949B-3154-850FBD8862B6}"/>
              </a:ext>
            </a:extLst>
          </p:cNvPr>
          <p:cNvSpPr txBox="1">
            <a:spLocks/>
          </p:cNvSpPr>
          <p:nvPr/>
        </p:nvSpPr>
        <p:spPr>
          <a:xfrm>
            <a:off x="405936" y="2840102"/>
            <a:ext cx="1222840" cy="1370718"/>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100" b="1"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100" b="1" dirty="0">
              <a:solidFill>
                <a:srgbClr val="002060"/>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826F4EDA-7DAD-1678-5591-8B55446DA4F5}"/>
              </a:ext>
            </a:extLst>
          </p:cNvPr>
          <p:cNvSpPr txBox="1">
            <a:spLocks/>
          </p:cNvSpPr>
          <p:nvPr/>
        </p:nvSpPr>
        <p:spPr>
          <a:xfrm>
            <a:off x="1838325" y="5008466"/>
            <a:ext cx="9314369" cy="1150299"/>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33363" indent="-233363">
              <a:lnSpc>
                <a:spcPct val="150000"/>
              </a:lnSpc>
              <a:spcBef>
                <a:spcPts val="0"/>
              </a:spcBef>
              <a:buFont typeface="Wingdings" panose="05000000000000000000" pitchFamily="2" charset="2"/>
              <a:buChar char="Ø"/>
            </a:pPr>
            <a:r>
              <a:rPr lang="mn-MN" sz="1100" dirty="0">
                <a:latin typeface="Times New Roman" panose="02020603050405020304" pitchFamily="18" charset="0"/>
                <a:cs typeface="Times New Roman" panose="02020603050405020304" pitchFamily="18" charset="0"/>
              </a:rPr>
              <a:t>2021 онд эдийн засгийн үзүүлэлт өсөлттэй үр дүн гарсан</a:t>
            </a:r>
          </a:p>
          <a:p>
            <a:pPr marL="233363" indent="-233363">
              <a:lnSpc>
                <a:spcPct val="150000"/>
              </a:lnSpc>
              <a:spcBef>
                <a:spcPts val="0"/>
              </a:spcBef>
              <a:buFont typeface="Wingdings" panose="05000000000000000000" pitchFamily="2" charset="2"/>
              <a:buChar char="Ø"/>
            </a:pPr>
            <a:r>
              <a:rPr lang="mn-MN" sz="1100" dirty="0">
                <a:latin typeface="Times New Roman" panose="02020603050405020304" pitchFamily="18" charset="0"/>
                <a:cs typeface="Times New Roman" panose="02020603050405020304" pitchFamily="18" charset="0"/>
              </a:rPr>
              <a:t>Жижиг, дунд бизнест таатай орчин бүрдүүлсэн</a:t>
            </a:r>
            <a:endParaRPr lang="en-US" sz="1100" dirty="0">
              <a:latin typeface="Times New Roman" panose="02020603050405020304" pitchFamily="18" charset="0"/>
              <a:cs typeface="Times New Roman" panose="02020603050405020304" pitchFamily="18" charset="0"/>
            </a:endParaRPr>
          </a:p>
          <a:p>
            <a:pPr marL="233363" indent="-233363">
              <a:lnSpc>
                <a:spcPct val="150000"/>
              </a:lnSpc>
              <a:spcBef>
                <a:spcPts val="0"/>
              </a:spcBef>
              <a:buFont typeface="Wingdings" panose="05000000000000000000" pitchFamily="2" charset="2"/>
              <a:buChar char="Ø"/>
            </a:pPr>
            <a:r>
              <a:rPr lang="mn-MN" sz="1100" dirty="0">
                <a:latin typeface="Times New Roman" panose="02020603050405020304" pitchFamily="18" charset="0"/>
                <a:cs typeface="Times New Roman" panose="02020603050405020304" pitchFamily="18" charset="0"/>
              </a:rPr>
              <a:t>Засгийн газраас зарлагын багасгах арга хэмжээ авч хэрэгжүүлсэн</a:t>
            </a:r>
            <a:endParaRPr lang="en-US" sz="1100" dirty="0">
              <a:latin typeface="Times New Roman" panose="02020603050405020304" pitchFamily="18" charset="0"/>
              <a:cs typeface="Times New Roman" panose="02020603050405020304" pitchFamily="18" charset="0"/>
            </a:endParaRPr>
          </a:p>
          <a:p>
            <a:pPr marL="233363" indent="-233363">
              <a:lnSpc>
                <a:spcPct val="150000"/>
              </a:lnSpc>
              <a:spcBef>
                <a:spcPts val="0"/>
              </a:spcBef>
              <a:buFont typeface="Wingdings" panose="05000000000000000000" pitchFamily="2" charset="2"/>
              <a:buChar char="Ø"/>
            </a:pPr>
            <a:r>
              <a:rPr lang="mn-MN" sz="1100" dirty="0">
                <a:latin typeface="Times New Roman" panose="02020603050405020304" pitchFamily="18" charset="0"/>
                <a:cs typeface="Times New Roman" panose="02020603050405020304" pitchFamily="18" charset="0"/>
              </a:rPr>
              <a:t>Дотоодын түүхий эд, нөөц боломжоо ашиглах бодлогыг хэрэгжүүлж байгаа</a:t>
            </a:r>
          </a:p>
        </p:txBody>
      </p:sp>
      <p:sp>
        <p:nvSpPr>
          <p:cNvPr id="10" name="TextBox 9">
            <a:extLst>
              <a:ext uri="{FF2B5EF4-FFF2-40B4-BE49-F238E27FC236}">
                <a16:creationId xmlns:a16="http://schemas.microsoft.com/office/drawing/2014/main" id="{8AFE1A2B-DE06-C0A0-DFE6-5323D0FD3D21}"/>
              </a:ext>
            </a:extLst>
          </p:cNvPr>
          <p:cNvSpPr txBox="1"/>
          <p:nvPr/>
        </p:nvSpPr>
        <p:spPr>
          <a:xfrm>
            <a:off x="405936" y="960449"/>
            <a:ext cx="1222840" cy="1107996"/>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wrap="square">
            <a:spAutoFit/>
          </a:bodyPr>
          <a:lstStyle/>
          <a:p>
            <a:endParaRPr lang="mn-MN" sz="1100" b="1" dirty="0">
              <a:solidFill>
                <a:srgbClr val="002060"/>
              </a:solidFill>
              <a:latin typeface="Times New Roman" panose="02020603050405020304" pitchFamily="18" charset="0"/>
              <a:cs typeface="Times New Roman" panose="02020603050405020304" pitchFamily="18" charset="0"/>
            </a:endParaRPr>
          </a:p>
          <a:p>
            <a:endParaRPr lang="mn-MN" sz="1100" b="1" dirty="0">
              <a:solidFill>
                <a:srgbClr val="002060"/>
              </a:solidFill>
              <a:latin typeface="Times New Roman" panose="02020603050405020304" pitchFamily="18" charset="0"/>
              <a:cs typeface="Times New Roman" panose="02020603050405020304" pitchFamily="18" charset="0"/>
            </a:endParaRPr>
          </a:p>
          <a:p>
            <a:pPr algn="ctr"/>
            <a:r>
              <a:rPr lang="mn-MN" sz="1100" b="1" dirty="0" err="1">
                <a:solidFill>
                  <a:srgbClr val="002060"/>
                </a:solidFill>
                <a:latin typeface="Times New Roman" panose="02020603050405020304" pitchFamily="18" charset="0"/>
                <a:cs typeface="Times New Roman" panose="02020603050405020304" pitchFamily="18" charset="0"/>
              </a:rPr>
              <a:t>КОВИД</a:t>
            </a:r>
            <a:r>
              <a:rPr lang="mn-MN" sz="1100" b="1" dirty="0">
                <a:solidFill>
                  <a:srgbClr val="002060"/>
                </a:solidFill>
                <a:latin typeface="Times New Roman" panose="02020603050405020304" pitchFamily="18" charset="0"/>
                <a:cs typeface="Times New Roman" panose="02020603050405020304" pitchFamily="18" charset="0"/>
              </a:rPr>
              <a:t>-19 </a:t>
            </a:r>
            <a:r>
              <a:rPr lang="mn-MN" sz="1100" b="1" dirty="0" err="1">
                <a:solidFill>
                  <a:srgbClr val="002060"/>
                </a:solidFill>
                <a:latin typeface="Times New Roman" panose="02020603050405020304" pitchFamily="18" charset="0"/>
                <a:cs typeface="Times New Roman" panose="02020603050405020304" pitchFamily="18" charset="0"/>
              </a:rPr>
              <a:t>ын</a:t>
            </a:r>
            <a:r>
              <a:rPr lang="mn-MN" sz="1100" b="1" dirty="0">
                <a:solidFill>
                  <a:srgbClr val="002060"/>
                </a:solidFill>
                <a:latin typeface="Times New Roman" panose="02020603050405020304" pitchFamily="18" charset="0"/>
                <a:cs typeface="Times New Roman" panose="02020603050405020304" pitchFamily="18" charset="0"/>
              </a:rPr>
              <a:t> үед тулгамдсан асуудлууд</a:t>
            </a:r>
          </a:p>
          <a:p>
            <a:endParaRPr lang="mn-MN" sz="1100" b="1" dirty="0">
              <a:solidFill>
                <a:srgbClr val="002060"/>
              </a:solidFill>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705A5A42-5AD5-1AFD-C894-BE08E5B8DA98}"/>
              </a:ext>
            </a:extLst>
          </p:cNvPr>
          <p:cNvSpPr txBox="1">
            <a:spLocks/>
          </p:cNvSpPr>
          <p:nvPr/>
        </p:nvSpPr>
        <p:spPr>
          <a:xfrm>
            <a:off x="427886" y="5187737"/>
            <a:ext cx="1222840" cy="888341"/>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100" b="1" dirty="0">
                <a:solidFill>
                  <a:srgbClr val="002060"/>
                </a:solidFill>
                <a:latin typeface="Times New Roman" panose="02020603050405020304" pitchFamily="18" charset="0"/>
                <a:cs typeface="Times New Roman" panose="02020603050405020304" pitchFamily="18" charset="0"/>
              </a:rPr>
              <a:t>Үр дүн</a:t>
            </a:r>
            <a:endParaRPr lang="en-US" sz="1100" b="1" dirty="0">
              <a:solidFill>
                <a:srgbClr val="002060"/>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A3AF2934-BB83-D319-A5DB-D5E0748A872B}"/>
              </a:ext>
            </a:extLst>
          </p:cNvPr>
          <p:cNvCxnSpPr>
            <a:cxnSpLocks/>
          </p:cNvCxnSpPr>
          <p:nvPr/>
        </p:nvCxnSpPr>
        <p:spPr>
          <a:xfrm>
            <a:off x="767885" y="2432649"/>
            <a:ext cx="1067936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74C7529-E1BB-CCB9-60B4-1A92E5081865}"/>
              </a:ext>
            </a:extLst>
          </p:cNvPr>
          <p:cNvCxnSpPr>
            <a:cxnSpLocks/>
          </p:cNvCxnSpPr>
          <p:nvPr/>
        </p:nvCxnSpPr>
        <p:spPr>
          <a:xfrm>
            <a:off x="756316" y="4970253"/>
            <a:ext cx="10679368"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2694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87338"/>
            <a:ext cx="10971213" cy="37465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ormAutofit/>
          </a:bodyPr>
          <a:lstStyle/>
          <a:p>
            <a:pPr algn="ctr"/>
            <a:r>
              <a:rPr lang="mn-MN" sz="1400" b="1" dirty="0">
                <a:solidFill>
                  <a:srgbClr val="002060"/>
                </a:solidFill>
                <a:latin typeface="Times New Roman" panose="02020603050405020304" pitchFamily="18" charset="0"/>
                <a:cs typeface="Times New Roman" panose="02020603050405020304" pitchFamily="18" charset="0"/>
              </a:rPr>
              <a:t>Итали улс</a:t>
            </a:r>
            <a:endParaRPr lang="en-US" sz="14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059A29-DCEB-43D4-B4EC-16E8071E0676}"/>
              </a:ext>
            </a:extLst>
          </p:cNvPr>
          <p:cNvSpPr txBox="1"/>
          <p:nvPr/>
        </p:nvSpPr>
        <p:spPr>
          <a:xfrm>
            <a:off x="9696450" y="6457226"/>
            <a:ext cx="2242509" cy="307777"/>
          </a:xfrm>
          <a:prstGeom prst="rect">
            <a:avLst/>
          </a:prstGeom>
          <a:noFill/>
        </p:spPr>
        <p:txBody>
          <a:bodyPr wrap="square" rtlCol="0">
            <a:spAutoFit/>
          </a:bodyPr>
          <a:lstStyle/>
          <a:p>
            <a:r>
              <a:rPr lang="mn-MN" sz="1400" dirty="0">
                <a:solidFill>
                  <a:schemeClr val="bg1"/>
                </a:solidFill>
                <a:latin typeface="Times New Roman" panose="02020603050405020304" pitchFamily="18" charset="0"/>
                <a:cs typeface="Times New Roman" panose="02020603050405020304" pitchFamily="18" charset="0"/>
              </a:rPr>
              <a:t>Итали Улс - Оюун-Эрдэнэ</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5" name="Content Placeholder 3">
            <a:extLst>
              <a:ext uri="{FF2B5EF4-FFF2-40B4-BE49-F238E27FC236}">
                <a16:creationId xmlns:a16="http://schemas.microsoft.com/office/drawing/2014/main" id="{684FFB7A-65D8-D34C-3596-12229702E70F}"/>
              </a:ext>
            </a:extLst>
          </p:cNvPr>
          <p:cNvSpPr txBox="1">
            <a:spLocks/>
          </p:cNvSpPr>
          <p:nvPr/>
        </p:nvSpPr>
        <p:spPr>
          <a:xfrm>
            <a:off x="1924050" y="783606"/>
            <a:ext cx="9425482" cy="1159674"/>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lgn="just">
              <a:lnSpc>
                <a:spcPct val="100000"/>
              </a:lnSpc>
              <a:spcBef>
                <a:spcPts val="600"/>
              </a:spcBef>
              <a:buFont typeface="Wingdings" panose="05000000000000000000" pitchFamily="2" charset="2"/>
              <a:buChar char="Ø"/>
            </a:pPr>
            <a:r>
              <a:rPr lang="mn-MN" sz="1100" dirty="0">
                <a:latin typeface="Times New Roman" panose="02020603050405020304" pitchFamily="18" charset="0"/>
                <a:cs typeface="Times New Roman" panose="02020603050405020304" pitchFamily="18" charset="0"/>
              </a:rPr>
              <a:t>2020.03.08 анхны хариу арга хэмжээг авч эхэлсэн</a:t>
            </a:r>
          </a:p>
          <a:p>
            <a:pPr marL="228600" indent="-228600" algn="just">
              <a:lnSpc>
                <a:spcPct val="100000"/>
              </a:lnSpc>
              <a:spcBef>
                <a:spcPts val="600"/>
              </a:spcBef>
              <a:buFont typeface="Wingdings" panose="05000000000000000000" pitchFamily="2" charset="2"/>
              <a:buChar char="Ø"/>
            </a:pPr>
            <a:r>
              <a:rPr lang="mn-MN" sz="1100" dirty="0" err="1">
                <a:latin typeface="Times New Roman" panose="02020603050405020304" pitchFamily="18" charset="0"/>
                <a:cs typeface="Times New Roman" panose="02020603050405020304" pitchFamily="18" charset="0"/>
              </a:rPr>
              <a:t>БЖДҮ</a:t>
            </a:r>
            <a:r>
              <a:rPr lang="mn-MN" sz="1100" dirty="0">
                <a:latin typeface="Times New Roman" panose="02020603050405020304" pitchFamily="18" charset="0"/>
                <a:cs typeface="Times New Roman" panose="02020603050405020304" pitchFamily="18" charset="0"/>
              </a:rPr>
              <a:t>-ийн дунд явуулсан судалгаагаар 6000 ААН-ийн 72% нь эрэлт буурсан, нийлүүлэлтийн сүлжээнд шууд нөлөөлсөн байна. </a:t>
            </a:r>
          </a:p>
          <a:p>
            <a:pPr marL="228600" indent="-228600" algn="just">
              <a:lnSpc>
                <a:spcPct val="100000"/>
              </a:lnSpc>
              <a:spcBef>
                <a:spcPts val="600"/>
              </a:spcBef>
              <a:buFont typeface="Wingdings" panose="05000000000000000000" pitchFamily="2" charset="2"/>
              <a:buChar char="Ø"/>
            </a:pPr>
            <a:r>
              <a:rPr lang="mn-MN" sz="1100" dirty="0">
                <a:latin typeface="Times New Roman" panose="02020603050405020304" pitchFamily="18" charset="0"/>
                <a:cs typeface="Times New Roman" panose="02020603050405020304" pitchFamily="18" charset="0"/>
              </a:rPr>
              <a:t>Судалгаанд оролцогчдын гуравны нэг нь орлого 15%-</a:t>
            </a:r>
            <a:r>
              <a:rPr lang="mn-MN" sz="1100" dirty="0" err="1">
                <a:latin typeface="Times New Roman" panose="02020603050405020304" pitchFamily="18" charset="0"/>
                <a:cs typeface="Times New Roman" panose="02020603050405020304" pitchFamily="18" charset="0"/>
              </a:rPr>
              <a:t>иас</a:t>
            </a:r>
            <a:r>
              <a:rPr lang="mn-MN" sz="1100" dirty="0">
                <a:latin typeface="Times New Roman" panose="02020603050405020304" pitchFamily="18" charset="0"/>
                <a:cs typeface="Times New Roman" panose="02020603050405020304" pitchFamily="18" charset="0"/>
              </a:rPr>
              <a:t> дээш, 18%-</a:t>
            </a:r>
            <a:r>
              <a:rPr lang="mn-MN" sz="1100" dirty="0" err="1">
                <a:latin typeface="Times New Roman" panose="02020603050405020304" pitchFamily="18" charset="0"/>
                <a:cs typeface="Times New Roman" panose="02020603050405020304" pitchFamily="18" charset="0"/>
              </a:rPr>
              <a:t>иар</a:t>
            </a:r>
            <a:r>
              <a:rPr lang="mn-MN" sz="1100" dirty="0">
                <a:latin typeface="Times New Roman" panose="02020603050405020304" pitchFamily="18" charset="0"/>
                <a:cs typeface="Times New Roman" panose="02020603050405020304" pitchFamily="18" charset="0"/>
              </a:rPr>
              <a:t>, 5-15%-</a:t>
            </a:r>
            <a:r>
              <a:rPr lang="mn-MN" sz="1100" dirty="0" err="1">
                <a:latin typeface="Times New Roman" panose="02020603050405020304" pitchFamily="18" charset="0"/>
                <a:cs typeface="Times New Roman" panose="02020603050405020304" pitchFamily="18" charset="0"/>
              </a:rPr>
              <a:t>иар</a:t>
            </a:r>
            <a:r>
              <a:rPr lang="mn-MN" sz="1100" dirty="0">
                <a:latin typeface="Times New Roman" panose="02020603050405020304" pitchFamily="18" charset="0"/>
                <a:cs typeface="Times New Roman" panose="02020603050405020304" pitchFamily="18" charset="0"/>
              </a:rPr>
              <a:t> буурсан байна. </a:t>
            </a:r>
          </a:p>
          <a:p>
            <a:pPr marL="228600" indent="-228600" algn="just">
              <a:lnSpc>
                <a:spcPct val="100000"/>
              </a:lnSpc>
              <a:spcBef>
                <a:spcPts val="600"/>
              </a:spcBef>
              <a:buFont typeface="Wingdings" panose="05000000000000000000" pitchFamily="2" charset="2"/>
              <a:buChar char="Ø"/>
            </a:pPr>
            <a:r>
              <a:rPr lang="mn-MN" sz="1100" dirty="0">
                <a:latin typeface="Times New Roman" panose="02020603050405020304" pitchFamily="18" charset="0"/>
                <a:cs typeface="Times New Roman" panose="02020603050405020304" pitchFamily="18" charset="0"/>
              </a:rPr>
              <a:t>Эрэлт буурсантай холбоотойгоор тээврийн салбарын 98.9%, аялал жуулчлалын салбарын 89.9%, загварын салбарын 79.9%, хөдөө аж ахуйн хүнсний салбарын 77.7% зэрэг хамгийн их өртсөн байна.</a:t>
            </a:r>
            <a:endParaRPr lang="en-US" sz="1100" dirty="0">
              <a:latin typeface="Times New Roman" panose="02020603050405020304" pitchFamily="18" charset="0"/>
              <a:cs typeface="Times New Roman" panose="02020603050405020304" pitchFamily="18" charset="0"/>
            </a:endParaRPr>
          </a:p>
          <a:p>
            <a:pPr>
              <a:lnSpc>
                <a:spcPct val="100000"/>
              </a:lnSpc>
              <a:spcBef>
                <a:spcPts val="600"/>
              </a:spcBef>
              <a:buFont typeface="Wingdings" panose="05000000000000000000" pitchFamily="2" charset="2"/>
              <a:buChar char="Ø"/>
            </a:pPr>
            <a:endParaRPr lang="en-US" sz="1100" dirty="0">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3C5E68B-FE57-949B-3154-850FBD8862B6}"/>
              </a:ext>
            </a:extLst>
          </p:cNvPr>
          <p:cNvSpPr txBox="1">
            <a:spLocks/>
          </p:cNvSpPr>
          <p:nvPr/>
        </p:nvSpPr>
        <p:spPr>
          <a:xfrm>
            <a:off x="401639" y="2226772"/>
            <a:ext cx="1217611" cy="3917963"/>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100"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705A5A42-5AD5-1AFD-C894-BE08E5B8DA98}"/>
              </a:ext>
            </a:extLst>
          </p:cNvPr>
          <p:cNvSpPr txBox="1">
            <a:spLocks/>
          </p:cNvSpPr>
          <p:nvPr/>
        </p:nvSpPr>
        <p:spPr>
          <a:xfrm>
            <a:off x="401639" y="772339"/>
            <a:ext cx="1217611" cy="1170941"/>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100" dirty="0" err="1">
                <a:solidFill>
                  <a:srgbClr val="002060"/>
                </a:solidFill>
                <a:latin typeface="Times New Roman" panose="02020603050405020304" pitchFamily="18" charset="0"/>
                <a:cs typeface="Times New Roman" panose="02020603050405020304" pitchFamily="18" charset="0"/>
              </a:rPr>
              <a:t>КОВИД</a:t>
            </a:r>
            <a:r>
              <a:rPr lang="mn-MN" sz="1100" dirty="0">
                <a:solidFill>
                  <a:srgbClr val="002060"/>
                </a:solidFill>
                <a:latin typeface="Times New Roman" panose="02020603050405020304" pitchFamily="18" charset="0"/>
                <a:cs typeface="Times New Roman" panose="02020603050405020304" pitchFamily="18" charset="0"/>
              </a:rPr>
              <a:t>-19 </a:t>
            </a:r>
            <a:r>
              <a:rPr lang="mn-MN" sz="1100" dirty="0" err="1">
                <a:solidFill>
                  <a:srgbClr val="002060"/>
                </a:solidFill>
                <a:latin typeface="Times New Roman" panose="02020603050405020304" pitchFamily="18" charset="0"/>
                <a:cs typeface="Times New Roman" panose="02020603050405020304" pitchFamily="18" charset="0"/>
              </a:rPr>
              <a:t>ын</a:t>
            </a:r>
            <a:r>
              <a:rPr lang="mn-MN" sz="1100" dirty="0">
                <a:solidFill>
                  <a:srgbClr val="002060"/>
                </a:solidFill>
                <a:latin typeface="Times New Roman" panose="02020603050405020304" pitchFamily="18" charset="0"/>
                <a:cs typeface="Times New Roman" panose="02020603050405020304" pitchFamily="18" charset="0"/>
              </a:rPr>
              <a:t> үед тулгамдсан асуудлууд</a:t>
            </a:r>
          </a:p>
        </p:txBody>
      </p:sp>
      <p:cxnSp>
        <p:nvCxnSpPr>
          <p:cNvPr id="13" name="Straight Connector 12">
            <a:extLst>
              <a:ext uri="{FF2B5EF4-FFF2-40B4-BE49-F238E27FC236}">
                <a16:creationId xmlns:a16="http://schemas.microsoft.com/office/drawing/2014/main" id="{A3AF2934-BB83-D319-A5DB-D5E0748A872B}"/>
              </a:ext>
            </a:extLst>
          </p:cNvPr>
          <p:cNvCxnSpPr>
            <a:cxnSpLocks/>
          </p:cNvCxnSpPr>
          <p:nvPr/>
        </p:nvCxnSpPr>
        <p:spPr>
          <a:xfrm>
            <a:off x="2086590" y="2044101"/>
            <a:ext cx="9438301"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2" name="Content Placeholder 2">
            <a:extLst>
              <a:ext uri="{FF2B5EF4-FFF2-40B4-BE49-F238E27FC236}">
                <a16:creationId xmlns:a16="http://schemas.microsoft.com/office/drawing/2014/main" id="{B997CC7F-D607-D0E9-65B6-93B521CF0212}"/>
              </a:ext>
            </a:extLst>
          </p:cNvPr>
          <p:cNvSpPr txBox="1">
            <a:spLocks/>
          </p:cNvSpPr>
          <p:nvPr/>
        </p:nvSpPr>
        <p:spPr>
          <a:xfrm>
            <a:off x="1836370" y="2198549"/>
            <a:ext cx="9600841" cy="188264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Font typeface="Calibri" panose="020F0502020204030204" pitchFamily="34" charset="0"/>
              <a:buNone/>
            </a:pPr>
            <a:r>
              <a:rPr lang="mn-MN" sz="1100" b="1" dirty="0">
                <a:latin typeface="Times New Roman" panose="02020603050405020304" pitchFamily="18" charset="0"/>
                <a:cs typeface="Times New Roman" panose="02020603050405020304" pitchFamily="18" charset="0"/>
              </a:rPr>
              <a:t>2020.03.17-ны өдөр Италийн засгийн газар 25 тэрбум еврогийн (ДНБ-ий 1.4%) дэмжлэг бүхий хуулийг баталсан. Тус хууль нь эрүүл мэндийн тогтолцоог бэхжүүлэх, иргэд, ААН-</a:t>
            </a:r>
            <a:r>
              <a:rPr lang="mn-MN" sz="1100" b="1" dirty="0" err="1">
                <a:latin typeface="Times New Roman" panose="02020603050405020304" pitchFamily="18" charset="0"/>
                <a:cs typeface="Times New Roman" panose="02020603050405020304" pitchFamily="18" charset="0"/>
              </a:rPr>
              <a:t>үүдэд</a:t>
            </a:r>
            <a:r>
              <a:rPr lang="mn-MN" sz="1100" b="1" dirty="0">
                <a:latin typeface="Times New Roman" panose="02020603050405020304" pitchFamily="18" charset="0"/>
                <a:cs typeface="Times New Roman" panose="02020603050405020304" pitchFamily="18" charset="0"/>
              </a:rPr>
              <a:t> Засгийн дэмжлэг үзүүлэхэд чиглэсэн өргөн хүрээний (127 зүйл) хууль юм.</a:t>
            </a:r>
          </a:p>
          <a:p>
            <a:pPr lvl="1" algn="just">
              <a:buFont typeface="Wingdings" panose="05000000000000000000" pitchFamily="2" charset="2"/>
              <a:buChar char="Ø"/>
            </a:pPr>
            <a:r>
              <a:rPr lang="mn-MN" sz="1100" dirty="0" err="1">
                <a:latin typeface="Times New Roman" panose="02020603050405020304" pitchFamily="18" charset="0"/>
                <a:cs typeface="Times New Roman" panose="02020603050405020304" pitchFamily="18" charset="0"/>
              </a:rPr>
              <a:t>БЖДҮ</a:t>
            </a:r>
            <a:r>
              <a:rPr lang="mn-MN" sz="1100" dirty="0">
                <a:latin typeface="Times New Roman" panose="02020603050405020304" pitchFamily="18" charset="0"/>
                <a:cs typeface="Times New Roman" panose="02020603050405020304" pitchFamily="18" charset="0"/>
              </a:rPr>
              <a:t>-</a:t>
            </a:r>
            <a:r>
              <a:rPr lang="mn-MN" sz="1100" dirty="0" err="1">
                <a:latin typeface="Times New Roman" panose="02020603050405020304" pitchFamily="18" charset="0"/>
                <a:cs typeface="Times New Roman" panose="02020603050405020304" pitchFamily="18" charset="0"/>
              </a:rPr>
              <a:t>үүдэд</a:t>
            </a:r>
            <a:r>
              <a:rPr lang="mn-MN" sz="1100" dirty="0">
                <a:latin typeface="Times New Roman" panose="02020603050405020304" pitchFamily="18" charset="0"/>
                <a:cs typeface="Times New Roman" panose="02020603050405020304" pitchFamily="18" charset="0"/>
              </a:rPr>
              <a:t> нийт 220 тэрбум еврогийн зээлийг 2020.09.30-ны өдрийг хүртэл хойшлуулсан байна. </a:t>
            </a:r>
          </a:p>
          <a:p>
            <a:pPr lvl="1" algn="just">
              <a:buFont typeface="Wingdings" panose="05000000000000000000" pitchFamily="2" charset="2"/>
              <a:buChar char="Ø"/>
            </a:pPr>
            <a:r>
              <a:rPr lang="mn-MN" sz="1100" dirty="0" err="1">
                <a:latin typeface="Times New Roman" panose="02020603050405020304" pitchFamily="18" charset="0"/>
                <a:cs typeface="Times New Roman" panose="02020603050405020304" pitchFamily="18" charset="0"/>
              </a:rPr>
              <a:t>ЖДҮ</a:t>
            </a:r>
            <a:r>
              <a:rPr lang="mn-MN" sz="1100" dirty="0">
                <a:latin typeface="Times New Roman" panose="02020603050405020304" pitchFamily="18" charset="0"/>
                <a:cs typeface="Times New Roman" panose="02020603050405020304" pitchFamily="18" charset="0"/>
              </a:rPr>
              <a:t>-д зориулсан Батлан даалтын төв сангаас одоо байгаа зээлүүдийг дахин хэлэлцэж, олгох санхүүжилтийг 1.5 тэрбум еврогоор нэмэгдүүлсэн;</a:t>
            </a:r>
          </a:p>
          <a:p>
            <a:pPr lvl="1" algn="just">
              <a:buFont typeface="Wingdings" panose="05000000000000000000" pitchFamily="2" charset="2"/>
              <a:buChar char="Ø"/>
            </a:pPr>
            <a:r>
              <a:rPr lang="mn-MN" sz="1100" dirty="0">
                <a:latin typeface="Times New Roman" panose="02020603050405020304" pitchFamily="18" charset="0"/>
                <a:cs typeface="Times New Roman" panose="02020603050405020304" pitchFamily="18" charset="0"/>
              </a:rPr>
              <a:t>1 ААН-д гаргах батлан даалтын хэмжээг 2.5 сая - 5 сая евро болгон нэмэгдүүлсэн;</a:t>
            </a:r>
          </a:p>
          <a:p>
            <a:pPr lvl="1" algn="just">
              <a:buFont typeface="Wingdings" panose="05000000000000000000" pitchFamily="2" charset="2"/>
              <a:buChar char="Ø"/>
            </a:pPr>
            <a:r>
              <a:rPr lang="mn-MN" sz="1100" dirty="0">
                <a:latin typeface="Times New Roman" panose="02020603050405020304" pitchFamily="18" charset="0"/>
                <a:cs typeface="Times New Roman" panose="02020603050405020304" pitchFamily="18" charset="0"/>
              </a:rPr>
              <a:t>Батлан даалтын шимтгэлийг үнэ төлбөргүй болгосон /499-өөс цөөн ажилтантай аж ахуйн нэгжүүдэд дээд тал нь 5 сая евро хүртэлх бөгөөд батлан даалтын хэмжээ нь үнийн дүнгийн 90% байна/</a:t>
            </a:r>
          </a:p>
          <a:p>
            <a:pPr lvl="1" algn="just">
              <a:buFont typeface="Wingdings" panose="05000000000000000000" pitchFamily="2" charset="2"/>
              <a:buChar char="Ø"/>
            </a:pPr>
            <a:r>
              <a:rPr lang="mn-MN" sz="1100" dirty="0" err="1">
                <a:latin typeface="Times New Roman" panose="02020603050405020304" pitchFamily="18" charset="0"/>
                <a:cs typeface="Times New Roman" panose="02020603050405020304" pitchFamily="18" charset="0"/>
              </a:rPr>
              <a:t>Коронавирусын</a:t>
            </a:r>
            <a:r>
              <a:rPr lang="mn-MN" sz="1100" dirty="0">
                <a:latin typeface="Times New Roman" panose="02020603050405020304" pitchFamily="18" charset="0"/>
                <a:cs typeface="Times New Roman" panose="02020603050405020304" pitchFamily="18" charset="0"/>
              </a:rPr>
              <a:t> онцгой байдлын улмаас зээлийн эргэн төлөлтөө хойшлуулсан тохиолдолд батлан даалтын хугацааг автоматаар сунгах;</a:t>
            </a:r>
          </a:p>
          <a:p>
            <a:pPr lvl="1" algn="just">
              <a:buFont typeface="Wingdings" panose="05000000000000000000" pitchFamily="2" charset="2"/>
              <a:buChar char="Ø"/>
            </a:pPr>
            <a:r>
              <a:rPr lang="mn-MN" sz="1100" dirty="0">
                <a:latin typeface="Times New Roman" panose="02020603050405020304" pitchFamily="18" charset="0"/>
                <a:cs typeface="Times New Roman" panose="02020603050405020304" pitchFamily="18" charset="0"/>
              </a:rPr>
              <a:t>Үндэсний үйлдвэрлэлээ дэмжих зорилгоор 2 сарын хугацаанд </a:t>
            </a:r>
            <a:r>
              <a:rPr lang="mn-MN" sz="1100" dirty="0" err="1">
                <a:latin typeface="Times New Roman" panose="02020603050405020304" pitchFamily="18" charset="0"/>
                <a:cs typeface="Times New Roman" panose="02020603050405020304" pitchFamily="18" charset="0"/>
              </a:rPr>
              <a:t>ажилчидаа</a:t>
            </a:r>
            <a:r>
              <a:rPr lang="mn-MN" sz="1100" dirty="0">
                <a:latin typeface="Times New Roman" panose="02020603050405020304" pitchFamily="18" charset="0"/>
                <a:cs typeface="Times New Roman" panose="02020603050405020304" pitchFamily="18" charset="0"/>
              </a:rPr>
              <a:t> цомхотгол хийхийг хориглох;</a:t>
            </a:r>
          </a:p>
          <a:p>
            <a:endParaRPr lang="en-US" sz="1100" dirty="0"/>
          </a:p>
        </p:txBody>
      </p:sp>
      <p:sp>
        <p:nvSpPr>
          <p:cNvPr id="14" name="Content Placeholder 2">
            <a:extLst>
              <a:ext uri="{FF2B5EF4-FFF2-40B4-BE49-F238E27FC236}">
                <a16:creationId xmlns:a16="http://schemas.microsoft.com/office/drawing/2014/main" id="{B70B653A-39A0-2E14-4F47-B71DD08C469C}"/>
              </a:ext>
            </a:extLst>
          </p:cNvPr>
          <p:cNvSpPr txBox="1">
            <a:spLocks/>
          </p:cNvSpPr>
          <p:nvPr/>
        </p:nvSpPr>
        <p:spPr>
          <a:xfrm>
            <a:off x="2030055" y="4185753"/>
            <a:ext cx="9494836" cy="2173816"/>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lgn="just">
              <a:buFont typeface="Wingdings" panose="05000000000000000000" pitchFamily="2" charset="2"/>
              <a:buChar char="Ø"/>
            </a:pPr>
            <a:r>
              <a:rPr lang="mn-MN" sz="1100" dirty="0">
                <a:latin typeface="Times New Roman" panose="02020603050405020304" pitchFamily="18" charset="0"/>
                <a:cs typeface="Times New Roman" panose="02020603050405020304" pitchFamily="18" charset="0"/>
              </a:rPr>
              <a:t>Хувиараа бизнес эрхлэгч, бие даасан хөдөлмөр эрхлэгчдийн орлого нь 2 сая еврогоос бага бизнес эрхлэгчид суутган татвараа төлөхийн тулд </a:t>
            </a:r>
            <a:r>
              <a:rPr lang="mn-MN" sz="1100" dirty="0" err="1">
                <a:latin typeface="Times New Roman" panose="02020603050405020304" pitchFamily="18" charset="0"/>
                <a:cs typeface="Times New Roman" panose="02020603050405020304" pitchFamily="18" charset="0"/>
              </a:rPr>
              <a:t>кассанд</a:t>
            </a:r>
            <a:r>
              <a:rPr lang="mn-MN" sz="1100" dirty="0">
                <a:latin typeface="Times New Roman" panose="02020603050405020304" pitchFamily="18" charset="0"/>
                <a:cs typeface="Times New Roman" panose="02020603050405020304" pitchFamily="18" charset="0"/>
              </a:rPr>
              <a:t> төлөх төлбөрөө хойшлуулж болно. Хойшлуулалт нь жилийн болон сарын НӨАТ, нийгмийн даатгал, даатгалд мөн хамаарна. Төлбөрийг 5-р сарын 31 хүртэл хойшлуулах эсвэл 5 сар хүртэл хувааж төлөх боломжтой.</a:t>
            </a:r>
          </a:p>
          <a:p>
            <a:pPr marL="228600" indent="-228600" algn="just">
              <a:buFont typeface="Wingdings" panose="05000000000000000000" pitchFamily="2" charset="2"/>
              <a:buChar char="Ø"/>
            </a:pPr>
            <a:r>
              <a:rPr lang="mn-MN" sz="1100" dirty="0" err="1">
                <a:latin typeface="Times New Roman" panose="02020603050405020304" pitchFamily="18" charset="0"/>
                <a:cs typeface="Times New Roman" panose="02020603050405020304" pitchFamily="18" charset="0"/>
              </a:rPr>
              <a:t>ЖДҮ</a:t>
            </a:r>
            <a:r>
              <a:rPr lang="mn-MN" sz="1100" dirty="0">
                <a:latin typeface="Times New Roman" panose="02020603050405020304" pitchFamily="18" charset="0"/>
                <a:cs typeface="Times New Roman" panose="02020603050405020304" pitchFamily="18" charset="0"/>
              </a:rPr>
              <a:t>-ийн санхүүжилтийн хүртээмжийг нэмэгдүүлэх зорилгоор </a:t>
            </a:r>
            <a:r>
              <a:rPr lang="en-US" sz="1100" dirty="0" err="1">
                <a:latin typeface="Times New Roman" panose="02020603050405020304" pitchFamily="18" charset="0"/>
                <a:cs typeface="Times New Roman" panose="02020603050405020304" pitchFamily="18" charset="0"/>
              </a:rPr>
              <a:t>Cassa</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Depositi</a:t>
            </a:r>
            <a:r>
              <a:rPr lang="en-US" sz="1100" dirty="0">
                <a:latin typeface="Times New Roman" panose="02020603050405020304" pitchFamily="18" charset="0"/>
                <a:cs typeface="Times New Roman" panose="02020603050405020304" pitchFamily="18" charset="0"/>
              </a:rPr>
              <a:t> e </a:t>
            </a:r>
            <a:r>
              <a:rPr lang="en-US" sz="1100" dirty="0" err="1">
                <a:latin typeface="Times New Roman" panose="02020603050405020304" pitchFamily="18" charset="0"/>
                <a:cs typeface="Times New Roman" panose="02020603050405020304" pitchFamily="18" charset="0"/>
              </a:rPr>
              <a:t>Prestiti</a:t>
            </a:r>
            <a:r>
              <a:rPr lang="en-US" sz="1100" dirty="0">
                <a:latin typeface="Times New Roman" panose="02020603050405020304" pitchFamily="18" charset="0"/>
                <a:cs typeface="Times New Roman" panose="02020603050405020304" pitchFamily="18" charset="0"/>
              </a:rPr>
              <a:t> (CDP), </a:t>
            </a:r>
            <a:r>
              <a:rPr lang="mn-MN" sz="1100" dirty="0">
                <a:latin typeface="Times New Roman" panose="02020603050405020304" pitchFamily="18" charset="0"/>
                <a:cs typeface="Times New Roman" panose="02020603050405020304" pitchFamily="18" charset="0"/>
              </a:rPr>
              <a:t>Үндэсний Сурталчилгааны Хүрээлэн болон Хөгжлийн Санхүүгийн Байгууллага банкны системд олгох санхүүжилтийн хязгаарыг 1 - 3 тэрбум евро болгон нэмэгдүүлсэн. Эдгээр сангууд нь </a:t>
            </a:r>
            <a:r>
              <a:rPr lang="mn-MN" sz="1100" dirty="0" err="1">
                <a:latin typeface="Times New Roman" panose="02020603050405020304" pitchFamily="18" charset="0"/>
                <a:cs typeface="Times New Roman" panose="02020603050405020304" pitchFamily="18" charset="0"/>
              </a:rPr>
              <a:t>ЖДҮ</a:t>
            </a:r>
            <a:r>
              <a:rPr lang="mn-MN" sz="1100" dirty="0">
                <a:latin typeface="Times New Roman" panose="02020603050405020304" pitchFamily="18" charset="0"/>
                <a:cs typeface="Times New Roman" panose="02020603050405020304" pitchFamily="18" charset="0"/>
              </a:rPr>
              <a:t>-д хөрөнгө оруулалтыг дэмжих хөнгөлөлттэй зээл олгох зорилготой юм.</a:t>
            </a:r>
          </a:p>
          <a:p>
            <a:pPr marL="228600" indent="-228600" algn="just">
              <a:buFont typeface="Wingdings" panose="05000000000000000000" pitchFamily="2" charset="2"/>
              <a:buChar char="Ø"/>
            </a:pPr>
            <a:r>
              <a:rPr lang="mn-MN" sz="1100" dirty="0">
                <a:latin typeface="Times New Roman" panose="02020603050405020304" pitchFamily="18" charset="0"/>
                <a:cs typeface="Times New Roman" panose="02020603050405020304" pitchFamily="18" charset="0"/>
              </a:rPr>
              <a:t>Экспортын үйл ажиллагааг дэмжих зорилгоор Италийн экспортын зээлийн агентлаг (</a:t>
            </a:r>
            <a:r>
              <a:rPr lang="en-US" sz="1100" dirty="0">
                <a:latin typeface="Times New Roman" panose="02020603050405020304" pitchFamily="18" charset="0"/>
                <a:cs typeface="Times New Roman" panose="02020603050405020304" pitchFamily="18" charset="0"/>
              </a:rPr>
              <a:t>SACE) </a:t>
            </a:r>
            <a:r>
              <a:rPr lang="mn-MN" sz="1100" dirty="0" err="1">
                <a:latin typeface="Times New Roman" panose="02020603050405020304" pitchFamily="18" charset="0"/>
                <a:cs typeface="Times New Roman" panose="02020603050405020304" pitchFamily="18" charset="0"/>
              </a:rPr>
              <a:t>ЖДҮ</a:t>
            </a:r>
            <a:r>
              <a:rPr lang="mn-MN" sz="1100" dirty="0">
                <a:latin typeface="Times New Roman" panose="02020603050405020304" pitchFamily="18" charset="0"/>
                <a:cs typeface="Times New Roman" panose="02020603050405020304" pitchFamily="18" charset="0"/>
              </a:rPr>
              <a:t>-</a:t>
            </a:r>
            <a:r>
              <a:rPr lang="mn-MN" sz="1100" dirty="0" err="1">
                <a:latin typeface="Times New Roman" panose="02020603050405020304" pitchFamily="18" charset="0"/>
                <a:cs typeface="Times New Roman" panose="02020603050405020304" pitchFamily="18" charset="0"/>
              </a:rPr>
              <a:t>үүдэд</a:t>
            </a:r>
            <a:r>
              <a:rPr lang="mn-MN" sz="1100" dirty="0">
                <a:latin typeface="Times New Roman" panose="02020603050405020304" pitchFamily="18" charset="0"/>
                <a:cs typeface="Times New Roman" panose="02020603050405020304" pitchFamily="18" charset="0"/>
              </a:rPr>
              <a:t> бэлэн мөнгөний урсгалын хэрэгцээг хангах, экспортын зах зээлийг төрөлжүүлэхэд туслах 4 тэрбум еврогийн багц зарласан.  </a:t>
            </a:r>
            <a:endParaRPr lang="en-US" sz="1100" dirty="0">
              <a:latin typeface="Times New Roman" panose="02020603050405020304" pitchFamily="18" charset="0"/>
              <a:cs typeface="Times New Roman" panose="02020603050405020304" pitchFamily="18" charset="0"/>
            </a:endParaRPr>
          </a:p>
          <a:p>
            <a:pPr marL="228600" indent="-228600" algn="just">
              <a:buFont typeface="Wingdings" panose="05000000000000000000" pitchFamily="2" charset="2"/>
              <a:buChar char="Ø"/>
            </a:pPr>
            <a:r>
              <a:rPr lang="mn-MN" sz="1100" dirty="0" err="1">
                <a:latin typeface="Times New Roman" panose="02020603050405020304" pitchFamily="18" charset="0"/>
                <a:cs typeface="Times New Roman" panose="02020603050405020304" pitchFamily="18" charset="0"/>
              </a:rPr>
              <a:t>ЖДҮ</a:t>
            </a:r>
            <a:r>
              <a:rPr lang="mn-MN" sz="1100" dirty="0">
                <a:latin typeface="Times New Roman" panose="02020603050405020304" pitchFamily="18" charset="0"/>
                <a:cs typeface="Times New Roman" panose="02020603050405020304" pitchFamily="18" charset="0"/>
              </a:rPr>
              <a:t>-ийн батлан даалтын төвлөрсөн сан нь </a:t>
            </a:r>
            <a:r>
              <a:rPr lang="mn-MN" sz="1100" dirty="0" err="1">
                <a:latin typeface="Times New Roman" panose="02020603050405020304" pitchFamily="18" charset="0"/>
                <a:cs typeface="Times New Roman" panose="02020603050405020304" pitchFamily="18" charset="0"/>
              </a:rPr>
              <a:t>ЖДҮҮ</a:t>
            </a:r>
            <a:r>
              <a:rPr lang="mn-MN" sz="1100" dirty="0">
                <a:latin typeface="Times New Roman" panose="02020603050405020304" pitchFamily="18" charset="0"/>
                <a:cs typeface="Times New Roman" panose="02020603050405020304" pitchFamily="18" charset="0"/>
              </a:rPr>
              <a:t> эрхлэгчдэд 6 жилийн хугацаатай, дээд тал нь 25 000 евро /ашиг нь 25 хувиас хэтрэхгүй/-ын шинэ зээлийг сангаас олгоно. /зээлийн төлбөрийг 18 сар хойшлуулах/ </a:t>
            </a:r>
          </a:p>
          <a:p>
            <a:pPr>
              <a:buFont typeface="Wingdings" panose="05000000000000000000" pitchFamily="2" charset="2"/>
              <a:buChar char="Ø"/>
            </a:pPr>
            <a:endParaRPr lang="en-US" sz="1100" dirty="0"/>
          </a:p>
        </p:txBody>
      </p:sp>
      <p:cxnSp>
        <p:nvCxnSpPr>
          <p:cNvPr id="15" name="Straight Connector 14">
            <a:extLst>
              <a:ext uri="{FF2B5EF4-FFF2-40B4-BE49-F238E27FC236}">
                <a16:creationId xmlns:a16="http://schemas.microsoft.com/office/drawing/2014/main" id="{A7579F39-070A-A848-9F1B-66421C41F51E}"/>
              </a:ext>
            </a:extLst>
          </p:cNvPr>
          <p:cNvCxnSpPr>
            <a:cxnSpLocks/>
          </p:cNvCxnSpPr>
          <p:nvPr/>
        </p:nvCxnSpPr>
        <p:spPr>
          <a:xfrm>
            <a:off x="2143125" y="4139601"/>
            <a:ext cx="9381766"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321844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87338"/>
            <a:ext cx="10988675" cy="37465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ormAutofit/>
          </a:bodyPr>
          <a:lstStyle/>
          <a:p>
            <a:pPr algn="ctr"/>
            <a:r>
              <a:rPr lang="mn-MN" sz="2000" dirty="0">
                <a:solidFill>
                  <a:srgbClr val="002060"/>
                </a:solidFill>
                <a:latin typeface="Times New Roman" panose="02020603050405020304" pitchFamily="18" charset="0"/>
                <a:cs typeface="Times New Roman" panose="02020603050405020304" pitchFamily="18" charset="0"/>
              </a:rPr>
              <a:t>Итали улс</a:t>
            </a:r>
            <a:endParaRPr lang="en-US" sz="20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059A29-DCEB-43D4-B4EC-16E8071E0676}"/>
              </a:ext>
            </a:extLst>
          </p:cNvPr>
          <p:cNvSpPr txBox="1"/>
          <p:nvPr/>
        </p:nvSpPr>
        <p:spPr>
          <a:xfrm>
            <a:off x="9696450" y="6457226"/>
            <a:ext cx="2242509" cy="307777"/>
          </a:xfrm>
          <a:prstGeom prst="rect">
            <a:avLst/>
          </a:prstGeom>
          <a:noFill/>
        </p:spPr>
        <p:txBody>
          <a:bodyPr wrap="square" rtlCol="0">
            <a:spAutoFit/>
          </a:bodyPr>
          <a:lstStyle/>
          <a:p>
            <a:r>
              <a:rPr lang="mn-MN" sz="1400" dirty="0">
                <a:solidFill>
                  <a:schemeClr val="bg1"/>
                </a:solidFill>
                <a:latin typeface="Times New Roman" panose="02020603050405020304" pitchFamily="18" charset="0"/>
                <a:cs typeface="Times New Roman" panose="02020603050405020304" pitchFamily="18" charset="0"/>
              </a:rPr>
              <a:t>Итали Улс – Оюун-Эрдэнэ</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3C5E68B-FE57-949B-3154-850FBD8862B6}"/>
              </a:ext>
            </a:extLst>
          </p:cNvPr>
          <p:cNvSpPr txBox="1">
            <a:spLocks/>
          </p:cNvSpPr>
          <p:nvPr/>
        </p:nvSpPr>
        <p:spPr>
          <a:xfrm>
            <a:off x="270544" y="923931"/>
            <a:ext cx="1240559" cy="1238244"/>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400"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400" dirty="0">
              <a:solidFill>
                <a:srgbClr val="002060"/>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A3AF2934-BB83-D319-A5DB-D5E0748A872B}"/>
              </a:ext>
            </a:extLst>
          </p:cNvPr>
          <p:cNvCxnSpPr>
            <a:cxnSpLocks/>
          </p:cNvCxnSpPr>
          <p:nvPr/>
        </p:nvCxnSpPr>
        <p:spPr>
          <a:xfrm>
            <a:off x="1947796" y="2610474"/>
            <a:ext cx="9524641"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A7579F39-070A-A848-9F1B-66421C41F51E}"/>
              </a:ext>
            </a:extLst>
          </p:cNvPr>
          <p:cNvCxnSpPr>
            <a:cxnSpLocks/>
          </p:cNvCxnSpPr>
          <p:nvPr/>
        </p:nvCxnSpPr>
        <p:spPr>
          <a:xfrm>
            <a:off x="1947796" y="4252376"/>
            <a:ext cx="9524641"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6" name="TextBox 15">
            <a:extLst>
              <a:ext uri="{FF2B5EF4-FFF2-40B4-BE49-F238E27FC236}">
                <a16:creationId xmlns:a16="http://schemas.microsoft.com/office/drawing/2014/main" id="{46C3DB56-C810-1017-C8F4-FBE60E39B0C0}"/>
              </a:ext>
            </a:extLst>
          </p:cNvPr>
          <p:cNvSpPr txBox="1"/>
          <p:nvPr/>
        </p:nvSpPr>
        <p:spPr>
          <a:xfrm>
            <a:off x="1799431" y="772998"/>
            <a:ext cx="9623604" cy="1785104"/>
          </a:xfrm>
          <a:prstGeom prst="rect">
            <a:avLst/>
          </a:prstGeom>
          <a:noFill/>
        </p:spPr>
        <p:txBody>
          <a:bodyPr wrap="square">
            <a:spAutoFit/>
          </a:bodyPr>
          <a:lstStyle/>
          <a:p>
            <a:pPr marL="0" indent="0" algn="just">
              <a:buNone/>
            </a:pPr>
            <a:r>
              <a:rPr lang="mn-MN" sz="1000" b="1" dirty="0">
                <a:latin typeface="Times New Roman" panose="02020603050405020304" pitchFamily="18" charset="0"/>
                <a:cs typeface="Times New Roman" panose="02020603050405020304" pitchFamily="18" charset="0"/>
              </a:rPr>
              <a:t>2020. 5.13-нд Засгийн газраас эдийн засгийн салбаруудыг дэмжих </a:t>
            </a:r>
            <a:r>
              <a:rPr lang="en-US" sz="1000" b="1" dirty="0">
                <a:latin typeface="Times New Roman" panose="02020603050405020304" pitchFamily="18" charset="0"/>
                <a:cs typeface="Times New Roman" panose="02020603050405020304" pitchFamily="18" charset="0"/>
              </a:rPr>
              <a:t>/</a:t>
            </a:r>
            <a:r>
              <a:rPr lang="mn-MN" sz="1000" b="1" dirty="0">
                <a:latin typeface="Times New Roman" panose="02020603050405020304" pitchFamily="18" charset="0"/>
                <a:cs typeface="Times New Roman" panose="02020603050405020304" pitchFamily="18" charset="0"/>
              </a:rPr>
              <a:t>55 тэрбум евро</a:t>
            </a:r>
            <a:r>
              <a:rPr lang="en-US" sz="1000" b="1" dirty="0">
                <a:latin typeface="Times New Roman" panose="02020603050405020304" pitchFamily="18" charset="0"/>
                <a:cs typeface="Times New Roman" panose="02020603050405020304" pitchFamily="18" charset="0"/>
              </a:rPr>
              <a:t>/</a:t>
            </a:r>
            <a:r>
              <a:rPr lang="mn-MN" sz="1000" b="1" dirty="0">
                <a:latin typeface="Times New Roman" panose="02020603050405020304" pitchFamily="18" charset="0"/>
                <a:cs typeface="Times New Roman" panose="02020603050405020304" pitchFamily="18" charset="0"/>
              </a:rPr>
              <a:t> тогтоолыг баталсан. Энэхүү тогтоолд </a:t>
            </a:r>
            <a:r>
              <a:rPr lang="mn-MN" sz="1000" b="1" dirty="0" err="1">
                <a:latin typeface="Times New Roman" panose="02020603050405020304" pitchFamily="18" charset="0"/>
                <a:cs typeface="Times New Roman" panose="02020603050405020304" pitchFamily="18" charset="0"/>
              </a:rPr>
              <a:t>ЖДҮ</a:t>
            </a:r>
            <a:r>
              <a:rPr lang="mn-MN" sz="1000" b="1" dirty="0">
                <a:latin typeface="Times New Roman" panose="02020603050405020304" pitchFamily="18" charset="0"/>
                <a:cs typeface="Times New Roman" panose="02020603050405020304" pitchFamily="18" charset="0"/>
              </a:rPr>
              <a:t>-тэй холбоотой дараах арга хэмжээг тусгасан байна.</a:t>
            </a:r>
            <a:r>
              <a:rPr lang="en-US" sz="1000" b="1" dirty="0">
                <a:latin typeface="Times New Roman" panose="02020603050405020304" pitchFamily="18" charset="0"/>
                <a:cs typeface="Times New Roman" panose="02020603050405020304" pitchFamily="18" charset="0"/>
              </a:rPr>
              <a:t> </a:t>
            </a:r>
            <a:r>
              <a:rPr lang="mn-MN" sz="1000" b="1" dirty="0">
                <a:latin typeface="Times New Roman" panose="02020603050405020304" pitchFamily="18" charset="0"/>
                <a:cs typeface="Times New Roman" panose="02020603050405020304" pitchFamily="18" charset="0"/>
              </a:rPr>
              <a:t>Үүнд:</a:t>
            </a:r>
          </a:p>
          <a:p>
            <a:pPr lvl="1"/>
            <a:r>
              <a:rPr lang="mn-MN" sz="1000" dirty="0">
                <a:latin typeface="Times New Roman" panose="02020603050405020304" pitchFamily="18" charset="0"/>
                <a:cs typeface="Times New Roman" panose="02020603050405020304" pitchFamily="18" charset="0"/>
              </a:rPr>
              <a:t>ААН-</a:t>
            </a:r>
            <a:r>
              <a:rPr lang="mn-MN" sz="1000" dirty="0" err="1">
                <a:latin typeface="Times New Roman" panose="02020603050405020304" pitchFamily="18" charset="0"/>
                <a:cs typeface="Times New Roman" panose="02020603050405020304" pitchFamily="18" charset="0"/>
              </a:rPr>
              <a:t>үүдийн</a:t>
            </a:r>
            <a:r>
              <a:rPr lang="mn-MN" sz="1000" dirty="0">
                <a:latin typeface="Times New Roman" panose="02020603050405020304" pitchFamily="18" charset="0"/>
                <a:cs typeface="Times New Roman" panose="02020603050405020304" pitchFamily="18" charset="0"/>
              </a:rPr>
              <a:t> орлого өмнөх оны мөн үеийнхээс 33%-</a:t>
            </a:r>
            <a:r>
              <a:rPr lang="mn-MN" sz="1000" dirty="0" err="1">
                <a:latin typeface="Times New Roman" panose="02020603050405020304" pitchFamily="18" charset="0"/>
                <a:cs typeface="Times New Roman" panose="02020603050405020304" pitchFamily="18" charset="0"/>
              </a:rPr>
              <a:t>иар</a:t>
            </a:r>
            <a:r>
              <a:rPr lang="mn-MN" sz="1000" dirty="0">
                <a:latin typeface="Times New Roman" panose="02020603050405020304" pitchFamily="18" charset="0"/>
                <a:cs typeface="Times New Roman" panose="02020603050405020304" pitchFamily="18" charset="0"/>
              </a:rPr>
              <a:t> буурсан тохиолдолд 5 сая еврогоос ихгүй эргэлттэй иргэн, ААН-</a:t>
            </a:r>
            <a:r>
              <a:rPr lang="mn-MN" sz="1000" dirty="0" err="1">
                <a:latin typeface="Times New Roman" panose="02020603050405020304" pitchFamily="18" charset="0"/>
                <a:cs typeface="Times New Roman" panose="02020603050405020304" pitchFamily="18" charset="0"/>
              </a:rPr>
              <a:t>үүдэд</a:t>
            </a:r>
            <a:r>
              <a:rPr lang="mn-MN" sz="1000" dirty="0">
                <a:latin typeface="Times New Roman" panose="02020603050405020304" pitchFamily="18" charset="0"/>
                <a:cs typeface="Times New Roman" panose="02020603050405020304" pitchFamily="18" charset="0"/>
              </a:rPr>
              <a:t> 6.2 тэрбум еврог буцалтгүй тусламжаар хуваарилсан:</a:t>
            </a:r>
          </a:p>
          <a:p>
            <a:pPr lvl="2"/>
            <a:r>
              <a:rPr lang="mn-MN" sz="1000" dirty="0">
                <a:latin typeface="Times New Roman" panose="02020603050405020304" pitchFamily="18" charset="0"/>
                <a:cs typeface="Times New Roman" panose="02020603050405020304" pitchFamily="18" charset="0"/>
              </a:rPr>
              <a:t>400 000 еврогийн орлогоос бага орлоготой ААН-</a:t>
            </a:r>
            <a:r>
              <a:rPr lang="mn-MN" sz="1000" dirty="0" err="1">
                <a:latin typeface="Times New Roman" panose="02020603050405020304" pitchFamily="18" charset="0"/>
                <a:cs typeface="Times New Roman" panose="02020603050405020304" pitchFamily="18" charset="0"/>
              </a:rPr>
              <a:t>үүдэд</a:t>
            </a:r>
            <a:r>
              <a:rPr lang="mn-MN" sz="1000" dirty="0">
                <a:latin typeface="Times New Roman" panose="02020603050405020304" pitchFamily="18" charset="0"/>
                <a:cs typeface="Times New Roman" panose="02020603050405020304" pitchFamily="18" charset="0"/>
              </a:rPr>
              <a:t> 20%;</a:t>
            </a:r>
          </a:p>
          <a:p>
            <a:pPr lvl="2"/>
            <a:r>
              <a:rPr lang="mn-MN" sz="1000" dirty="0">
                <a:latin typeface="Times New Roman" panose="02020603050405020304" pitchFamily="18" charset="0"/>
                <a:cs typeface="Times New Roman" panose="02020603050405020304" pitchFamily="18" charset="0"/>
              </a:rPr>
              <a:t>400 000 еврогоос 1 сая еврогийн орлоготой ААН-</a:t>
            </a:r>
            <a:r>
              <a:rPr lang="mn-MN" sz="1000" dirty="0" err="1">
                <a:latin typeface="Times New Roman" panose="02020603050405020304" pitchFamily="18" charset="0"/>
                <a:cs typeface="Times New Roman" panose="02020603050405020304" pitchFamily="18" charset="0"/>
              </a:rPr>
              <a:t>үүдэд</a:t>
            </a:r>
            <a:r>
              <a:rPr lang="mn-MN" sz="1000" dirty="0">
                <a:latin typeface="Times New Roman" panose="02020603050405020304" pitchFamily="18" charset="0"/>
                <a:cs typeface="Times New Roman" panose="02020603050405020304" pitchFamily="18" charset="0"/>
              </a:rPr>
              <a:t> 15%;</a:t>
            </a:r>
          </a:p>
          <a:p>
            <a:pPr lvl="2"/>
            <a:r>
              <a:rPr lang="mn-MN" sz="1000" dirty="0">
                <a:latin typeface="Times New Roman" panose="02020603050405020304" pitchFamily="18" charset="0"/>
                <a:cs typeface="Times New Roman" panose="02020603050405020304" pitchFamily="18" charset="0"/>
              </a:rPr>
              <a:t>Орлого нь 1 сая-5 сая еврогийн хооронд байгаа ААН-</a:t>
            </a:r>
            <a:r>
              <a:rPr lang="mn-MN" sz="1000" dirty="0" err="1">
                <a:latin typeface="Times New Roman" panose="02020603050405020304" pitchFamily="18" charset="0"/>
                <a:cs typeface="Times New Roman" panose="02020603050405020304" pitchFamily="18" charset="0"/>
              </a:rPr>
              <a:t>үүдэд</a:t>
            </a:r>
            <a:r>
              <a:rPr lang="mn-MN" sz="1000" dirty="0">
                <a:latin typeface="Times New Roman" panose="02020603050405020304" pitchFamily="18" charset="0"/>
                <a:cs typeface="Times New Roman" panose="02020603050405020304" pitchFamily="18" charset="0"/>
              </a:rPr>
              <a:t> 10%.</a:t>
            </a:r>
          </a:p>
          <a:p>
            <a:pPr marL="114300" lvl="1" algn="just"/>
            <a:r>
              <a:rPr lang="mn-MN" sz="1000" dirty="0">
                <a:latin typeface="Times New Roman" panose="02020603050405020304" pitchFamily="18" charset="0"/>
                <a:cs typeface="Times New Roman" panose="02020603050405020304" pitchFamily="18" charset="0"/>
              </a:rPr>
              <a:t>Орлогын татвараас чөлөөлөх /6-р сард төлөх шимтгэлийн доод хэмжээ нь хувь хүмүүст 1000 евро, хуулийн этгээдэд 2000 евро байна./</a:t>
            </a:r>
          </a:p>
          <a:p>
            <a:pPr marL="114300" lvl="1" algn="just"/>
            <a:r>
              <a:rPr lang="mn-MN" sz="1000" dirty="0">
                <a:latin typeface="Times New Roman" panose="02020603050405020304" pitchFamily="18" charset="0"/>
                <a:cs typeface="Times New Roman" panose="02020603050405020304" pitchFamily="18" charset="0"/>
              </a:rPr>
              <a:t>Италийн үндэсний хөрөнгө оруулалтын банк Cassa Depositi e Prestiti-аас 50 сая еврогоос дээш орлоготой /ББСБ орохгүй/ ААН-д үйл ажиллагааг нь дэмжихэд зориулж 45 тэрбум евро олгох.</a:t>
            </a:r>
          </a:p>
          <a:p>
            <a:pPr marL="114300" lvl="1" algn="just"/>
            <a:r>
              <a:rPr lang="mn-MN" sz="1000" dirty="0">
                <a:latin typeface="Times New Roman" panose="02020603050405020304" pitchFamily="18" charset="0"/>
                <a:cs typeface="Times New Roman" panose="02020603050405020304" pitchFamily="18" charset="0"/>
              </a:rPr>
              <a:t>ААН-ийн орлогын албан татварыг хүчингүй болгох /Алдагдал хүлээсэн </a:t>
            </a:r>
            <a:r>
              <a:rPr lang="mn-MN" sz="1000" dirty="0" err="1">
                <a:latin typeface="Times New Roman" panose="02020603050405020304" pitchFamily="18" charset="0"/>
                <a:cs typeface="Times New Roman" panose="02020603050405020304" pitchFamily="18" charset="0"/>
              </a:rPr>
              <a:t>ЖДҮ</a:t>
            </a:r>
            <a:r>
              <a:rPr lang="mn-MN" sz="1000" dirty="0">
                <a:latin typeface="Times New Roman" panose="02020603050405020304" pitchFamily="18" charset="0"/>
                <a:cs typeface="Times New Roman" panose="02020603050405020304" pitchFamily="18" charset="0"/>
              </a:rPr>
              <a:t> эрхлэгчид 2019 оны болон 2020 онд төлөх урьдчилгаа төлбөрийн эхний төлбөр хамаарна./</a:t>
            </a:r>
          </a:p>
        </p:txBody>
      </p:sp>
      <p:sp>
        <p:nvSpPr>
          <p:cNvPr id="17" name="Content Placeholder 2">
            <a:extLst>
              <a:ext uri="{FF2B5EF4-FFF2-40B4-BE49-F238E27FC236}">
                <a16:creationId xmlns:a16="http://schemas.microsoft.com/office/drawing/2014/main" id="{619BFD54-1076-71E4-811D-5000F9FD7651}"/>
              </a:ext>
            </a:extLst>
          </p:cNvPr>
          <p:cNvSpPr txBox="1">
            <a:spLocks/>
          </p:cNvSpPr>
          <p:nvPr/>
        </p:nvSpPr>
        <p:spPr>
          <a:xfrm>
            <a:off x="1511103" y="2669112"/>
            <a:ext cx="9889276" cy="1583264"/>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lvl="1" algn="just">
              <a:buFont typeface="Wingdings" panose="05000000000000000000" pitchFamily="2" charset="2"/>
              <a:buChar char="Ø"/>
            </a:pPr>
            <a:r>
              <a:rPr lang="mn-MN" sz="1000" dirty="0">
                <a:latin typeface="Times New Roman" panose="02020603050405020304" pitchFamily="18" charset="0"/>
                <a:cs typeface="Times New Roman" panose="02020603050405020304" pitchFamily="18" charset="0"/>
              </a:rPr>
              <a:t>Түрээсийн татаас: 5 сая еврогоос доош орлоготой том хохирол амссан ААН-үүд бизнесийн зориулалтаар сарын түрээсийн 60%-тай тэнцэх татварын хөнгөлөлт </a:t>
            </a:r>
            <a:r>
              <a:rPr lang="mn-MN" sz="1000" dirty="0" err="1">
                <a:latin typeface="Times New Roman" panose="02020603050405020304" pitchFamily="18" charset="0"/>
                <a:cs typeface="Times New Roman" panose="02020603050405020304" pitchFamily="18" charset="0"/>
              </a:rPr>
              <a:t>эдлэнэ</a:t>
            </a:r>
            <a:r>
              <a:rPr lang="mn-MN" sz="1000" dirty="0">
                <a:latin typeface="Times New Roman" panose="02020603050405020304" pitchFamily="18" charset="0"/>
                <a:cs typeface="Times New Roman" panose="02020603050405020304" pitchFamily="18" charset="0"/>
              </a:rPr>
              <a:t>. /Зочид буудлын хувьд татварын хөнгөлөлтийг эргэлтээс үл хамааран олгодог. Өмчлөлийн хэмжээ нь 1.5 тэрбум евро юм./</a:t>
            </a:r>
          </a:p>
          <a:p>
            <a:pPr lvl="1" algn="just">
              <a:buFont typeface="Wingdings" panose="05000000000000000000" pitchFamily="2" charset="2"/>
              <a:buChar char="Ø"/>
            </a:pPr>
            <a:r>
              <a:rPr lang="mn-MN" sz="1000" dirty="0">
                <a:latin typeface="Times New Roman" panose="02020603050405020304" pitchFamily="18" charset="0"/>
                <a:cs typeface="Times New Roman" panose="02020603050405020304" pitchFamily="18" charset="0"/>
              </a:rPr>
              <a:t>2020 оны 5, 6, 7-р саруудад </a:t>
            </a:r>
            <a:r>
              <a:rPr lang="mn-MN" sz="1000" dirty="0" err="1">
                <a:latin typeface="Times New Roman" panose="02020603050405020304" pitchFamily="18" charset="0"/>
                <a:cs typeface="Times New Roman" panose="02020603050405020304" pitchFamily="18" charset="0"/>
              </a:rPr>
              <a:t>ЖДҮҮ</a:t>
            </a:r>
            <a:r>
              <a:rPr lang="mn-MN" sz="1000" dirty="0">
                <a:latin typeface="Times New Roman" panose="02020603050405020304" pitchFamily="18" charset="0"/>
                <a:cs typeface="Times New Roman" panose="02020603050405020304" pitchFamily="18" charset="0"/>
              </a:rPr>
              <a:t> эрхлэгчдийн цахилгааны төлбөрийн зардлыг бууруулах зорилгоор 600 сая евро хуваарилсан.</a:t>
            </a:r>
          </a:p>
          <a:p>
            <a:pPr lvl="1" algn="just">
              <a:buFont typeface="Wingdings" panose="05000000000000000000" pitchFamily="2" charset="2"/>
              <a:buChar char="Ø"/>
            </a:pPr>
            <a:r>
              <a:rPr lang="mn-MN" sz="1000" dirty="0">
                <a:latin typeface="Times New Roman" panose="02020603050405020304" pitchFamily="18" charset="0"/>
                <a:cs typeface="Times New Roman" panose="02020603050405020304" pitchFamily="18" charset="0"/>
              </a:rPr>
              <a:t>Гарааны бизнесүүдэд зориулсан үндэсний татаастай санхүүгийн үндсэн хөтөлбөрийн санхүүжилтийг 100 сая еврогоор нэмэгдэв</a:t>
            </a:r>
          </a:p>
          <a:p>
            <a:pPr lvl="1" algn="just">
              <a:buFont typeface="Wingdings" panose="05000000000000000000" pitchFamily="2" charset="2"/>
              <a:buChar char="Ø"/>
            </a:pPr>
            <a:r>
              <a:rPr lang="mn-MN" sz="1000" dirty="0" err="1">
                <a:latin typeface="Times New Roman" panose="02020603050405020304" pitchFamily="18" charset="0"/>
                <a:cs typeface="Times New Roman" panose="02020603050405020304" pitchFamily="18" charset="0"/>
              </a:rPr>
              <a:t>ЖДҮ</a:t>
            </a:r>
            <a:r>
              <a:rPr lang="mn-MN" sz="1000" dirty="0">
                <a:latin typeface="Times New Roman" panose="02020603050405020304" pitchFamily="18" charset="0"/>
                <a:cs typeface="Times New Roman" panose="02020603050405020304" pitchFamily="18" charset="0"/>
              </a:rPr>
              <a:t> болон гарааны бизнесийг санхүүжүүлж буй гадаадын иргэдэд зориулсан үндэсний хөрөнгө оруулагчийн визний босгыг хоёр дахин бууруулсан.</a:t>
            </a:r>
          </a:p>
          <a:p>
            <a:pPr lvl="1" algn="just">
              <a:buFont typeface="Wingdings" panose="05000000000000000000" pitchFamily="2" charset="2"/>
              <a:buChar char="Ø"/>
            </a:pPr>
            <a:r>
              <a:rPr lang="mn-MN" sz="1000" dirty="0" err="1">
                <a:latin typeface="Times New Roman" panose="02020603050405020304" pitchFamily="18" charset="0"/>
                <a:cs typeface="Times New Roman" panose="02020603050405020304" pitchFamily="18" charset="0"/>
              </a:rPr>
              <a:t>Инноваци</a:t>
            </a:r>
            <a:r>
              <a:rPr lang="mn-MN" sz="1000" dirty="0">
                <a:latin typeface="Times New Roman" panose="02020603050405020304" pitchFamily="18" charset="0"/>
                <a:cs typeface="Times New Roman" panose="02020603050405020304" pitchFamily="18" charset="0"/>
              </a:rPr>
              <a:t>, </a:t>
            </a:r>
            <a:r>
              <a:rPr lang="mn-MN" sz="1000" dirty="0" err="1">
                <a:latin typeface="Times New Roman" panose="02020603050405020304" pitchFamily="18" charset="0"/>
                <a:cs typeface="Times New Roman" panose="02020603050405020304" pitchFamily="18" charset="0"/>
              </a:rPr>
              <a:t>дижиталчиллын</a:t>
            </a:r>
            <a:r>
              <a:rPr lang="mn-MN" sz="1000" dirty="0">
                <a:latin typeface="Times New Roman" panose="02020603050405020304" pitchFamily="18" charset="0"/>
                <a:cs typeface="Times New Roman" panose="02020603050405020304" pitchFamily="18" charset="0"/>
              </a:rPr>
              <a:t> яамнаас “Дижитал эв санааны нэгдэл” санаачилга гаргасан. Үүнд компаниуд (ялангуяа </a:t>
            </a:r>
            <a:r>
              <a:rPr lang="mn-MN" sz="1000" dirty="0" err="1">
                <a:latin typeface="Times New Roman" panose="02020603050405020304" pitchFamily="18" charset="0"/>
                <a:cs typeface="Times New Roman" panose="02020603050405020304" pitchFamily="18" charset="0"/>
              </a:rPr>
              <a:t>ЖДҮ</a:t>
            </a:r>
            <a:r>
              <a:rPr lang="mn-MN" sz="1000" dirty="0">
                <a:latin typeface="Times New Roman" panose="02020603050405020304" pitchFamily="18" charset="0"/>
                <a:cs typeface="Times New Roman" panose="02020603050405020304" pitchFamily="18" charset="0"/>
              </a:rPr>
              <a:t> болон хувиараа хөдөлмөр эрхлэгчид) хувийн хэвшлийн томоохон компаниудын ухаалаг/теле-ажиллагаа, видео хурал, мобайл </a:t>
            </a:r>
            <a:r>
              <a:rPr lang="mn-MN" sz="1000" dirty="0" err="1">
                <a:latin typeface="Times New Roman" panose="02020603050405020304" pitchFamily="18" charset="0"/>
                <a:cs typeface="Times New Roman" panose="02020603050405020304" pitchFamily="18" charset="0"/>
              </a:rPr>
              <a:t>датад</a:t>
            </a:r>
            <a:r>
              <a:rPr lang="mn-MN" sz="1000" dirty="0">
                <a:latin typeface="Times New Roman" panose="02020603050405020304" pitchFamily="18" charset="0"/>
                <a:cs typeface="Times New Roman" panose="02020603050405020304" pitchFamily="18" charset="0"/>
              </a:rPr>
              <a:t> нэвтрэх, үүлэн тооцоолол гэх мэт дижитал үйлчилгээнд ямар ч зардалгүйгээр бүртгүүлэх боломжтой</a:t>
            </a:r>
          </a:p>
        </p:txBody>
      </p:sp>
      <p:sp>
        <p:nvSpPr>
          <p:cNvPr id="18" name="Content Placeholder 3">
            <a:extLst>
              <a:ext uri="{FF2B5EF4-FFF2-40B4-BE49-F238E27FC236}">
                <a16:creationId xmlns:a16="http://schemas.microsoft.com/office/drawing/2014/main" id="{442EBAEF-9E18-0584-7F08-A9EB45AE0D13}"/>
              </a:ext>
            </a:extLst>
          </p:cNvPr>
          <p:cNvSpPr txBox="1">
            <a:spLocks/>
          </p:cNvSpPr>
          <p:nvPr/>
        </p:nvSpPr>
        <p:spPr>
          <a:xfrm>
            <a:off x="1875737" y="4311013"/>
            <a:ext cx="9524642" cy="187118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mn-MN" sz="1000" dirty="0">
                <a:latin typeface="Times New Roman" panose="02020603050405020304" pitchFamily="18" charset="0"/>
                <a:cs typeface="Times New Roman" panose="02020603050405020304" pitchFamily="18" charset="0"/>
              </a:rPr>
              <a:t>Хөдөлмөр </a:t>
            </a:r>
            <a:r>
              <a:rPr lang="mn-MN" sz="1000" dirty="0" err="1">
                <a:latin typeface="Times New Roman" panose="02020603050405020304" pitchFamily="18" charset="0"/>
                <a:cs typeface="Times New Roman" panose="02020603050405020304" pitchFamily="18" charset="0"/>
              </a:rPr>
              <a:t>эрхлэгдэд</a:t>
            </a:r>
            <a:r>
              <a:rPr lang="mn-MN" sz="1000" dirty="0">
                <a:latin typeface="Times New Roman" panose="02020603050405020304" pitchFamily="18" charset="0"/>
                <a:cs typeface="Times New Roman" panose="02020603050405020304" pitchFamily="18" charset="0"/>
              </a:rPr>
              <a:t> зориулсан дэмжлэг:</a:t>
            </a:r>
          </a:p>
          <a:p>
            <a:pPr lvl="1" algn="just">
              <a:buFont typeface="Wingdings" panose="05000000000000000000" pitchFamily="2" charset="2"/>
              <a:buChar char="Ø"/>
            </a:pPr>
            <a:r>
              <a:rPr lang="mn-MN" sz="1000" dirty="0">
                <a:latin typeface="Times New Roman" panose="02020603050405020304" pitchFamily="18" charset="0"/>
                <a:cs typeface="Times New Roman" panose="02020603050405020304" pitchFamily="18" charset="0"/>
              </a:rPr>
              <a:t>Хувийн хэвшилд хөдөлмөр эрхэлдэг болон хувиараа хөдөлмөр эрхэлдэг 12 нас хүрээгүй хүүхэдтэй эцэг эхэд цалингийнх нь 50 хувьтай тэнцэх хэмжээний тэтгэмжийг тасралтгүй /15 хүртэл хоногоор хуваах/ чөлөө </a:t>
            </a:r>
            <a:r>
              <a:rPr lang="mn-MN" sz="1000" dirty="0" err="1">
                <a:latin typeface="Times New Roman" panose="02020603050405020304" pitchFamily="18" charset="0"/>
                <a:cs typeface="Times New Roman" panose="02020603050405020304" pitchFamily="18" charset="0"/>
              </a:rPr>
              <a:t>өолгох</a:t>
            </a:r>
            <a:r>
              <a:rPr lang="mn-MN" sz="1000" dirty="0">
                <a:latin typeface="Times New Roman" panose="02020603050405020304" pitchFamily="18" charset="0"/>
                <a:cs typeface="Times New Roman" panose="02020603050405020304" pitchFamily="18" charset="0"/>
              </a:rPr>
              <a:t> Хөгжлийн бэрхшээлтэй хүүхдэд насны хязгаарлалт хамаарахгүй.</a:t>
            </a:r>
          </a:p>
          <a:p>
            <a:pPr lvl="1" algn="just">
              <a:buFont typeface="Wingdings" panose="05000000000000000000" pitchFamily="2" charset="2"/>
              <a:buChar char="Ø"/>
            </a:pPr>
            <a:r>
              <a:rPr lang="mn-MN" sz="1000" dirty="0">
                <a:latin typeface="Times New Roman" panose="02020603050405020304" pitchFamily="18" charset="0"/>
                <a:cs typeface="Times New Roman" panose="02020603050405020304" pitchFamily="18" charset="0"/>
              </a:rPr>
              <a:t>Эцэг эхчүүд хүүхдээ асрагчдаа төлөх зардалд 600 еврогийн (эрүүл мэндийн салбарт ажилладаг бол 1000 евро) эрхийн бичиг авах </a:t>
            </a:r>
          </a:p>
          <a:p>
            <a:pPr lvl="1" algn="just">
              <a:buFont typeface="Wingdings" panose="05000000000000000000" pitchFamily="2" charset="2"/>
              <a:buChar char="Ø"/>
            </a:pPr>
            <a:r>
              <a:rPr lang="mn-MN" sz="1000" dirty="0">
                <a:latin typeface="Times New Roman" panose="02020603050405020304" pitchFamily="18" charset="0"/>
                <a:cs typeface="Times New Roman" panose="02020603050405020304" pitchFamily="18" charset="0"/>
              </a:rPr>
              <a:t>Нийгмийн даатгал, халамжийн шимтгэлийн төлбөрийг хойшлуулах.</a:t>
            </a:r>
          </a:p>
          <a:p>
            <a:pPr lvl="1" algn="just">
              <a:buFont typeface="Wingdings" panose="05000000000000000000" pitchFamily="2" charset="2"/>
              <a:buChar char="Ø"/>
            </a:pPr>
            <a:r>
              <a:rPr lang="mn-MN" sz="1000" dirty="0">
                <a:latin typeface="Times New Roman" panose="02020603050405020304" pitchFamily="18" charset="0"/>
                <a:cs typeface="Times New Roman" panose="02020603050405020304" pitchFamily="18" charset="0"/>
              </a:rPr>
              <a:t>2020 оны 3-р сард ажлын байрандаа үргэлжлүүлэн ажилласан ажилчдад жилийн орлого 40 000 еврогоос доош байвал 100 еврогийн татварын урамшуулал олгох</a:t>
            </a:r>
          </a:p>
          <a:p>
            <a:pPr lvl="1" algn="just">
              <a:buFont typeface="Wingdings" panose="05000000000000000000" pitchFamily="2" charset="2"/>
              <a:buChar char="Ø"/>
            </a:pPr>
            <a:r>
              <a:rPr lang="mn-MN" sz="1000" dirty="0">
                <a:latin typeface="Times New Roman" panose="02020603050405020304" pitchFamily="18" charset="0"/>
                <a:cs typeface="Times New Roman" panose="02020603050405020304" pitchFamily="18" charset="0"/>
              </a:rPr>
              <a:t>Хувиараа хөдөлмөр эрхлэгчдийн ипотекийн зээлийн төлбөрийг түр зогсоох</a:t>
            </a:r>
          </a:p>
          <a:p>
            <a:pPr lvl="1" algn="just">
              <a:buFont typeface="Wingdings" panose="05000000000000000000" pitchFamily="2" charset="2"/>
              <a:buChar char="Ø"/>
            </a:pPr>
            <a:r>
              <a:rPr lang="mn-MN" sz="1000" dirty="0">
                <a:latin typeface="Times New Roman" panose="02020603050405020304" pitchFamily="18" charset="0"/>
                <a:cs typeface="Times New Roman" panose="02020603050405020304" pitchFamily="18" charset="0"/>
              </a:rPr>
              <a:t>Хөдөлмөр эрхлэгчдэд үүссэн асуудлыг шийдвэрлэх, орлогын дэмжлэг үзүүлэх бүхий санг (2020 онд 300 сая еврогийн санхүүжилт) байгуулсан.</a:t>
            </a:r>
          </a:p>
          <a:p>
            <a:pPr lvl="1" algn="just">
              <a:buFont typeface="Wingdings" panose="05000000000000000000" pitchFamily="2" charset="2"/>
              <a:buChar char="Ø"/>
            </a:pPr>
            <a:r>
              <a:rPr lang="mn-MN" sz="1000" dirty="0">
                <a:latin typeface="Times New Roman" panose="02020603050405020304" pitchFamily="18" charset="0"/>
                <a:cs typeface="Times New Roman" panose="02020603050405020304" pitchFamily="18" charset="0"/>
              </a:rPr>
              <a:t>Хувиараа хөдөлмөр эрхэлдэг ажилчид 2020 оны 3-р сард 600 еврогийн татваргүй нэг удаагийн тэтгэмж авна.</a:t>
            </a:r>
          </a:p>
        </p:txBody>
      </p:sp>
    </p:spTree>
    <p:extLst>
      <p:ext uri="{BB962C8B-B14F-4D97-AF65-F5344CB8AC3E}">
        <p14:creationId xmlns:p14="http://schemas.microsoft.com/office/powerpoint/2010/main" val="40696313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87338"/>
            <a:ext cx="10988675" cy="37465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ormAutofit/>
          </a:bodyPr>
          <a:lstStyle/>
          <a:p>
            <a:pPr algn="ctr"/>
            <a:r>
              <a:rPr lang="mn-MN" sz="2000" dirty="0">
                <a:solidFill>
                  <a:srgbClr val="002060"/>
                </a:solidFill>
                <a:latin typeface="Times New Roman" panose="02020603050405020304" pitchFamily="18" charset="0"/>
                <a:cs typeface="Times New Roman" panose="02020603050405020304" pitchFamily="18" charset="0"/>
              </a:rPr>
              <a:t>БНХАУ</a:t>
            </a:r>
            <a:endParaRPr lang="en-US" sz="20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059A29-DCEB-43D4-B4EC-16E8071E0676}"/>
              </a:ext>
            </a:extLst>
          </p:cNvPr>
          <p:cNvSpPr txBox="1"/>
          <p:nvPr/>
        </p:nvSpPr>
        <p:spPr>
          <a:xfrm>
            <a:off x="9696450" y="6457226"/>
            <a:ext cx="1775985" cy="307777"/>
          </a:xfrm>
          <a:prstGeom prst="rect">
            <a:avLst/>
          </a:prstGeom>
          <a:noFill/>
        </p:spPr>
        <p:txBody>
          <a:bodyPr wrap="square" rtlCol="0">
            <a:spAutoFit/>
          </a:bodyPr>
          <a:lstStyle/>
          <a:p>
            <a:r>
              <a:rPr lang="mn-MN" sz="1400" dirty="0">
                <a:solidFill>
                  <a:schemeClr val="bg1"/>
                </a:solidFill>
                <a:latin typeface="Times New Roman" panose="02020603050405020304" pitchFamily="18" charset="0"/>
                <a:cs typeface="Times New Roman" panose="02020603050405020304" pitchFamily="18" charset="0"/>
              </a:rPr>
              <a:t>БНХАУ – Төрболд</a:t>
            </a:r>
            <a:endParaRPr lang="en-US" sz="1400" dirty="0">
              <a:solidFill>
                <a:schemeClr val="bg1"/>
              </a:solidFill>
              <a:latin typeface="Times New Roman" panose="02020603050405020304" pitchFamily="18" charset="0"/>
              <a:cs typeface="Times New Roman" panose="02020603050405020304" pitchFamily="18" charset="0"/>
            </a:endParaRPr>
          </a:p>
        </p:txBody>
      </p:sp>
      <p:sp>
        <p:nvSpPr>
          <p:cNvPr id="7" name="Title 1">
            <a:extLst>
              <a:ext uri="{FF2B5EF4-FFF2-40B4-BE49-F238E27FC236}">
                <a16:creationId xmlns:a16="http://schemas.microsoft.com/office/drawing/2014/main" id="{D3C5E68B-FE57-949B-3154-850FBD8862B6}"/>
              </a:ext>
            </a:extLst>
          </p:cNvPr>
          <p:cNvSpPr txBox="1">
            <a:spLocks/>
          </p:cNvSpPr>
          <p:nvPr/>
        </p:nvSpPr>
        <p:spPr>
          <a:xfrm>
            <a:off x="537245" y="2884864"/>
            <a:ext cx="1228234" cy="3249860"/>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100"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100" dirty="0">
              <a:solidFill>
                <a:srgbClr val="002060"/>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A3AF2934-BB83-D319-A5DB-D5E0748A872B}"/>
              </a:ext>
            </a:extLst>
          </p:cNvPr>
          <p:cNvCxnSpPr>
            <a:cxnSpLocks/>
          </p:cNvCxnSpPr>
          <p:nvPr/>
        </p:nvCxnSpPr>
        <p:spPr>
          <a:xfrm>
            <a:off x="1983299" y="6134724"/>
            <a:ext cx="9453631"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A7579F39-070A-A848-9F1B-66421C41F51E}"/>
              </a:ext>
            </a:extLst>
          </p:cNvPr>
          <p:cNvCxnSpPr>
            <a:cxnSpLocks/>
          </p:cNvCxnSpPr>
          <p:nvPr/>
        </p:nvCxnSpPr>
        <p:spPr>
          <a:xfrm>
            <a:off x="537245" y="2712128"/>
            <a:ext cx="10935190"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0" name="Content Placeholder 3">
            <a:extLst>
              <a:ext uri="{FF2B5EF4-FFF2-40B4-BE49-F238E27FC236}">
                <a16:creationId xmlns:a16="http://schemas.microsoft.com/office/drawing/2014/main" id="{070C3CB2-8F90-A167-89A6-CCB26DADD9BA}"/>
              </a:ext>
            </a:extLst>
          </p:cNvPr>
          <p:cNvSpPr txBox="1">
            <a:spLocks/>
          </p:cNvSpPr>
          <p:nvPr/>
        </p:nvSpPr>
        <p:spPr>
          <a:xfrm>
            <a:off x="1877151" y="773355"/>
            <a:ext cx="9665929" cy="1857369"/>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50000"/>
              </a:lnSpc>
              <a:spcBef>
                <a:spcPts val="0"/>
              </a:spcBef>
              <a:buFont typeface="Calibri" panose="020F0502020204030204" pitchFamily="34" charset="0"/>
              <a:buNone/>
            </a:pPr>
            <a:r>
              <a:rPr lang="en-US" sz="1100" dirty="0">
                <a:latin typeface="Times New Roman" panose="02020603050405020304" pitchFamily="18" charset="0"/>
                <a:cs typeface="Times New Roman" panose="02020603050405020304" pitchFamily="18" charset="0"/>
              </a:rPr>
              <a:t>2020 </a:t>
            </a:r>
            <a:r>
              <a:rPr lang="en-US" sz="1100" dirty="0" err="1">
                <a:latin typeface="Times New Roman" panose="02020603050405020304" pitchFamily="18" charset="0"/>
                <a:cs typeface="Times New Roman" panose="02020603050405020304" pitchFamily="18" charset="0"/>
              </a:rPr>
              <a:t>оны</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эхний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хоёр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сарын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байдлаар</a:t>
            </a:r>
            <a:r>
              <a:rPr lang="en-US" sz="1100" dirty="0">
                <a:latin typeface="Times New Roman" panose="02020603050405020304" pitchFamily="18" charset="0"/>
                <a:cs typeface="Times New Roman" panose="02020603050405020304" pitchFamily="18" charset="0"/>
              </a:rPr>
              <a:t> БНХАУ-</a:t>
            </a:r>
            <a:r>
              <a:rPr lang="en-US" sz="1100" dirty="0" err="1">
                <a:latin typeface="Times New Roman" panose="02020603050405020304" pitchFamily="18" charset="0"/>
                <a:cs typeface="Times New Roman" panose="02020603050405020304" pitchFamily="18" charset="0"/>
              </a:rPr>
              <a:t>ын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өргөн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хэрэглээний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барааны</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худалдаа</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өмнөх</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оны</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мөн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үеийнхээс</a:t>
            </a:r>
            <a:r>
              <a:rPr lang="en-US" sz="1100" dirty="0">
                <a:latin typeface="Times New Roman" panose="02020603050405020304" pitchFamily="18" charset="0"/>
                <a:cs typeface="Times New Roman" panose="02020603050405020304" pitchFamily="18" charset="0"/>
              </a:rPr>
              <a:t> 20.5%, </a:t>
            </a:r>
            <a:r>
              <a:rPr lang="en-US" sz="1100" dirty="0" err="1">
                <a:latin typeface="Times New Roman" panose="02020603050405020304" pitchFamily="18" charset="0"/>
                <a:cs typeface="Times New Roman" panose="02020603050405020304" pitchFamily="18" charset="0"/>
              </a:rPr>
              <a:t>үл</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хөдлөх</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хөрөнгийн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худалдаа</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өмнөх</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оны</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мөн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үеийнхээс</a:t>
            </a:r>
            <a:r>
              <a:rPr lang="en-US" sz="1100" dirty="0">
                <a:latin typeface="Times New Roman" panose="02020603050405020304" pitchFamily="18" charset="0"/>
                <a:cs typeface="Times New Roman" panose="02020603050405020304" pitchFamily="18" charset="0"/>
              </a:rPr>
              <a:t> 24.5%, </a:t>
            </a:r>
            <a:r>
              <a:rPr lang="en-US" sz="1100" dirty="0" err="1">
                <a:latin typeface="Times New Roman" panose="02020603050405020304" pitchFamily="18" charset="0"/>
                <a:cs typeface="Times New Roman" panose="02020603050405020304" pitchFamily="18" charset="0"/>
              </a:rPr>
              <a:t>аж</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үйлдвэрийн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салбарын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өсөлт</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өмнөх</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оны</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мөн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үеийнхээс</a:t>
            </a:r>
            <a:r>
              <a:rPr lang="en-US" sz="1100" dirty="0">
                <a:latin typeface="Times New Roman" panose="02020603050405020304" pitchFamily="18" charset="0"/>
                <a:cs typeface="Times New Roman" panose="02020603050405020304" pitchFamily="18" charset="0"/>
              </a:rPr>
              <a:t> 13.5%, </a:t>
            </a:r>
            <a:r>
              <a:rPr lang="en-US" sz="1100" dirty="0" err="1">
                <a:latin typeface="Times New Roman" panose="02020603050405020304" pitchFamily="18" charset="0"/>
                <a:cs typeface="Times New Roman" panose="02020603050405020304" pitchFamily="18" charset="0"/>
              </a:rPr>
              <a:t>үйлчилгээний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салбарын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өсөлт</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өмнөх</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оны</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мөн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үеийнхээс</a:t>
            </a:r>
            <a:r>
              <a:rPr lang="en-US" sz="1100" dirty="0">
                <a:latin typeface="Times New Roman" panose="02020603050405020304" pitchFamily="18" charset="0"/>
                <a:cs typeface="Times New Roman" panose="02020603050405020304" pitchFamily="18" charset="0"/>
              </a:rPr>
              <a:t> 13%, </a:t>
            </a:r>
            <a:r>
              <a:rPr lang="en-US" sz="1100" dirty="0" err="1">
                <a:latin typeface="Times New Roman" panose="02020603050405020304" pitchFamily="18" charset="0"/>
                <a:cs typeface="Times New Roman" panose="02020603050405020304" pitchFamily="18" charset="0"/>
              </a:rPr>
              <a:t>авто</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машины</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борлуулалт</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өмнөх</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оны</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мөн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үеийнхээс</a:t>
            </a:r>
            <a:r>
              <a:rPr lang="en-US" sz="1100" dirty="0">
                <a:latin typeface="Times New Roman" panose="02020603050405020304" pitchFamily="18" charset="0"/>
                <a:cs typeface="Times New Roman" panose="02020603050405020304" pitchFamily="18" charset="0"/>
              </a:rPr>
              <a:t> 86%-</a:t>
            </a:r>
            <a:r>
              <a:rPr lang="en-US" sz="1100" dirty="0" err="1">
                <a:latin typeface="Times New Roman" panose="02020603050405020304" pitchFamily="18" charset="0"/>
                <a:cs typeface="Times New Roman" panose="02020603050405020304" pitchFamily="18" charset="0"/>
              </a:rPr>
              <a:t>аар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тус</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тус</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буурав</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Оны</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эхний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хоёр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сард</a:t>
            </a:r>
            <a:r>
              <a:rPr lang="en-US" sz="1100" dirty="0">
                <a:latin typeface="Times New Roman" panose="02020603050405020304" pitchFamily="18" charset="0"/>
                <a:cs typeface="Times New Roman" panose="02020603050405020304" pitchFamily="18" charset="0"/>
              </a:rPr>
              <a:t> 18 </a:t>
            </a:r>
            <a:r>
              <a:rPr lang="en-US" sz="1100" dirty="0" err="1">
                <a:latin typeface="Times New Roman" panose="02020603050405020304" pitchFamily="18" charset="0"/>
                <a:cs typeface="Times New Roman" panose="02020603050405020304" pitchFamily="18" charset="0"/>
              </a:rPr>
              <a:t>сая</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гаруй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компани</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аж</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ахуйн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нэгжүүдийн</a:t>
            </a:r>
            <a:r>
              <a:rPr lang="en-US" sz="1100" dirty="0">
                <a:latin typeface="Times New Roman" panose="02020603050405020304" pitchFamily="18" charset="0"/>
                <a:cs typeface="Times New Roman" panose="02020603050405020304" pitchFamily="18" charset="0"/>
              </a:rPr>
              <a:t> 300 </a:t>
            </a:r>
            <a:r>
              <a:rPr lang="en-US" sz="1100" dirty="0" err="1">
                <a:latin typeface="Times New Roman" panose="02020603050405020304" pitchFamily="18" charset="0"/>
                <a:cs typeface="Times New Roman" panose="02020603050405020304" pitchFamily="18" charset="0"/>
              </a:rPr>
              <a:t>гаруй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сая</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хүн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алсын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зайнаас</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ажлаа</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явуулсан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байна</a:t>
            </a:r>
            <a:r>
              <a:rPr lang="en-US" sz="1100" dirty="0">
                <a:latin typeface="Times New Roman" panose="02020603050405020304" pitchFamily="18" charset="0"/>
                <a:cs typeface="Times New Roman" panose="02020603050405020304" pitchFamily="18" charset="0"/>
              </a:rPr>
              <a:t>. 2020 </a:t>
            </a:r>
            <a:r>
              <a:rPr lang="en-US" sz="1100" dirty="0" err="1">
                <a:latin typeface="Times New Roman" panose="02020603050405020304" pitchFamily="18" charset="0"/>
                <a:cs typeface="Times New Roman" panose="02020603050405020304" pitchFamily="18" charset="0"/>
              </a:rPr>
              <a:t>оны</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эхний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улиралд</a:t>
            </a:r>
            <a:r>
              <a:rPr lang="en-US" sz="1100" dirty="0">
                <a:latin typeface="Times New Roman" panose="02020603050405020304" pitchFamily="18" charset="0"/>
                <a:cs typeface="Times New Roman" panose="02020603050405020304" pitchFamily="18" charset="0"/>
              </a:rPr>
              <a:t> БНХАУ-</a:t>
            </a:r>
            <a:r>
              <a:rPr lang="en-US" sz="1100" dirty="0" err="1">
                <a:latin typeface="Times New Roman" panose="02020603050405020304" pitchFamily="18" charset="0"/>
                <a:cs typeface="Times New Roman" panose="02020603050405020304" pitchFamily="18" charset="0"/>
              </a:rPr>
              <a:t>ын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гадаад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худалдаа</a:t>
            </a:r>
            <a:r>
              <a:rPr lang="en-US" sz="1100" dirty="0">
                <a:latin typeface="Times New Roman" panose="02020603050405020304" pitchFamily="18" charset="0"/>
                <a:cs typeface="Times New Roman" panose="02020603050405020304" pitchFamily="18" charset="0"/>
              </a:rPr>
              <a:t> 6.4%- </a:t>
            </a:r>
            <a:r>
              <a:rPr lang="en-US" sz="1100" dirty="0" err="1">
                <a:latin typeface="Times New Roman" panose="02020603050405020304" pitchFamily="18" charset="0"/>
                <a:cs typeface="Times New Roman" panose="02020603050405020304" pitchFamily="18" charset="0"/>
              </a:rPr>
              <a:t>аар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буурч</a:t>
            </a:r>
            <a:r>
              <a:rPr lang="en-US" sz="1100" dirty="0">
                <a:latin typeface="Times New Roman" panose="02020603050405020304" pitchFamily="18" charset="0"/>
                <a:cs typeface="Times New Roman" panose="02020603050405020304" pitchFamily="18" charset="0"/>
              </a:rPr>
              <a:t> 6 </a:t>
            </a:r>
            <a:r>
              <a:rPr lang="en-US" sz="1100" dirty="0" err="1">
                <a:latin typeface="Times New Roman" panose="02020603050405020304" pitchFamily="18" charset="0"/>
                <a:cs typeface="Times New Roman" panose="02020603050405020304" pitchFamily="18" charset="0"/>
              </a:rPr>
              <a:t>их</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наяд</a:t>
            </a:r>
            <a:r>
              <a:rPr lang="en-US" sz="1100" dirty="0">
                <a:latin typeface="Times New Roman" panose="02020603050405020304" pitchFamily="18" charset="0"/>
                <a:cs typeface="Times New Roman" panose="02020603050405020304" pitchFamily="18" charset="0"/>
              </a:rPr>
              <a:t> 570 </a:t>
            </a:r>
            <a:r>
              <a:rPr lang="en-US" sz="1100" dirty="0" err="1">
                <a:latin typeface="Times New Roman" panose="02020603050405020304" pitchFamily="18" charset="0"/>
                <a:cs typeface="Times New Roman" panose="02020603050405020304" pitchFamily="18" charset="0"/>
              </a:rPr>
              <a:t>тэрбум</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юань</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байгаа</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талаар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мэдээлэв</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Үүнээс</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экспорт</a:t>
            </a:r>
            <a:r>
              <a:rPr lang="en-US" sz="1100" dirty="0">
                <a:latin typeface="Times New Roman" panose="02020603050405020304" pitchFamily="18" charset="0"/>
                <a:cs typeface="Times New Roman" panose="02020603050405020304" pitchFamily="18" charset="0"/>
              </a:rPr>
              <a:t> 11,4%-</a:t>
            </a:r>
            <a:r>
              <a:rPr lang="en-US" sz="1100" dirty="0" err="1">
                <a:latin typeface="Times New Roman" panose="02020603050405020304" pitchFamily="18" charset="0"/>
                <a:cs typeface="Times New Roman" panose="02020603050405020304" pitchFamily="18" charset="0"/>
              </a:rPr>
              <a:t>аар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буурч</a:t>
            </a:r>
            <a:r>
              <a:rPr lang="en-US" sz="1100" dirty="0">
                <a:latin typeface="Times New Roman" panose="02020603050405020304" pitchFamily="18" charset="0"/>
                <a:cs typeface="Times New Roman" panose="02020603050405020304" pitchFamily="18" charset="0"/>
              </a:rPr>
              <a:t> 3 </a:t>
            </a:r>
            <a:r>
              <a:rPr lang="en-US" sz="1100" dirty="0" err="1">
                <a:latin typeface="Times New Roman" panose="02020603050405020304" pitchFamily="18" charset="0"/>
                <a:cs typeface="Times New Roman" panose="02020603050405020304" pitchFamily="18" charset="0"/>
              </a:rPr>
              <a:t>их</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наяд</a:t>
            </a:r>
            <a:r>
              <a:rPr lang="en-US" sz="1100" dirty="0">
                <a:latin typeface="Times New Roman" panose="02020603050405020304" pitchFamily="18" charset="0"/>
                <a:cs typeface="Times New Roman" panose="02020603050405020304" pitchFamily="18" charset="0"/>
              </a:rPr>
              <a:t> 330 </a:t>
            </a:r>
            <a:r>
              <a:rPr lang="en-US" sz="1100" dirty="0" err="1">
                <a:latin typeface="Times New Roman" panose="02020603050405020304" pitchFamily="18" charset="0"/>
                <a:cs typeface="Times New Roman" panose="02020603050405020304" pitchFamily="18" charset="0"/>
              </a:rPr>
              <a:t>тэрбум</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юань</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импорт</a:t>
            </a:r>
            <a:r>
              <a:rPr lang="en-US" sz="1100" dirty="0">
                <a:latin typeface="Times New Roman" panose="02020603050405020304" pitchFamily="18" charset="0"/>
                <a:cs typeface="Times New Roman" panose="02020603050405020304" pitchFamily="18" charset="0"/>
              </a:rPr>
              <a:t> 0,7%-</a:t>
            </a:r>
            <a:r>
              <a:rPr lang="en-US" sz="1100" dirty="0" err="1">
                <a:latin typeface="Times New Roman" panose="02020603050405020304" pitchFamily="18" charset="0"/>
                <a:cs typeface="Times New Roman" panose="02020603050405020304" pitchFamily="18" charset="0"/>
              </a:rPr>
              <a:t>аар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буурч</a:t>
            </a:r>
            <a:r>
              <a:rPr lang="en-US" sz="1100" dirty="0">
                <a:latin typeface="Times New Roman" panose="02020603050405020304" pitchFamily="18" charset="0"/>
                <a:cs typeface="Times New Roman" panose="02020603050405020304" pitchFamily="18" charset="0"/>
              </a:rPr>
              <a:t> 3их </a:t>
            </a:r>
            <a:r>
              <a:rPr lang="en-US" sz="1100" dirty="0" err="1">
                <a:latin typeface="Times New Roman" panose="02020603050405020304" pitchFamily="18" charset="0"/>
                <a:cs typeface="Times New Roman" panose="02020603050405020304" pitchFamily="18" charset="0"/>
              </a:rPr>
              <a:t>наяд</a:t>
            </a:r>
            <a:r>
              <a:rPr lang="en-US" sz="1100" dirty="0">
                <a:latin typeface="Times New Roman" panose="02020603050405020304" pitchFamily="18" charset="0"/>
                <a:cs typeface="Times New Roman" panose="02020603050405020304" pitchFamily="18" charset="0"/>
              </a:rPr>
              <a:t> 240 </a:t>
            </a:r>
            <a:r>
              <a:rPr lang="en-US" sz="1100" dirty="0" err="1">
                <a:latin typeface="Times New Roman" panose="02020603050405020304" pitchFamily="18" charset="0"/>
                <a:cs typeface="Times New Roman" panose="02020603050405020304" pitchFamily="18" charset="0"/>
              </a:rPr>
              <a:t>тэрбум</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юань</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болоод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байна</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Эхний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хоёр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сард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бүх</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үзүүлэлт</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огцом</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бууралттай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байсан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бол</a:t>
            </a:r>
            <a:r>
              <a:rPr lang="en-US" sz="1100" dirty="0">
                <a:latin typeface="Times New Roman" panose="02020603050405020304" pitchFamily="18" charset="0"/>
                <a:cs typeface="Times New Roman" panose="02020603050405020304" pitchFamily="18" charset="0"/>
              </a:rPr>
              <a:t> 3 </a:t>
            </a:r>
            <a:r>
              <a:rPr lang="en-US" sz="1100" dirty="0" err="1">
                <a:latin typeface="Times New Roman" panose="02020603050405020304" pitchFamily="18" charset="0"/>
                <a:cs typeface="Times New Roman" panose="02020603050405020304" pitchFamily="18" charset="0"/>
              </a:rPr>
              <a:t>дугаар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сард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сэргэж</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зарим</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үзүүлэлт</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нь</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мөн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үеийнхээс</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өссөн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үзүүлэлттэй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байв</a:t>
            </a:r>
            <a:r>
              <a:rPr lang="en-US" sz="1100" dirty="0">
                <a:latin typeface="Times New Roman" panose="02020603050405020304" pitchFamily="18" charset="0"/>
                <a:cs typeface="Times New Roman" panose="02020603050405020304" pitchFamily="18" charset="0"/>
              </a:rPr>
              <a:t>.</a:t>
            </a:r>
            <a:r>
              <a:rPr lang="mn-MN" sz="1100" dirty="0">
                <a:latin typeface="Times New Roman" panose="02020603050405020304" pitchFamily="18" charset="0"/>
                <a:cs typeface="Times New Roman" panose="02020603050405020304" pitchFamily="18" charset="0"/>
              </a:rPr>
              <a:t> </a:t>
            </a:r>
            <a:endParaRPr lang="en-US" sz="1100" dirty="0">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C87808E2-5691-187E-0667-A62839E61E22}"/>
              </a:ext>
            </a:extLst>
          </p:cNvPr>
          <p:cNvSpPr txBox="1">
            <a:spLocks/>
          </p:cNvSpPr>
          <p:nvPr/>
        </p:nvSpPr>
        <p:spPr>
          <a:xfrm>
            <a:off x="537245" y="867055"/>
            <a:ext cx="1228234" cy="1669967"/>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100" dirty="0" err="1">
                <a:solidFill>
                  <a:srgbClr val="002060"/>
                </a:solidFill>
                <a:latin typeface="Times New Roman" panose="02020603050405020304" pitchFamily="18" charset="0"/>
                <a:cs typeface="Times New Roman" panose="02020603050405020304" pitchFamily="18" charset="0"/>
              </a:rPr>
              <a:t>КОВИД</a:t>
            </a:r>
            <a:r>
              <a:rPr lang="mn-MN" sz="1100" dirty="0">
                <a:solidFill>
                  <a:srgbClr val="002060"/>
                </a:solidFill>
                <a:latin typeface="Times New Roman" panose="02020603050405020304" pitchFamily="18" charset="0"/>
                <a:cs typeface="Times New Roman" panose="02020603050405020304" pitchFamily="18" charset="0"/>
              </a:rPr>
              <a:t>-19 </a:t>
            </a:r>
            <a:r>
              <a:rPr lang="mn-MN" sz="1100" dirty="0" err="1">
                <a:solidFill>
                  <a:srgbClr val="002060"/>
                </a:solidFill>
                <a:latin typeface="Times New Roman" panose="02020603050405020304" pitchFamily="18" charset="0"/>
                <a:cs typeface="Times New Roman" panose="02020603050405020304" pitchFamily="18" charset="0"/>
              </a:rPr>
              <a:t>ын</a:t>
            </a:r>
            <a:r>
              <a:rPr lang="mn-MN" sz="1100" dirty="0">
                <a:solidFill>
                  <a:srgbClr val="002060"/>
                </a:solidFill>
                <a:latin typeface="Times New Roman" panose="02020603050405020304" pitchFamily="18" charset="0"/>
                <a:cs typeface="Times New Roman" panose="02020603050405020304" pitchFamily="18" charset="0"/>
              </a:rPr>
              <a:t> үед тулгамдсан асуудлууд</a:t>
            </a:r>
          </a:p>
        </p:txBody>
      </p:sp>
      <p:sp>
        <p:nvSpPr>
          <p:cNvPr id="14" name="Content Placeholder 3">
            <a:extLst>
              <a:ext uri="{FF2B5EF4-FFF2-40B4-BE49-F238E27FC236}">
                <a16:creationId xmlns:a16="http://schemas.microsoft.com/office/drawing/2014/main" id="{768CEB11-3D20-60BF-BCF9-75C7456F8498}"/>
              </a:ext>
            </a:extLst>
          </p:cNvPr>
          <p:cNvSpPr txBox="1">
            <a:spLocks/>
          </p:cNvSpPr>
          <p:nvPr/>
        </p:nvSpPr>
        <p:spPr>
          <a:xfrm>
            <a:off x="1806506" y="2855093"/>
            <a:ext cx="9718386" cy="304079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50000"/>
              </a:lnSpc>
              <a:spcBef>
                <a:spcPts val="0"/>
              </a:spcBef>
            </a:pPr>
            <a:r>
              <a:rPr lang="en-US" sz="1100" dirty="0">
                <a:latin typeface="Times New Roman" panose="02020603050405020304" pitchFamily="18" charset="0"/>
                <a:cs typeface="Times New Roman" panose="02020603050405020304" pitchFamily="18" charset="0"/>
              </a:rPr>
              <a:t>2020 </a:t>
            </a:r>
            <a:r>
              <a:rPr lang="en-US" sz="1100" dirty="0" err="1">
                <a:latin typeface="Times New Roman" panose="02020603050405020304" pitchFamily="18" charset="0"/>
                <a:cs typeface="Times New Roman" panose="02020603050405020304" pitchFamily="18" charset="0"/>
              </a:rPr>
              <a:t>оны</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цар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тахал</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улс</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орнуудад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асар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хүнд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цохилт</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учруулж</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байгаа</a:t>
            </a:r>
            <a:r>
              <a:rPr lang="en-US" sz="1100" dirty="0">
                <a:latin typeface="Times New Roman" panose="02020603050405020304" pitchFamily="18" charset="0"/>
                <a:cs typeface="Times New Roman" panose="02020603050405020304" pitchFamily="18" charset="0"/>
              </a:rPr>
              <a:t> ч </a:t>
            </a:r>
            <a:r>
              <a:rPr lang="en-US" sz="1100" dirty="0" err="1">
                <a:latin typeface="Times New Roman" panose="02020603050405020304" pitchFamily="18" charset="0"/>
                <a:cs typeface="Times New Roman" panose="02020603050405020304" pitchFamily="18" charset="0"/>
              </a:rPr>
              <a:t>Хятад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улс</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эдийн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засгийн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аливаа</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сорилтод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бусад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орныг</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бодвол</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харьцангуй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сайн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бэлтгэлтэй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байсан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гэж</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хэлж</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болно</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Учир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нь</a:t>
            </a:r>
            <a:r>
              <a:rPr lang="en-US" sz="1100" dirty="0">
                <a:latin typeface="Times New Roman" panose="02020603050405020304" pitchFamily="18" charset="0"/>
                <a:cs typeface="Times New Roman" panose="02020603050405020304" pitchFamily="18" charset="0"/>
              </a:rPr>
              <a:t> 2018 </a:t>
            </a:r>
            <a:r>
              <a:rPr lang="en-US" sz="1100" dirty="0" err="1">
                <a:latin typeface="Times New Roman" panose="02020603050405020304" pitchFamily="18" charset="0"/>
                <a:cs typeface="Times New Roman" panose="02020603050405020304" pitchFamily="18" charset="0"/>
              </a:rPr>
              <a:t>оноос</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эхэлсэн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Хятад</a:t>
            </a:r>
            <a:r>
              <a:rPr lang="en-US" sz="1100" dirty="0">
                <a:latin typeface="Times New Roman" panose="02020603050405020304" pitchFamily="18" charset="0"/>
                <a:cs typeface="Times New Roman" panose="02020603050405020304" pitchFamily="18" charset="0"/>
              </a:rPr>
              <a:t>, АНУ-</a:t>
            </a:r>
            <a:r>
              <a:rPr lang="en-US" sz="1100" dirty="0" err="1">
                <a:latin typeface="Times New Roman" panose="02020603050405020304" pitchFamily="18" charset="0"/>
                <a:cs typeface="Times New Roman" panose="02020603050405020304" pitchFamily="18" charset="0"/>
              </a:rPr>
              <a:t>ын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худалдааны</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дайн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аль</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хэдийн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Хятадын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эдийн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засагт</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ковид</a:t>
            </a:r>
            <a:r>
              <a:rPr lang="en-US" sz="1100" dirty="0">
                <a:latin typeface="Times New Roman" panose="02020603050405020304" pitchFamily="18" charset="0"/>
                <a:cs typeface="Times New Roman" panose="02020603050405020304" pitchFamily="18" charset="0"/>
              </a:rPr>
              <a:t> 19-өөс </a:t>
            </a:r>
            <a:r>
              <a:rPr lang="en-US" sz="1100" dirty="0" err="1">
                <a:latin typeface="Times New Roman" panose="02020603050405020304" pitchFamily="18" charset="0"/>
                <a:cs typeface="Times New Roman" panose="02020603050405020304" pitchFamily="18" charset="0"/>
              </a:rPr>
              <a:t>өмнө</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сорилт</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учруулаад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байсан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юм</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Үүний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хариу</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арга</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хэмжээ</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болгож</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Хятадын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засгийн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газар</a:t>
            </a:r>
            <a:r>
              <a:rPr lang="en-US" sz="1100" dirty="0">
                <a:latin typeface="Times New Roman" panose="02020603050405020304" pitchFamily="18" charset="0"/>
                <a:cs typeface="Times New Roman" panose="02020603050405020304" pitchFamily="18" charset="0"/>
              </a:rPr>
              <a:t> 2018 </a:t>
            </a:r>
            <a:r>
              <a:rPr lang="en-US" sz="1100" dirty="0" err="1">
                <a:latin typeface="Times New Roman" panose="02020603050405020304" pitchFamily="18" charset="0"/>
                <a:cs typeface="Times New Roman" panose="02020603050405020304" pitchFamily="18" charset="0"/>
              </a:rPr>
              <a:t>оны</a:t>
            </a:r>
            <a:r>
              <a:rPr lang="en-US" sz="1100" dirty="0">
                <a:latin typeface="Times New Roman" panose="02020603050405020304" pitchFamily="18" charset="0"/>
                <a:cs typeface="Times New Roman" panose="02020603050405020304" pitchFamily="18" charset="0"/>
              </a:rPr>
              <a:t> 7 </a:t>
            </a:r>
            <a:r>
              <a:rPr lang="en-US" sz="1100" dirty="0" err="1">
                <a:latin typeface="Times New Roman" panose="02020603050405020304" pitchFamily="18" charset="0"/>
                <a:cs typeface="Times New Roman" panose="02020603050405020304" pitchFamily="18" charset="0"/>
              </a:rPr>
              <a:t>дугаар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сард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Зургаан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тогтворжилт</a:t>
            </a:r>
            <a:r>
              <a:rPr lang="en-US" sz="1100" dirty="0">
                <a:latin typeface="Times New Roman" panose="02020603050405020304" pitchFamily="18" charset="0"/>
                <a:cs typeface="Times New Roman" panose="02020603050405020304" pitchFamily="18" charset="0"/>
              </a:rPr>
              <a:t>”-</a:t>
            </a:r>
            <a:r>
              <a:rPr lang="en-US" sz="1100" dirty="0" err="1">
                <a:latin typeface="Times New Roman" panose="02020603050405020304" pitchFamily="18" charset="0"/>
                <a:cs typeface="Times New Roman" panose="02020603050405020304" pitchFamily="18" charset="0"/>
              </a:rPr>
              <a:t>ийн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бодлого</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дэвшүүлсэн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Үүнд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ажлын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байр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санхүү</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гадаад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худалдаа</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гадаадын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хөрөнгө</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оруулалт</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төлөвлөгөөт</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ажлууд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гэсэн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зургаан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зүйлийг</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тогтвортой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хадгалан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барих</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бодлого</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хэрэгжүүлэв</a:t>
            </a:r>
            <a:r>
              <a:rPr lang="en-US" sz="1100" dirty="0">
                <a:latin typeface="Times New Roman" panose="02020603050405020304" pitchFamily="18" charset="0"/>
                <a:cs typeface="Times New Roman" panose="02020603050405020304" pitchFamily="18" charset="0"/>
              </a:rPr>
              <a:t>. </a:t>
            </a:r>
            <a:r>
              <a:rPr lang="mn-MN" sz="1100" dirty="0">
                <a:latin typeface="Times New Roman" panose="02020603050405020304" pitchFamily="18" charset="0"/>
                <a:cs typeface="Times New Roman" panose="02020603050405020304" pitchFamily="18" charset="0"/>
              </a:rPr>
              <a:t>Жижиг, дунд бизнес эрхлэгчдэд хүүгүй зээл олгосон. </a:t>
            </a:r>
            <a:r>
              <a:rPr lang="en-US" sz="1100" dirty="0" err="1">
                <a:latin typeface="Times New Roman" panose="02020603050405020304" pitchFamily="18" charset="0"/>
                <a:cs typeface="Times New Roman" panose="02020603050405020304" pitchFamily="18" charset="0"/>
              </a:rPr>
              <a:t>Уг</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бодлогын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үр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дүнд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худалдааны</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дайнтай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байсан</a:t>
            </a:r>
            <a:r>
              <a:rPr lang="en-US" sz="1100" dirty="0">
                <a:latin typeface="Times New Roman" panose="02020603050405020304" pitchFamily="18" charset="0"/>
                <a:cs typeface="Times New Roman" panose="02020603050405020304" pitchFamily="18" charset="0"/>
              </a:rPr>
              <a:t> ч 2019 </a:t>
            </a:r>
            <a:r>
              <a:rPr lang="en-US" sz="1100" dirty="0" err="1">
                <a:latin typeface="Times New Roman" panose="02020603050405020304" pitchFamily="18" charset="0"/>
                <a:cs typeface="Times New Roman" panose="02020603050405020304" pitchFamily="18" charset="0"/>
              </a:rPr>
              <a:t>онд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эдийн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засгаа</a:t>
            </a:r>
            <a:r>
              <a:rPr lang="en-US" sz="1100" dirty="0">
                <a:latin typeface="Times New Roman" panose="02020603050405020304" pitchFamily="18" charset="0"/>
                <a:cs typeface="Times New Roman" panose="02020603050405020304" pitchFamily="18" charset="0"/>
              </a:rPr>
              <a:t> 6.1 </a:t>
            </a:r>
            <a:r>
              <a:rPr lang="en-US" sz="1100" dirty="0" err="1">
                <a:latin typeface="Times New Roman" panose="02020603050405020304" pitchFamily="18" charset="0"/>
                <a:cs typeface="Times New Roman" panose="02020603050405020304" pitchFamily="18" charset="0"/>
              </a:rPr>
              <a:t>хувиар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өсгөж</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чаджээ</a:t>
            </a:r>
            <a:r>
              <a:rPr lang="en-US" sz="1100" dirty="0">
                <a:latin typeface="Times New Roman" panose="02020603050405020304" pitchFamily="18" charset="0"/>
                <a:cs typeface="Times New Roman" panose="02020603050405020304" pitchFamily="18" charset="0"/>
              </a:rPr>
              <a:t>.  </a:t>
            </a:r>
            <a:endParaRPr lang="mn-MN" sz="1100" dirty="0">
              <a:latin typeface="Times New Roman" panose="02020603050405020304" pitchFamily="18" charset="0"/>
              <a:cs typeface="Times New Roman" panose="02020603050405020304" pitchFamily="18" charset="0"/>
            </a:endParaRPr>
          </a:p>
          <a:p>
            <a:pPr algn="just">
              <a:lnSpc>
                <a:spcPct val="150000"/>
              </a:lnSpc>
              <a:spcBef>
                <a:spcPts val="0"/>
              </a:spcBef>
            </a:pPr>
            <a:endParaRPr lang="en-US" sz="1100" dirty="0">
              <a:latin typeface="Times New Roman" panose="02020603050405020304" pitchFamily="18" charset="0"/>
              <a:cs typeface="Times New Roman" panose="02020603050405020304" pitchFamily="18" charset="0"/>
            </a:endParaRPr>
          </a:p>
          <a:p>
            <a:pPr algn="just">
              <a:lnSpc>
                <a:spcPct val="150000"/>
              </a:lnSpc>
              <a:spcBef>
                <a:spcPts val="0"/>
              </a:spcBef>
            </a:pPr>
            <a:r>
              <a:rPr lang="en-US" sz="1100" dirty="0" err="1">
                <a:latin typeface="Times New Roman" panose="02020603050405020304" pitchFamily="18" charset="0"/>
                <a:cs typeface="Times New Roman" panose="02020603050405020304" pitchFamily="18" charset="0"/>
              </a:rPr>
              <a:t>Гэвч</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хоёр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дахь</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том</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цохилт</a:t>
            </a:r>
            <a:r>
              <a:rPr lang="en-US" sz="1100" dirty="0">
                <a:latin typeface="Times New Roman" panose="02020603050405020304" pitchFamily="18" charset="0"/>
                <a:cs typeface="Times New Roman" panose="02020603050405020304" pitchFamily="18" charset="0"/>
              </a:rPr>
              <a:t> 2020 </a:t>
            </a:r>
            <a:r>
              <a:rPr lang="en-US" sz="1100" dirty="0" err="1">
                <a:latin typeface="Times New Roman" panose="02020603050405020304" pitchFamily="18" charset="0"/>
                <a:cs typeface="Times New Roman" panose="02020603050405020304" pitchFamily="18" charset="0"/>
              </a:rPr>
              <a:t>онд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ковид</a:t>
            </a:r>
            <a:r>
              <a:rPr lang="en-US" sz="1100" dirty="0">
                <a:latin typeface="Times New Roman" panose="02020603050405020304" pitchFamily="18" charset="0"/>
                <a:cs typeface="Times New Roman" panose="02020603050405020304" pitchFamily="18" charset="0"/>
              </a:rPr>
              <a:t> 19-ийн </a:t>
            </a:r>
            <a:r>
              <a:rPr lang="en-US" sz="1100" dirty="0" err="1">
                <a:latin typeface="Times New Roman" panose="02020603050405020304" pitchFamily="18" charset="0"/>
                <a:cs typeface="Times New Roman" panose="02020603050405020304" pitchFamily="18" charset="0"/>
              </a:rPr>
              <a:t>нөлөөнөөс</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ирж</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Хятадын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эдийн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засаг</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нэлээд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хүндрэн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агшиснаар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эхний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улиралд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гэхэд</a:t>
            </a:r>
            <a:r>
              <a:rPr lang="en-US" sz="1100" dirty="0">
                <a:latin typeface="Times New Roman" panose="02020603050405020304" pitchFamily="18" charset="0"/>
                <a:cs typeface="Times New Roman" panose="02020603050405020304" pitchFamily="18" charset="0"/>
              </a:rPr>
              <a:t> ДНБ-</a:t>
            </a:r>
            <a:r>
              <a:rPr lang="en-US" sz="1100" dirty="0" err="1">
                <a:latin typeface="Times New Roman" panose="02020603050405020304" pitchFamily="18" charset="0"/>
                <a:cs typeface="Times New Roman" panose="02020603050405020304" pitchFamily="18" charset="0"/>
              </a:rPr>
              <a:t>ий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өсөлт</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өмнөх</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оны</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мөн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үеийнхээс</a:t>
            </a:r>
            <a:r>
              <a:rPr lang="en-US" sz="1100" dirty="0">
                <a:latin typeface="Times New Roman" panose="02020603050405020304" pitchFamily="18" charset="0"/>
                <a:cs typeface="Times New Roman" panose="02020603050405020304" pitchFamily="18" charset="0"/>
              </a:rPr>
              <a:t> 6.8 </a:t>
            </a:r>
            <a:r>
              <a:rPr lang="en-US" sz="1100" dirty="0" err="1">
                <a:latin typeface="Times New Roman" panose="02020603050405020304" pitchFamily="18" charset="0"/>
                <a:cs typeface="Times New Roman" panose="02020603050405020304" pitchFamily="18" charset="0"/>
              </a:rPr>
              <a:t>хувиар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буурсан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аж</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Ингээд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эдийн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засагт</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авах</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дараагийн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арга</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хэмжээг</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төлөвлөж</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энэ</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оны</a:t>
            </a:r>
            <a:r>
              <a:rPr lang="en-US" sz="1100" dirty="0">
                <a:latin typeface="Times New Roman" panose="02020603050405020304" pitchFamily="18" charset="0"/>
                <a:cs typeface="Times New Roman" panose="02020603050405020304" pitchFamily="18" charset="0"/>
              </a:rPr>
              <a:t> 4 </a:t>
            </a:r>
            <a:r>
              <a:rPr lang="en-US" sz="1100" dirty="0" err="1">
                <a:latin typeface="Times New Roman" panose="02020603050405020304" pitchFamily="18" charset="0"/>
                <a:cs typeface="Times New Roman" panose="02020603050405020304" pitchFamily="18" charset="0"/>
              </a:rPr>
              <a:t>дүгээр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сард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Зургаан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хадгалалт</a:t>
            </a:r>
            <a:r>
              <a:rPr lang="en-US" sz="1100" dirty="0">
                <a:latin typeface="Times New Roman" panose="02020603050405020304" pitchFamily="18" charset="0"/>
                <a:cs typeface="Times New Roman" panose="02020603050405020304" pitchFamily="18" charset="0"/>
              </a:rPr>
              <a:t>”-</a:t>
            </a:r>
            <a:r>
              <a:rPr lang="en-US" sz="1100" dirty="0" err="1">
                <a:latin typeface="Times New Roman" panose="02020603050405020304" pitchFamily="18" charset="0"/>
                <a:cs typeface="Times New Roman" panose="02020603050405020304" pitchFamily="18" charset="0"/>
              </a:rPr>
              <a:t>ын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бодлого</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дэвшүүлэв</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Үүнд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ажлын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байрыг</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иргэдийн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амьжиргааг</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зах</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зээлийн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гол</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голдирлыг</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хүнс</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эрчим</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хүчний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аюулгүй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байдлыг</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үйлдвэрлэлийн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тогтвортой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гинжин</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хэлхээг</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суурь</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шатны</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дотоод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эргэлтийг</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тус</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тус</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тогтвортой</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хадгалах</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явдал</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бөгөөд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энэ</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хүрээнд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арга</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хэмжээнүүд</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авч</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хэрэгжүүлэхээр</a:t>
            </a:r>
            <a:r>
              <a:rPr lang="en-US" sz="1100" dirty="0">
                <a:latin typeface="Times New Roman" panose="02020603050405020304" pitchFamily="18" charset="0"/>
                <a:cs typeface="Times New Roman" panose="02020603050405020304" pitchFamily="18" charset="0"/>
              </a:rPr>
              <a:t> </a:t>
            </a:r>
            <a:r>
              <a:rPr lang="en-US" sz="1100" dirty="0" err="1">
                <a:latin typeface="Times New Roman" panose="02020603050405020304" pitchFamily="18" charset="0"/>
                <a:cs typeface="Times New Roman" panose="02020603050405020304" pitchFamily="18" charset="0"/>
              </a:rPr>
              <a:t>болжээ</a:t>
            </a:r>
            <a:r>
              <a:rPr lang="mn-MN" sz="11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2818928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87338"/>
            <a:ext cx="10988675" cy="37465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ormAutofit/>
          </a:bodyPr>
          <a:lstStyle/>
          <a:p>
            <a:pPr algn="ctr"/>
            <a:r>
              <a:rPr lang="mn-MN" sz="2000" dirty="0">
                <a:solidFill>
                  <a:srgbClr val="002060"/>
                </a:solidFill>
                <a:latin typeface="Times New Roman" panose="02020603050405020304" pitchFamily="18" charset="0"/>
                <a:cs typeface="Times New Roman" panose="02020603050405020304" pitchFamily="18" charset="0"/>
              </a:rPr>
              <a:t>БНХАУ</a:t>
            </a:r>
            <a:endParaRPr lang="en-US" sz="20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059A29-DCEB-43D4-B4EC-16E8071E0676}"/>
              </a:ext>
            </a:extLst>
          </p:cNvPr>
          <p:cNvSpPr txBox="1"/>
          <p:nvPr/>
        </p:nvSpPr>
        <p:spPr>
          <a:xfrm>
            <a:off x="9696450" y="6457226"/>
            <a:ext cx="1775985" cy="307777"/>
          </a:xfrm>
          <a:prstGeom prst="rect">
            <a:avLst/>
          </a:prstGeom>
          <a:noFill/>
        </p:spPr>
        <p:txBody>
          <a:bodyPr wrap="square" rtlCol="0">
            <a:spAutoFit/>
          </a:bodyPr>
          <a:lstStyle/>
          <a:p>
            <a:r>
              <a:rPr lang="mn-MN" sz="1400" dirty="0">
                <a:solidFill>
                  <a:schemeClr val="bg1"/>
                </a:solidFill>
                <a:latin typeface="Times New Roman" panose="02020603050405020304" pitchFamily="18" charset="0"/>
                <a:cs typeface="Times New Roman" panose="02020603050405020304" pitchFamily="18" charset="0"/>
              </a:rPr>
              <a:t>БНХАУ – Төрболд</a:t>
            </a:r>
            <a:endParaRPr lang="en-US" sz="1400" dirty="0">
              <a:solidFill>
                <a:schemeClr val="bg1"/>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A3AF2934-BB83-D319-A5DB-D5E0748A872B}"/>
              </a:ext>
            </a:extLst>
          </p:cNvPr>
          <p:cNvCxnSpPr>
            <a:cxnSpLocks/>
          </p:cNvCxnSpPr>
          <p:nvPr/>
        </p:nvCxnSpPr>
        <p:spPr>
          <a:xfrm>
            <a:off x="1882865" y="1896099"/>
            <a:ext cx="945363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2" name="Title 1">
            <a:extLst>
              <a:ext uri="{FF2B5EF4-FFF2-40B4-BE49-F238E27FC236}">
                <a16:creationId xmlns:a16="http://schemas.microsoft.com/office/drawing/2014/main" id="{C87808E2-5691-187E-0667-A62839E61E22}"/>
              </a:ext>
            </a:extLst>
          </p:cNvPr>
          <p:cNvSpPr txBox="1">
            <a:spLocks/>
          </p:cNvSpPr>
          <p:nvPr/>
        </p:nvSpPr>
        <p:spPr>
          <a:xfrm>
            <a:off x="537245" y="2000874"/>
            <a:ext cx="1228234" cy="4133226"/>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100" dirty="0">
                <a:solidFill>
                  <a:srgbClr val="002060"/>
                </a:solidFill>
                <a:latin typeface="Times New Roman" panose="02020603050405020304" pitchFamily="18" charset="0"/>
                <a:cs typeface="Times New Roman" panose="02020603050405020304" pitchFamily="18" charset="0"/>
              </a:rPr>
              <a:t>Үр дүн</a:t>
            </a:r>
          </a:p>
        </p:txBody>
      </p:sp>
      <p:sp>
        <p:nvSpPr>
          <p:cNvPr id="11" name="Content Placeholder 2">
            <a:extLst>
              <a:ext uri="{FF2B5EF4-FFF2-40B4-BE49-F238E27FC236}">
                <a16:creationId xmlns:a16="http://schemas.microsoft.com/office/drawing/2014/main" id="{03A5D9A8-4D70-7D5C-1F17-EC5A4D48E174}"/>
              </a:ext>
            </a:extLst>
          </p:cNvPr>
          <p:cNvSpPr txBox="1">
            <a:spLocks/>
          </p:cNvSpPr>
          <p:nvPr/>
        </p:nvSpPr>
        <p:spPr>
          <a:xfrm>
            <a:off x="1882865" y="2000874"/>
            <a:ext cx="4447154" cy="288830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50000"/>
              </a:lnSpc>
              <a:spcBef>
                <a:spcPts val="0"/>
              </a:spcBef>
              <a:buFont typeface="Calibri" panose="020F0502020204030204" pitchFamily="34" charset="0"/>
              <a:buNone/>
            </a:pPr>
            <a:r>
              <a:rPr lang="mn-MN" sz="1100" dirty="0" err="1">
                <a:latin typeface="Times New Roman" panose="02020603050405020304" pitchFamily="18" charset="0"/>
                <a:cs typeface="Times New Roman" panose="02020603050405020304" pitchFamily="18" charset="0"/>
              </a:rPr>
              <a:t>Ковид</a:t>
            </a:r>
            <a:r>
              <a:rPr lang="mn-MN" sz="1100" dirty="0">
                <a:latin typeface="Times New Roman" panose="02020603050405020304" pitchFamily="18" charset="0"/>
                <a:cs typeface="Times New Roman" panose="02020603050405020304" pitchFamily="18" charset="0"/>
              </a:rPr>
              <a:t> 19-ийн үед явуулж буй дээрх бодлогын нөлөөгөөр Хятадын эдийн засаг аажим өсөх хандлагатай байгаа гэж эдийн засгийн шинжээчид үзжээ. Азийн хөгжлийн банкнаас гаргасан Хятадын эдийн засгийн талаарх таамаг Олон улсын валютын сангийнхыг бодвол илүү өөдрөг дүр зурагтай байна. 2020 онд Хятадын эдийн засаг </a:t>
            </a:r>
            <a:r>
              <a:rPr lang="mn-MN" sz="1100" dirty="0" err="1">
                <a:latin typeface="Times New Roman" panose="02020603050405020304" pitchFamily="18" charset="0"/>
                <a:cs typeface="Times New Roman" panose="02020603050405020304" pitchFamily="18" charset="0"/>
              </a:rPr>
              <a:t>ковид</a:t>
            </a:r>
            <a:r>
              <a:rPr lang="mn-MN" sz="1100" dirty="0">
                <a:latin typeface="Times New Roman" panose="02020603050405020304" pitchFamily="18" charset="0"/>
                <a:cs typeface="Times New Roman" panose="02020603050405020304" pitchFamily="18" charset="0"/>
              </a:rPr>
              <a:t> 19-ийн улмаас унаж 2.3 хувиар л өсөх боловч 2021 онд буцан сэргэж 7.3 хувиар өснө гэж таамаглажээ. Үүнтэй ойролцоо гарсан бас нэг таамаг нь </a:t>
            </a:r>
            <a:r>
              <a:rPr lang="mn-MN" sz="1100" dirty="0" err="1">
                <a:latin typeface="Times New Roman" panose="02020603050405020304" pitchFamily="18" charset="0"/>
                <a:cs typeface="Times New Roman" panose="02020603050405020304" pitchFamily="18" charset="0"/>
              </a:rPr>
              <a:t>Ройтерс</a:t>
            </a:r>
            <a:r>
              <a:rPr lang="mn-MN" sz="1100" dirty="0">
                <a:latin typeface="Times New Roman" panose="02020603050405020304" pitchFamily="18" charset="0"/>
                <a:cs typeface="Times New Roman" panose="02020603050405020304" pitchFamily="18" charset="0"/>
              </a:rPr>
              <a:t> агентлагийн судалгаа бөгөөд Хятадын эдийн засаг сая хоёрдугаар улиралд 2.2 хувиар өссөн, гуравдугаар улиралд 5.2 хувь, дөрөвдүгээр улиралд 6.1 хувиар өсөж магадгүй гэжээ.</a:t>
            </a:r>
          </a:p>
        </p:txBody>
      </p:sp>
      <p:pic>
        <p:nvPicPr>
          <p:cNvPr id="16" name="Picture 5" descr="C:\Users\user\Documents\Untitled.png">
            <a:extLst>
              <a:ext uri="{FF2B5EF4-FFF2-40B4-BE49-F238E27FC236}">
                <a16:creationId xmlns:a16="http://schemas.microsoft.com/office/drawing/2014/main" id="{0F735F48-47CB-E625-F546-78B5AF24F49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76"/>
          <a:stretch/>
        </p:blipFill>
        <p:spPr bwMode="auto">
          <a:xfrm>
            <a:off x="6447405" y="1984544"/>
            <a:ext cx="5077487" cy="4299560"/>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a:extLst>
              <a:ext uri="{FF2B5EF4-FFF2-40B4-BE49-F238E27FC236}">
                <a16:creationId xmlns:a16="http://schemas.microsoft.com/office/drawing/2014/main" id="{866E38B6-6661-8F33-2117-BBD2984CEE18}"/>
              </a:ext>
            </a:extLst>
          </p:cNvPr>
          <p:cNvSpPr txBox="1">
            <a:spLocks/>
          </p:cNvSpPr>
          <p:nvPr/>
        </p:nvSpPr>
        <p:spPr>
          <a:xfrm>
            <a:off x="537245" y="797358"/>
            <a:ext cx="1228234" cy="1010297"/>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100"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8D077EBE-FEA8-72E0-5E57-546BC9BDB676}"/>
              </a:ext>
            </a:extLst>
          </p:cNvPr>
          <p:cNvSpPr txBox="1"/>
          <p:nvPr/>
        </p:nvSpPr>
        <p:spPr>
          <a:xfrm>
            <a:off x="1882865" y="731014"/>
            <a:ext cx="9642027" cy="1076641"/>
          </a:xfrm>
          <a:prstGeom prst="rect">
            <a:avLst/>
          </a:prstGeom>
          <a:noFill/>
        </p:spPr>
        <p:txBody>
          <a:bodyPr wrap="square">
            <a:spAutoFit/>
          </a:bodyPr>
          <a:lstStyle/>
          <a:p>
            <a:pPr algn="just">
              <a:lnSpc>
                <a:spcPct val="150000"/>
              </a:lnSpc>
              <a:spcBef>
                <a:spcPts val="0"/>
              </a:spcBef>
            </a:pPr>
            <a:r>
              <a:rPr lang="mn-MN" sz="1100" dirty="0">
                <a:latin typeface="Times New Roman" panose="02020603050405020304" pitchFamily="18" charset="0"/>
                <a:cs typeface="Times New Roman" panose="02020603050405020304" pitchFamily="18" charset="0"/>
              </a:rPr>
              <a:t>Эдгээр бодлоготой уялдаж буй гол </a:t>
            </a:r>
            <a:r>
              <a:rPr lang="mn-MN" sz="1100" dirty="0" err="1">
                <a:latin typeface="Times New Roman" panose="02020603050405020304" pitchFamily="18" charset="0"/>
                <a:cs typeface="Times New Roman" panose="02020603050405020304" pitchFamily="18" charset="0"/>
              </a:rPr>
              <a:t>субьект</a:t>
            </a:r>
            <a:r>
              <a:rPr lang="mn-MN" sz="1100" dirty="0">
                <a:latin typeface="Times New Roman" panose="02020603050405020304" pitchFamily="18" charset="0"/>
                <a:cs typeface="Times New Roman" panose="02020603050405020304" pitchFamily="18" charset="0"/>
              </a:rPr>
              <a:t> нь жижиг дунд ААН-үүд болж байна. Учир нь ДНБ-ий өсөлтийн 60 хувийг жижиг дунд ААН-үүд бий болгодог, ажлын байрны 80-аас илүү хувийг тэд бүтээдэг. Гэтэл цар тахлын үеийн нийгмийн тусгаарлалт зэрэг нь жижиг дунд ААН-</a:t>
            </a:r>
            <a:r>
              <a:rPr lang="mn-MN" sz="1100" dirty="0" err="1">
                <a:latin typeface="Times New Roman" panose="02020603050405020304" pitchFamily="18" charset="0"/>
                <a:cs typeface="Times New Roman" panose="02020603050405020304" pitchFamily="18" charset="0"/>
              </a:rPr>
              <a:t>үүдэд</a:t>
            </a:r>
            <a:r>
              <a:rPr lang="mn-MN" sz="1100" dirty="0">
                <a:latin typeface="Times New Roman" panose="02020603050405020304" pitchFamily="18" charset="0"/>
                <a:cs typeface="Times New Roman" panose="02020603050405020304" pitchFamily="18" charset="0"/>
              </a:rPr>
              <a:t> хамгийн хүндээр тусаж, орлого тасалдан хаалгаа барихад хүргэж байгаа тул үүнд чиглэсэн тодорхой арга хэмжээнүүдийг засгийн газраас авч хэрэгжүүлж байгаа нь дээрх “зургаан тогтворжилт”, “зургаан хадгалалт” бодлогоос харагдаж байна.</a:t>
            </a:r>
            <a:endParaRPr lang="en-US" sz="11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18764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36236" y="200056"/>
            <a:ext cx="10928844" cy="938719"/>
          </a:xfrm>
          <a:prstGeom prst="rect">
            <a:avLst/>
          </a:prstGeom>
          <a:solidFill>
            <a:schemeClr val="bg1"/>
          </a:solidFill>
        </p:spPr>
        <p:txBody>
          <a:bodyPr wrap="square" rtlCol="0">
            <a:spAutoFit/>
          </a:bodyPr>
          <a:lstStyle/>
          <a:p>
            <a:pPr algn="just"/>
            <a:r>
              <a:rPr lang="mn-MN" sz="1100" b="1" dirty="0">
                <a:latin typeface="Times New Roman Mon" panose="02020500000000000000" pitchFamily="18" charset="0"/>
              </a:rPr>
              <a:t>2020 онд өнгөрсөн жилийн мөн үетэй харьцуулахад олон ААН-ийн орлого буурсан байна.</a:t>
            </a:r>
          </a:p>
          <a:p>
            <a:pPr algn="just"/>
            <a:endParaRPr lang="mn-MN" sz="1100" b="1" dirty="0">
              <a:latin typeface="Times New Roman Mon" panose="02020500000000000000" pitchFamily="18" charset="0"/>
            </a:endParaRPr>
          </a:p>
          <a:p>
            <a:pPr marL="342900" indent="-342900" algn="just">
              <a:buFont typeface="Arial" panose="020B0604020202020204" pitchFamily="34" charset="0"/>
              <a:buChar char="•"/>
            </a:pPr>
            <a:r>
              <a:rPr lang="mn-MN" sz="1100" dirty="0">
                <a:latin typeface="Times New Roman Mon" panose="02020500000000000000" pitchFamily="18" charset="0"/>
              </a:rPr>
              <a:t>ААН-үүдийн анкет судалгаанаас үзэхэд өнгөрсөн жилтэй харьцуулахад нийт ААН-үүдийн 84%-ийнх нь борлуулалт буурсан байна. </a:t>
            </a:r>
            <a:r>
              <a:rPr lang="en-US" sz="1100" dirty="0">
                <a:latin typeface="Times New Roman Mon" panose="02020500000000000000" pitchFamily="18" charset="0"/>
              </a:rPr>
              <a:t>(</a:t>
            </a:r>
            <a:r>
              <a:rPr lang="mn-MN" sz="1100" dirty="0">
                <a:latin typeface="Times New Roman Mon" panose="02020500000000000000" pitchFamily="18" charset="0"/>
              </a:rPr>
              <a:t>2019 оны 4 сар ба 2020 оны 4 сарын харьцуулалт</a:t>
            </a:r>
            <a:r>
              <a:rPr lang="en-US" sz="1100" dirty="0">
                <a:latin typeface="Times New Roman Mon" panose="02020500000000000000" pitchFamily="18" charset="0"/>
              </a:rPr>
              <a:t>)</a:t>
            </a:r>
            <a:endParaRPr lang="mn-MN" sz="1100" dirty="0">
              <a:latin typeface="Times New Roman Mon" panose="02020500000000000000" pitchFamily="18" charset="0"/>
            </a:endParaRPr>
          </a:p>
          <a:p>
            <a:pPr marL="342900" indent="-342900" algn="just">
              <a:buFont typeface="Arial" panose="020B0604020202020204" pitchFamily="34" charset="0"/>
              <a:buChar char="•"/>
            </a:pPr>
            <a:r>
              <a:rPr lang="mn-MN" sz="1100" dirty="0">
                <a:latin typeface="Times New Roman Mon" panose="02020500000000000000" pitchFamily="18" charset="0"/>
              </a:rPr>
              <a:t>Ялангуяа ресторан, нийтийн хоол, зочид буудал, фитнес клуб, театр, киноны салбарт борлуулалтын орлого буурсан ААН 95-аас илүү хувийг эзэлж байна.</a:t>
            </a:r>
            <a:endParaRPr lang="en-US" sz="1100" dirty="0">
              <a:latin typeface="Times New Roman Mon" panose="02020500000000000000" pitchFamily="18" charset="0"/>
            </a:endParaRPr>
          </a:p>
        </p:txBody>
      </p:sp>
      <p:sp>
        <p:nvSpPr>
          <p:cNvPr id="16" name="TextBox 15"/>
          <p:cNvSpPr txBox="1"/>
          <p:nvPr/>
        </p:nvSpPr>
        <p:spPr>
          <a:xfrm>
            <a:off x="801858" y="2526629"/>
            <a:ext cx="872197" cy="307777"/>
          </a:xfrm>
          <a:prstGeom prst="rect">
            <a:avLst/>
          </a:prstGeom>
          <a:solidFill>
            <a:schemeClr val="bg1"/>
          </a:solidFill>
        </p:spPr>
        <p:txBody>
          <a:bodyPr wrap="square" rtlCol="0">
            <a:spAutoFit/>
          </a:bodyPr>
          <a:lstStyle/>
          <a:p>
            <a:r>
              <a:rPr lang="mn-MN" sz="1400" dirty="0">
                <a:latin typeface="Times New Roman Mon" panose="02020500000000000000" pitchFamily="18" charset="0"/>
              </a:rPr>
              <a:t>Эзлэх%</a:t>
            </a:r>
            <a:endParaRPr lang="en-US" sz="1400" dirty="0">
              <a:latin typeface="Times New Roman Mon" panose="02020500000000000000" pitchFamily="18" charset="0"/>
            </a:endParaRPr>
          </a:p>
        </p:txBody>
      </p:sp>
      <p:grpSp>
        <p:nvGrpSpPr>
          <p:cNvPr id="2" name="Group 1">
            <a:extLst>
              <a:ext uri="{FF2B5EF4-FFF2-40B4-BE49-F238E27FC236}">
                <a16:creationId xmlns:a16="http://schemas.microsoft.com/office/drawing/2014/main" id="{487949EF-DB8D-6201-623E-C188F96BF717}"/>
              </a:ext>
            </a:extLst>
          </p:cNvPr>
          <p:cNvGrpSpPr/>
          <p:nvPr/>
        </p:nvGrpSpPr>
        <p:grpSpPr>
          <a:xfrm>
            <a:off x="534443" y="1871473"/>
            <a:ext cx="11124163" cy="3019547"/>
            <a:chOff x="873774" y="2869316"/>
            <a:chExt cx="10827999" cy="2354422"/>
          </a:xfrm>
        </p:grpSpPr>
        <p:pic>
          <p:nvPicPr>
            <p:cNvPr id="4" name="Picture 3"/>
            <p:cNvPicPr>
              <a:picLocks noChangeAspect="1"/>
            </p:cNvPicPr>
            <p:nvPr/>
          </p:nvPicPr>
          <p:blipFill rotWithShape="1">
            <a:blip r:embed="rId2"/>
            <a:srcRect t="39050" r="5717" b="24813"/>
            <a:stretch/>
          </p:blipFill>
          <p:spPr>
            <a:xfrm>
              <a:off x="873774" y="2869316"/>
              <a:ext cx="10005138" cy="2354422"/>
            </a:xfrm>
            <a:prstGeom prst="rect">
              <a:avLst/>
            </a:prstGeom>
          </p:spPr>
        </p:pic>
        <p:sp>
          <p:nvSpPr>
            <p:cNvPr id="6" name="TextBox 5"/>
            <p:cNvSpPr txBox="1"/>
            <p:nvPr/>
          </p:nvSpPr>
          <p:spPr>
            <a:xfrm>
              <a:off x="1391381" y="3679068"/>
              <a:ext cx="401867" cy="263980"/>
            </a:xfrm>
            <a:prstGeom prst="rect">
              <a:avLst/>
            </a:prstGeom>
            <a:solidFill>
              <a:schemeClr val="bg1"/>
            </a:solidFill>
          </p:spPr>
          <p:txBody>
            <a:bodyPr wrap="square" rtlCol="0">
              <a:spAutoFit/>
            </a:bodyPr>
            <a:lstStyle/>
            <a:p>
              <a:r>
                <a:rPr lang="mn-MN" sz="800" dirty="0">
                  <a:solidFill>
                    <a:srgbClr val="FF0000"/>
                  </a:solidFill>
                  <a:latin typeface="Times New Roman Mon" panose="02020500000000000000" pitchFamily="18" charset="0"/>
                </a:rPr>
                <a:t>Буур</a:t>
              </a:r>
            </a:p>
            <a:p>
              <a:r>
                <a:rPr lang="mn-MN" sz="800" dirty="0">
                  <a:solidFill>
                    <a:srgbClr val="FF0000"/>
                  </a:solidFill>
                  <a:latin typeface="Times New Roman Mon" panose="02020500000000000000" pitchFamily="18" charset="0"/>
                </a:rPr>
                <a:t>сан</a:t>
              </a:r>
              <a:endParaRPr lang="en-US" sz="800" dirty="0">
                <a:solidFill>
                  <a:srgbClr val="FF0000"/>
                </a:solidFill>
                <a:latin typeface="Times New Roman Mon" panose="02020500000000000000" pitchFamily="18" charset="0"/>
              </a:endParaRPr>
            </a:p>
          </p:txBody>
        </p:sp>
        <p:sp>
          <p:nvSpPr>
            <p:cNvPr id="12" name="TextBox 11"/>
            <p:cNvSpPr txBox="1"/>
            <p:nvPr/>
          </p:nvSpPr>
          <p:spPr>
            <a:xfrm>
              <a:off x="10871590" y="2932208"/>
              <a:ext cx="715794" cy="311977"/>
            </a:xfrm>
            <a:prstGeom prst="rect">
              <a:avLst/>
            </a:prstGeom>
            <a:solidFill>
              <a:schemeClr val="bg1"/>
            </a:solidFill>
          </p:spPr>
          <p:txBody>
            <a:bodyPr wrap="square" rtlCol="0">
              <a:spAutoFit/>
            </a:bodyPr>
            <a:lstStyle/>
            <a:p>
              <a:r>
                <a:rPr lang="mn-MN" sz="1000" dirty="0">
                  <a:latin typeface="Times New Roman Mon" panose="02020500000000000000" pitchFamily="18" charset="0"/>
                </a:rPr>
                <a:t>Өөрчлөг дөөгүй</a:t>
              </a:r>
              <a:endParaRPr lang="en-US" sz="1000" dirty="0">
                <a:latin typeface="Times New Roman Mon" panose="02020500000000000000" pitchFamily="18" charset="0"/>
              </a:endParaRPr>
            </a:p>
          </p:txBody>
        </p:sp>
        <p:sp>
          <p:nvSpPr>
            <p:cNvPr id="13" name="TextBox 12"/>
            <p:cNvSpPr txBox="1"/>
            <p:nvPr/>
          </p:nvSpPr>
          <p:spPr>
            <a:xfrm>
              <a:off x="10871590" y="3269424"/>
              <a:ext cx="829163" cy="246221"/>
            </a:xfrm>
            <a:prstGeom prst="rect">
              <a:avLst/>
            </a:prstGeom>
            <a:solidFill>
              <a:schemeClr val="bg1"/>
            </a:solidFill>
          </p:spPr>
          <p:txBody>
            <a:bodyPr wrap="square" rtlCol="0">
              <a:spAutoFit/>
            </a:bodyPr>
            <a:lstStyle/>
            <a:p>
              <a:r>
                <a:rPr lang="mn-MN" sz="1000" dirty="0">
                  <a:latin typeface="Times New Roman Mon" panose="02020500000000000000" pitchFamily="18" charset="0"/>
                </a:rPr>
                <a:t>10%-с бага</a:t>
              </a:r>
              <a:endParaRPr lang="en-US" sz="1000" dirty="0">
                <a:latin typeface="Times New Roman Mon" panose="02020500000000000000" pitchFamily="18" charset="0"/>
              </a:endParaRPr>
            </a:p>
          </p:txBody>
        </p:sp>
        <p:sp>
          <p:nvSpPr>
            <p:cNvPr id="14" name="TextBox 13"/>
            <p:cNvSpPr txBox="1"/>
            <p:nvPr/>
          </p:nvSpPr>
          <p:spPr>
            <a:xfrm>
              <a:off x="10872610" y="3696873"/>
              <a:ext cx="829163" cy="400110"/>
            </a:xfrm>
            <a:prstGeom prst="rect">
              <a:avLst/>
            </a:prstGeom>
            <a:solidFill>
              <a:schemeClr val="bg1"/>
            </a:solidFill>
          </p:spPr>
          <p:txBody>
            <a:bodyPr wrap="square" rtlCol="0">
              <a:spAutoFit/>
            </a:bodyPr>
            <a:lstStyle/>
            <a:p>
              <a:r>
                <a:rPr lang="mn-MN" sz="1000" dirty="0">
                  <a:latin typeface="Times New Roman Mon" panose="02020500000000000000" pitchFamily="18" charset="0"/>
                </a:rPr>
                <a:t>10%-с их 30%-с бага</a:t>
              </a:r>
              <a:endParaRPr lang="en-US" sz="1000" dirty="0">
                <a:latin typeface="Times New Roman Mon" panose="02020500000000000000" pitchFamily="18" charset="0"/>
              </a:endParaRPr>
            </a:p>
          </p:txBody>
        </p:sp>
        <p:sp>
          <p:nvSpPr>
            <p:cNvPr id="15" name="TextBox 14"/>
            <p:cNvSpPr txBox="1"/>
            <p:nvPr/>
          </p:nvSpPr>
          <p:spPr>
            <a:xfrm>
              <a:off x="10879946" y="4343835"/>
              <a:ext cx="748684" cy="191985"/>
            </a:xfrm>
            <a:prstGeom prst="rect">
              <a:avLst/>
            </a:prstGeom>
            <a:solidFill>
              <a:schemeClr val="bg1"/>
            </a:solidFill>
          </p:spPr>
          <p:txBody>
            <a:bodyPr wrap="square" rtlCol="0">
              <a:spAutoFit/>
            </a:bodyPr>
            <a:lstStyle/>
            <a:p>
              <a:r>
                <a:rPr lang="mn-MN" sz="1000" dirty="0">
                  <a:latin typeface="Times New Roman Mon" panose="02020500000000000000" pitchFamily="18" charset="0"/>
                </a:rPr>
                <a:t> 30%-с их</a:t>
              </a:r>
              <a:endParaRPr lang="en-US" sz="1000" dirty="0">
                <a:latin typeface="Times New Roman Mon" panose="02020500000000000000" pitchFamily="18" charset="0"/>
              </a:endParaRPr>
            </a:p>
          </p:txBody>
        </p:sp>
        <p:sp>
          <p:nvSpPr>
            <p:cNvPr id="35" name="TextBox 34">
              <a:extLst>
                <a:ext uri="{FF2B5EF4-FFF2-40B4-BE49-F238E27FC236}">
                  <a16:creationId xmlns:a16="http://schemas.microsoft.com/office/drawing/2014/main" id="{5F86A76C-337C-8CEC-FCCD-452925C6D317}"/>
                </a:ext>
              </a:extLst>
            </p:cNvPr>
            <p:cNvSpPr txBox="1"/>
            <p:nvPr/>
          </p:nvSpPr>
          <p:spPr>
            <a:xfrm>
              <a:off x="4080090" y="3679068"/>
              <a:ext cx="401867" cy="263980"/>
            </a:xfrm>
            <a:prstGeom prst="rect">
              <a:avLst/>
            </a:prstGeom>
            <a:solidFill>
              <a:schemeClr val="bg1"/>
            </a:solidFill>
          </p:spPr>
          <p:txBody>
            <a:bodyPr wrap="square" rtlCol="0">
              <a:spAutoFit/>
            </a:bodyPr>
            <a:lstStyle/>
            <a:p>
              <a:r>
                <a:rPr lang="mn-MN" sz="800" dirty="0">
                  <a:solidFill>
                    <a:srgbClr val="FF0000"/>
                  </a:solidFill>
                  <a:latin typeface="Times New Roman Mon" panose="02020500000000000000" pitchFamily="18" charset="0"/>
                </a:rPr>
                <a:t>Буур</a:t>
              </a:r>
            </a:p>
            <a:p>
              <a:r>
                <a:rPr lang="mn-MN" sz="800" dirty="0">
                  <a:solidFill>
                    <a:srgbClr val="FF0000"/>
                  </a:solidFill>
                  <a:latin typeface="Times New Roman Mon" panose="02020500000000000000" pitchFamily="18" charset="0"/>
                </a:rPr>
                <a:t>сан</a:t>
              </a:r>
              <a:endParaRPr lang="en-US" sz="800" dirty="0">
                <a:solidFill>
                  <a:srgbClr val="FF0000"/>
                </a:solidFill>
                <a:latin typeface="Times New Roman Mon" panose="02020500000000000000" pitchFamily="18" charset="0"/>
              </a:endParaRPr>
            </a:p>
          </p:txBody>
        </p:sp>
        <p:sp>
          <p:nvSpPr>
            <p:cNvPr id="36" name="TextBox 35">
              <a:extLst>
                <a:ext uri="{FF2B5EF4-FFF2-40B4-BE49-F238E27FC236}">
                  <a16:creationId xmlns:a16="http://schemas.microsoft.com/office/drawing/2014/main" id="{4EBDA47A-61A3-0FE3-8BF8-ADE1FD6911C7}"/>
                </a:ext>
              </a:extLst>
            </p:cNvPr>
            <p:cNvSpPr txBox="1"/>
            <p:nvPr/>
          </p:nvSpPr>
          <p:spPr>
            <a:xfrm>
              <a:off x="5424445" y="3656787"/>
              <a:ext cx="401867" cy="263980"/>
            </a:xfrm>
            <a:prstGeom prst="rect">
              <a:avLst/>
            </a:prstGeom>
            <a:solidFill>
              <a:schemeClr val="bg1"/>
            </a:solidFill>
          </p:spPr>
          <p:txBody>
            <a:bodyPr wrap="square" rtlCol="0">
              <a:spAutoFit/>
            </a:bodyPr>
            <a:lstStyle/>
            <a:p>
              <a:r>
                <a:rPr lang="mn-MN" sz="800" dirty="0">
                  <a:solidFill>
                    <a:srgbClr val="FF0000"/>
                  </a:solidFill>
                  <a:latin typeface="Times New Roman Mon" panose="02020500000000000000" pitchFamily="18" charset="0"/>
                </a:rPr>
                <a:t>Буур</a:t>
              </a:r>
            </a:p>
            <a:p>
              <a:r>
                <a:rPr lang="mn-MN" sz="800" dirty="0">
                  <a:solidFill>
                    <a:srgbClr val="FF0000"/>
                  </a:solidFill>
                  <a:latin typeface="Times New Roman Mon" panose="02020500000000000000" pitchFamily="18" charset="0"/>
                </a:rPr>
                <a:t>сан</a:t>
              </a:r>
              <a:endParaRPr lang="en-US" sz="800" dirty="0">
                <a:solidFill>
                  <a:srgbClr val="FF0000"/>
                </a:solidFill>
                <a:latin typeface="Times New Roman Mon" panose="02020500000000000000" pitchFamily="18" charset="0"/>
              </a:endParaRPr>
            </a:p>
          </p:txBody>
        </p:sp>
        <p:sp>
          <p:nvSpPr>
            <p:cNvPr id="37" name="TextBox 36">
              <a:extLst>
                <a:ext uri="{FF2B5EF4-FFF2-40B4-BE49-F238E27FC236}">
                  <a16:creationId xmlns:a16="http://schemas.microsoft.com/office/drawing/2014/main" id="{BF0DA098-529D-2046-8A70-CA68AAFBA36F}"/>
                </a:ext>
              </a:extLst>
            </p:cNvPr>
            <p:cNvSpPr txBox="1"/>
            <p:nvPr/>
          </p:nvSpPr>
          <p:spPr>
            <a:xfrm>
              <a:off x="6768799" y="3656787"/>
              <a:ext cx="401867" cy="263980"/>
            </a:xfrm>
            <a:prstGeom prst="rect">
              <a:avLst/>
            </a:prstGeom>
            <a:solidFill>
              <a:schemeClr val="bg1"/>
            </a:solidFill>
          </p:spPr>
          <p:txBody>
            <a:bodyPr wrap="square" rtlCol="0">
              <a:spAutoFit/>
            </a:bodyPr>
            <a:lstStyle/>
            <a:p>
              <a:r>
                <a:rPr lang="mn-MN" sz="800" dirty="0">
                  <a:solidFill>
                    <a:srgbClr val="FF0000"/>
                  </a:solidFill>
                  <a:latin typeface="Times New Roman Mon" panose="02020500000000000000" pitchFamily="18" charset="0"/>
                </a:rPr>
                <a:t>Буур</a:t>
              </a:r>
            </a:p>
            <a:p>
              <a:r>
                <a:rPr lang="mn-MN" sz="800" dirty="0">
                  <a:solidFill>
                    <a:srgbClr val="FF0000"/>
                  </a:solidFill>
                  <a:latin typeface="Times New Roman Mon" panose="02020500000000000000" pitchFamily="18" charset="0"/>
                </a:rPr>
                <a:t>сан</a:t>
              </a:r>
              <a:endParaRPr lang="en-US" sz="800" dirty="0">
                <a:solidFill>
                  <a:srgbClr val="FF0000"/>
                </a:solidFill>
                <a:latin typeface="Times New Roman Mon" panose="02020500000000000000" pitchFamily="18" charset="0"/>
              </a:endParaRPr>
            </a:p>
          </p:txBody>
        </p:sp>
        <p:sp>
          <p:nvSpPr>
            <p:cNvPr id="38" name="TextBox 37">
              <a:extLst>
                <a:ext uri="{FF2B5EF4-FFF2-40B4-BE49-F238E27FC236}">
                  <a16:creationId xmlns:a16="http://schemas.microsoft.com/office/drawing/2014/main" id="{B1B5DDED-2FB7-9A97-C319-E6D4DA1ED307}"/>
                </a:ext>
              </a:extLst>
            </p:cNvPr>
            <p:cNvSpPr txBox="1"/>
            <p:nvPr/>
          </p:nvSpPr>
          <p:spPr>
            <a:xfrm>
              <a:off x="8113153" y="3775517"/>
              <a:ext cx="401867" cy="263980"/>
            </a:xfrm>
            <a:prstGeom prst="rect">
              <a:avLst/>
            </a:prstGeom>
            <a:solidFill>
              <a:schemeClr val="bg1"/>
            </a:solidFill>
          </p:spPr>
          <p:txBody>
            <a:bodyPr wrap="square" rtlCol="0">
              <a:spAutoFit/>
            </a:bodyPr>
            <a:lstStyle/>
            <a:p>
              <a:r>
                <a:rPr lang="mn-MN" sz="800" dirty="0">
                  <a:solidFill>
                    <a:srgbClr val="FF0000"/>
                  </a:solidFill>
                  <a:latin typeface="Times New Roman Mon" panose="02020500000000000000" pitchFamily="18" charset="0"/>
                </a:rPr>
                <a:t>Буур</a:t>
              </a:r>
            </a:p>
            <a:p>
              <a:r>
                <a:rPr lang="mn-MN" sz="800" dirty="0">
                  <a:solidFill>
                    <a:srgbClr val="FF0000"/>
                  </a:solidFill>
                  <a:latin typeface="Times New Roman Mon" panose="02020500000000000000" pitchFamily="18" charset="0"/>
                </a:rPr>
                <a:t>сан</a:t>
              </a:r>
              <a:endParaRPr lang="en-US" sz="800" dirty="0">
                <a:solidFill>
                  <a:srgbClr val="FF0000"/>
                </a:solidFill>
                <a:latin typeface="Times New Roman Mon" panose="02020500000000000000" pitchFamily="18" charset="0"/>
              </a:endParaRPr>
            </a:p>
          </p:txBody>
        </p:sp>
        <p:sp>
          <p:nvSpPr>
            <p:cNvPr id="39" name="TextBox 38">
              <a:extLst>
                <a:ext uri="{FF2B5EF4-FFF2-40B4-BE49-F238E27FC236}">
                  <a16:creationId xmlns:a16="http://schemas.microsoft.com/office/drawing/2014/main" id="{97A75DF6-0FAD-B7C6-39FD-C235E624E3C3}"/>
                </a:ext>
              </a:extLst>
            </p:cNvPr>
            <p:cNvSpPr txBox="1"/>
            <p:nvPr/>
          </p:nvSpPr>
          <p:spPr>
            <a:xfrm>
              <a:off x="9457510" y="3788812"/>
              <a:ext cx="401867" cy="263980"/>
            </a:xfrm>
            <a:prstGeom prst="rect">
              <a:avLst/>
            </a:prstGeom>
            <a:solidFill>
              <a:schemeClr val="bg1"/>
            </a:solidFill>
          </p:spPr>
          <p:txBody>
            <a:bodyPr wrap="square" rtlCol="0">
              <a:spAutoFit/>
            </a:bodyPr>
            <a:lstStyle/>
            <a:p>
              <a:r>
                <a:rPr lang="mn-MN" sz="800" dirty="0">
                  <a:solidFill>
                    <a:srgbClr val="FF0000"/>
                  </a:solidFill>
                  <a:latin typeface="Times New Roman Mon" panose="02020500000000000000" pitchFamily="18" charset="0"/>
                </a:rPr>
                <a:t>Буур</a:t>
              </a:r>
            </a:p>
            <a:p>
              <a:r>
                <a:rPr lang="mn-MN" sz="800" dirty="0">
                  <a:solidFill>
                    <a:srgbClr val="FF0000"/>
                  </a:solidFill>
                  <a:latin typeface="Times New Roman Mon" panose="02020500000000000000" pitchFamily="18" charset="0"/>
                </a:rPr>
                <a:t>сан</a:t>
              </a:r>
              <a:endParaRPr lang="en-US" sz="800" dirty="0">
                <a:solidFill>
                  <a:srgbClr val="FF0000"/>
                </a:solidFill>
                <a:latin typeface="Times New Roman Mon" panose="02020500000000000000" pitchFamily="18" charset="0"/>
              </a:endParaRPr>
            </a:p>
          </p:txBody>
        </p:sp>
      </p:grpSp>
      <p:sp>
        <p:nvSpPr>
          <p:cNvPr id="17" name="TextBox 16"/>
          <p:cNvSpPr txBox="1"/>
          <p:nvPr/>
        </p:nvSpPr>
        <p:spPr>
          <a:xfrm>
            <a:off x="2946114" y="4361166"/>
            <a:ext cx="492443" cy="777407"/>
          </a:xfrm>
          <a:prstGeom prst="rect">
            <a:avLst/>
          </a:prstGeom>
          <a:solidFill>
            <a:schemeClr val="bg1"/>
          </a:solidFill>
        </p:spPr>
        <p:txBody>
          <a:bodyPr vert="vert270" wrap="square" rtlCol="0">
            <a:spAutoFit/>
          </a:bodyPr>
          <a:lstStyle/>
          <a:p>
            <a:pPr algn="ctr"/>
            <a:r>
              <a:rPr lang="mn-MN" sz="1000" dirty="0">
                <a:latin typeface="Times New Roman" panose="02020603050405020304" pitchFamily="18" charset="0"/>
                <a:cs typeface="Times New Roman" panose="02020603050405020304" pitchFamily="18" charset="0"/>
              </a:rPr>
              <a:t>Ресторан гуанз</a:t>
            </a:r>
            <a:endParaRPr lang="en-US" sz="1000"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1710858" y="4409584"/>
            <a:ext cx="338554" cy="490470"/>
          </a:xfrm>
          <a:prstGeom prst="rect">
            <a:avLst/>
          </a:prstGeom>
          <a:solidFill>
            <a:schemeClr val="bg1"/>
          </a:solidFill>
        </p:spPr>
        <p:txBody>
          <a:bodyPr vert="vert270" wrap="square" rtlCol="0">
            <a:spAutoFit/>
          </a:bodyPr>
          <a:lstStyle/>
          <a:p>
            <a:r>
              <a:rPr lang="mn-MN" sz="1000" dirty="0">
                <a:latin typeface="Times New Roman" panose="02020603050405020304" pitchFamily="18" charset="0"/>
                <a:cs typeface="Times New Roman" panose="02020603050405020304" pitchFamily="18" charset="0"/>
              </a:rPr>
              <a:t>Нийт</a:t>
            </a:r>
            <a:endParaRPr lang="en-US" sz="10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4354757" y="4392990"/>
            <a:ext cx="492443" cy="543240"/>
          </a:xfrm>
          <a:prstGeom prst="rect">
            <a:avLst/>
          </a:prstGeom>
          <a:solidFill>
            <a:schemeClr val="bg1"/>
          </a:solidFill>
        </p:spPr>
        <p:txBody>
          <a:bodyPr vert="vert270" wrap="square" rtlCol="0">
            <a:spAutoFit/>
          </a:bodyPr>
          <a:lstStyle/>
          <a:p>
            <a:r>
              <a:rPr lang="mn-MN" sz="1000" dirty="0">
                <a:latin typeface="Times New Roman" panose="02020603050405020304" pitchFamily="18" charset="0"/>
                <a:cs typeface="Times New Roman" panose="02020603050405020304" pitchFamily="18" charset="0"/>
              </a:rPr>
              <a:t>Зочид буудал</a:t>
            </a:r>
            <a:endParaRPr lang="en-US" sz="1000" dirty="0">
              <a:latin typeface="Times New Roman" panose="02020603050405020304" pitchFamily="18" charset="0"/>
              <a:cs typeface="Times New Roman" panose="02020603050405020304" pitchFamily="18" charset="0"/>
            </a:endParaRPr>
          </a:p>
        </p:txBody>
      </p:sp>
      <p:sp>
        <p:nvSpPr>
          <p:cNvPr id="20" name="TextBox 19"/>
          <p:cNvSpPr txBox="1"/>
          <p:nvPr/>
        </p:nvSpPr>
        <p:spPr>
          <a:xfrm>
            <a:off x="5763400" y="4392990"/>
            <a:ext cx="492443" cy="777407"/>
          </a:xfrm>
          <a:prstGeom prst="rect">
            <a:avLst/>
          </a:prstGeom>
          <a:solidFill>
            <a:schemeClr val="bg1"/>
          </a:solidFill>
        </p:spPr>
        <p:txBody>
          <a:bodyPr vert="vert270" wrap="square" rtlCol="0">
            <a:spAutoFit/>
          </a:bodyPr>
          <a:lstStyle/>
          <a:p>
            <a:r>
              <a:rPr lang="mn-MN" sz="1000" dirty="0">
                <a:latin typeface="Times New Roman" panose="02020603050405020304" pitchFamily="18" charset="0"/>
                <a:cs typeface="Times New Roman" panose="02020603050405020304" pitchFamily="18" charset="0"/>
              </a:rPr>
              <a:t>Театр, кино, фитнес клуб</a:t>
            </a:r>
            <a:endParaRPr lang="en-US" sz="10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7035290" y="4375702"/>
            <a:ext cx="646331" cy="693441"/>
          </a:xfrm>
          <a:prstGeom prst="rect">
            <a:avLst/>
          </a:prstGeom>
          <a:solidFill>
            <a:schemeClr val="bg1"/>
          </a:solidFill>
        </p:spPr>
        <p:txBody>
          <a:bodyPr vert="vert270" wrap="square" rtlCol="0">
            <a:spAutoFit/>
          </a:bodyPr>
          <a:lstStyle/>
          <a:p>
            <a:r>
              <a:rPr lang="mn-MN" sz="1000" dirty="0">
                <a:latin typeface="Times New Roman" panose="02020603050405020304" pitchFamily="18" charset="0"/>
                <a:cs typeface="Times New Roman" panose="02020603050405020304" pitchFamily="18" charset="0"/>
              </a:rPr>
              <a:t>Бөөний ба жижиглэн худалдаа</a:t>
            </a:r>
            <a:endParaRPr lang="en-US" sz="1000"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8517928" y="4392990"/>
            <a:ext cx="492443" cy="888346"/>
          </a:xfrm>
          <a:prstGeom prst="rect">
            <a:avLst/>
          </a:prstGeom>
          <a:solidFill>
            <a:schemeClr val="bg1"/>
          </a:solidFill>
        </p:spPr>
        <p:txBody>
          <a:bodyPr vert="vert270" wrap="square" rtlCol="0">
            <a:spAutoFit/>
          </a:bodyPr>
          <a:lstStyle/>
          <a:p>
            <a:pPr algn="ctr"/>
            <a:r>
              <a:rPr lang="mn-MN" sz="1000" dirty="0">
                <a:latin typeface="Times New Roman" panose="02020603050405020304" pitchFamily="18" charset="0"/>
                <a:cs typeface="Times New Roman" panose="02020603050405020304" pitchFamily="18" charset="0"/>
              </a:rPr>
              <a:t>Боловсруулах үйлдвэр</a:t>
            </a:r>
            <a:endParaRPr lang="en-US" sz="10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9943706" y="4449621"/>
            <a:ext cx="338554" cy="498816"/>
          </a:xfrm>
          <a:prstGeom prst="rect">
            <a:avLst/>
          </a:prstGeom>
          <a:solidFill>
            <a:schemeClr val="bg1"/>
          </a:solidFill>
        </p:spPr>
        <p:txBody>
          <a:bodyPr vert="vert270" wrap="square" rtlCol="0">
            <a:spAutoFit/>
          </a:bodyPr>
          <a:lstStyle/>
          <a:p>
            <a:r>
              <a:rPr lang="mn-MN" sz="1000" dirty="0">
                <a:latin typeface="Times New Roman" panose="02020603050405020304" pitchFamily="18" charset="0"/>
                <a:cs typeface="Times New Roman" panose="02020603050405020304" pitchFamily="18" charset="0"/>
              </a:rPr>
              <a:t>Тээвэр</a:t>
            </a:r>
            <a:endParaRPr lang="en-US" sz="1000" dirty="0">
              <a:latin typeface="Times New Roman" panose="02020603050405020304" pitchFamily="18" charset="0"/>
              <a:cs typeface="Times New Roman" panose="02020603050405020304" pitchFamily="18" charset="0"/>
            </a:endParaRPr>
          </a:p>
        </p:txBody>
      </p:sp>
      <p:sp>
        <p:nvSpPr>
          <p:cNvPr id="24" name="TextBox 23"/>
          <p:cNvSpPr txBox="1"/>
          <p:nvPr/>
        </p:nvSpPr>
        <p:spPr>
          <a:xfrm>
            <a:off x="736236" y="5226583"/>
            <a:ext cx="11130638" cy="646331"/>
          </a:xfrm>
          <a:prstGeom prst="rect">
            <a:avLst/>
          </a:prstGeom>
          <a:solidFill>
            <a:schemeClr val="bg1"/>
          </a:solidFill>
        </p:spPr>
        <p:txBody>
          <a:bodyPr wrap="square" rtlCol="0">
            <a:spAutoFit/>
          </a:bodyPr>
          <a:lstStyle/>
          <a:p>
            <a:pPr algn="just"/>
            <a:r>
              <a:rPr lang="mn-MN" sz="1200" dirty="0">
                <a:latin typeface="Times New Roman Mon" panose="02020500000000000000" pitchFamily="18" charset="0"/>
              </a:rPr>
              <a:t>Улсын хэмжээний том ба жижиг дунд ААН-үүдийг хамруулсан анкет судалгаа. </a:t>
            </a:r>
            <a:r>
              <a:rPr lang="en-US" sz="1200" dirty="0">
                <a:latin typeface="Times New Roman Mon" panose="02020500000000000000" pitchFamily="18" charset="0"/>
              </a:rPr>
              <a:t>(</a:t>
            </a:r>
            <a:r>
              <a:rPr lang="mn-MN" sz="1200" dirty="0">
                <a:latin typeface="Times New Roman Mon" panose="02020500000000000000" pitchFamily="18" charset="0"/>
              </a:rPr>
              <a:t>2020 оны 4 сарын 23-наас 5 сарын 12-нд интернетээр хийсэн.</a:t>
            </a:r>
            <a:r>
              <a:rPr lang="en-US" sz="1200" dirty="0">
                <a:latin typeface="Times New Roman Mon" panose="02020500000000000000" pitchFamily="18" charset="0"/>
              </a:rPr>
              <a:t>)</a:t>
            </a:r>
            <a:endParaRPr lang="mn-MN" sz="1200" dirty="0">
              <a:latin typeface="Times New Roman Mon" panose="02020500000000000000" pitchFamily="18" charset="0"/>
            </a:endParaRPr>
          </a:p>
          <a:p>
            <a:r>
              <a:rPr lang="mn-MN" sz="1200" dirty="0">
                <a:latin typeface="Times New Roman Mon" panose="02020500000000000000" pitchFamily="18" charset="0"/>
              </a:rPr>
              <a:t>         “Өнгөрсөн жилийн мөн үеийнхийг 100 гэж үзвэл танай компаний энэ жилийн</a:t>
            </a:r>
            <a:r>
              <a:rPr lang="en-US" sz="1200" dirty="0">
                <a:latin typeface="Times New Roman Mon" panose="02020500000000000000" pitchFamily="18" charset="0"/>
              </a:rPr>
              <a:t> </a:t>
            </a:r>
            <a:r>
              <a:rPr lang="mn-MN" sz="1200" dirty="0">
                <a:latin typeface="Times New Roman Mon" panose="02020500000000000000" pitchFamily="18" charset="0"/>
              </a:rPr>
              <a:t> </a:t>
            </a:r>
            <a:r>
              <a:rPr lang="en-US" sz="1200" dirty="0">
                <a:latin typeface="Times New Roman Mon" panose="02020500000000000000" pitchFamily="18" charset="0"/>
              </a:rPr>
              <a:t>(</a:t>
            </a:r>
            <a:r>
              <a:rPr lang="mn-MN" sz="1200" dirty="0">
                <a:latin typeface="Times New Roman Mon" panose="02020500000000000000" pitchFamily="18" charset="0"/>
              </a:rPr>
              <a:t>2020 оны</a:t>
            </a:r>
            <a:r>
              <a:rPr lang="en-US" sz="1200" dirty="0">
                <a:latin typeface="Times New Roman Mon" panose="02020500000000000000" pitchFamily="18" charset="0"/>
              </a:rPr>
              <a:t>)</a:t>
            </a:r>
            <a:r>
              <a:rPr lang="mn-MN" sz="1200" dirty="0">
                <a:latin typeface="Times New Roman Mon" panose="02020500000000000000" pitchFamily="18" charset="0"/>
              </a:rPr>
              <a:t> 4 сарын борлуулалт хэр хэмжээнд байна вэ?” гэсэн асуултад хариулсан хувь хэмжээ. </a:t>
            </a:r>
            <a:r>
              <a:rPr lang="en-US" sz="1200" dirty="0">
                <a:latin typeface="Times New Roman Mon" panose="02020500000000000000" pitchFamily="18" charset="0"/>
              </a:rPr>
              <a:t>(</a:t>
            </a:r>
            <a:r>
              <a:rPr lang="mn-MN" sz="1200" dirty="0">
                <a:latin typeface="Times New Roman Mon" panose="02020500000000000000" pitchFamily="18" charset="0"/>
              </a:rPr>
              <a:t>Нийт 10905 хариулт</a:t>
            </a:r>
            <a:r>
              <a:rPr lang="en-US" sz="1200" dirty="0">
                <a:latin typeface="Times New Roman Mon" panose="02020500000000000000" pitchFamily="18" charset="0"/>
              </a:rPr>
              <a:t>)</a:t>
            </a:r>
            <a:endParaRPr lang="mn-MN" sz="1200" dirty="0">
              <a:latin typeface="Times New Roman Mon" panose="02020500000000000000" pitchFamily="18" charset="0"/>
            </a:endParaRPr>
          </a:p>
        </p:txBody>
      </p:sp>
      <p:sp>
        <p:nvSpPr>
          <p:cNvPr id="5" name="TextBox 4"/>
          <p:cNvSpPr txBox="1"/>
          <p:nvPr/>
        </p:nvSpPr>
        <p:spPr>
          <a:xfrm>
            <a:off x="2946114" y="1267481"/>
            <a:ext cx="6425406" cy="461665"/>
          </a:xfrm>
          <a:prstGeom prst="rect">
            <a:avLst/>
          </a:prstGeom>
          <a:solidFill>
            <a:schemeClr val="accent5">
              <a:lumMod val="75000"/>
            </a:schemeClr>
          </a:solidFill>
        </p:spPr>
        <p:txBody>
          <a:bodyPr wrap="square" rtlCol="0">
            <a:spAutoFit/>
          </a:bodyPr>
          <a:lstStyle/>
          <a:p>
            <a:pPr algn="ctr"/>
            <a:r>
              <a:rPr lang="mn-MN" sz="1200" dirty="0">
                <a:solidFill>
                  <a:schemeClr val="bg1"/>
                </a:solidFill>
                <a:latin typeface="Times New Roman Mon" panose="02020500000000000000" pitchFamily="18" charset="0"/>
              </a:rPr>
              <a:t>2020 оны 4 сард борлуулалт буурсан ААН-ийн эзлэх хувь</a:t>
            </a:r>
          </a:p>
          <a:p>
            <a:pPr algn="ctr"/>
            <a:r>
              <a:rPr lang="mn-MN" sz="1200" dirty="0">
                <a:solidFill>
                  <a:schemeClr val="bg1"/>
                </a:solidFill>
                <a:latin typeface="Times New Roman Mon" panose="02020500000000000000" pitchFamily="18" charset="0"/>
              </a:rPr>
              <a:t>     </a:t>
            </a:r>
            <a:r>
              <a:rPr lang="en-US" sz="1200" dirty="0">
                <a:solidFill>
                  <a:schemeClr val="bg1"/>
                </a:solidFill>
                <a:latin typeface="Times New Roman Mon" panose="02020500000000000000" pitchFamily="18" charset="0"/>
              </a:rPr>
              <a:t>(</a:t>
            </a:r>
            <a:r>
              <a:rPr lang="mn-MN" sz="1200" dirty="0">
                <a:solidFill>
                  <a:schemeClr val="bg1"/>
                </a:solidFill>
                <a:latin typeface="Times New Roman Mon" panose="02020500000000000000" pitchFamily="18" charset="0"/>
              </a:rPr>
              <a:t>Өмнөх жилийн мөн үетэй харьцуулахад</a:t>
            </a:r>
            <a:r>
              <a:rPr lang="en-US" sz="1200" dirty="0">
                <a:solidFill>
                  <a:schemeClr val="bg1"/>
                </a:solidFill>
                <a:latin typeface="Times New Roman Mon" panose="02020500000000000000" pitchFamily="18" charset="0"/>
              </a:rPr>
              <a:t>)</a:t>
            </a:r>
            <a:endParaRPr lang="en-US" sz="1200" dirty="0">
              <a:latin typeface="Times New Roman Mon" panose="02020500000000000000" pitchFamily="18" charset="0"/>
            </a:endParaRPr>
          </a:p>
        </p:txBody>
      </p:sp>
      <p:sp>
        <p:nvSpPr>
          <p:cNvPr id="27" name="TextBox 26">
            <a:extLst>
              <a:ext uri="{FF2B5EF4-FFF2-40B4-BE49-F238E27FC236}">
                <a16:creationId xmlns:a16="http://schemas.microsoft.com/office/drawing/2014/main" id="{23EB2C3C-5648-FF15-32D4-750BF3E99121}"/>
              </a:ext>
            </a:extLst>
          </p:cNvPr>
          <p:cNvSpPr txBox="1"/>
          <p:nvPr/>
        </p:nvSpPr>
        <p:spPr>
          <a:xfrm>
            <a:off x="149673" y="6499154"/>
            <a:ext cx="9107188" cy="276999"/>
          </a:xfrm>
          <a:prstGeom prst="rect">
            <a:avLst/>
          </a:prstGeom>
          <a:noFill/>
        </p:spPr>
        <p:txBody>
          <a:bodyPr wrap="square">
            <a:spAutoFit/>
          </a:bodyPr>
          <a:lstStyle/>
          <a:p>
            <a:r>
              <a:rPr lang="mn-MN" sz="1200" dirty="0">
                <a:solidFill>
                  <a:schemeClr val="bg1"/>
                </a:solidFill>
                <a:latin typeface="Times New Roman Mon" panose="02020500000000000000" pitchFamily="18" charset="0"/>
              </a:rPr>
              <a:t>Эх сурвалж: </a:t>
            </a:r>
            <a:r>
              <a:rPr lang="en-US" sz="1200" dirty="0">
                <a:solidFill>
                  <a:schemeClr val="bg1"/>
                </a:solidFill>
                <a:latin typeface="Times New Roman Mon" panose="02020500000000000000" pitchFamily="18" charset="0"/>
              </a:rPr>
              <a:t>Tokyo </a:t>
            </a:r>
            <a:r>
              <a:rPr lang="en-US" sz="1200" dirty="0" err="1">
                <a:solidFill>
                  <a:schemeClr val="bg1"/>
                </a:solidFill>
                <a:latin typeface="Times New Roman Mon" panose="02020500000000000000" pitchFamily="18" charset="0"/>
              </a:rPr>
              <a:t>Shyouko</a:t>
            </a:r>
            <a:r>
              <a:rPr lang="en-US" sz="1200" dirty="0">
                <a:solidFill>
                  <a:schemeClr val="bg1"/>
                </a:solidFill>
                <a:latin typeface="Times New Roman Mon" panose="02020500000000000000" pitchFamily="18" charset="0"/>
              </a:rPr>
              <a:t> Research </a:t>
            </a:r>
            <a:r>
              <a:rPr lang="mn-MN" sz="1200" dirty="0">
                <a:solidFill>
                  <a:schemeClr val="bg1"/>
                </a:solidFill>
                <a:latin typeface="Times New Roman Mon" panose="02020500000000000000" pitchFamily="18" charset="0"/>
              </a:rPr>
              <a:t>“Шинэ хэлбэрийн </a:t>
            </a:r>
            <a:r>
              <a:rPr lang="mn-MN" sz="1200" dirty="0" err="1">
                <a:solidFill>
                  <a:schemeClr val="bg1"/>
                </a:solidFill>
                <a:latin typeface="Times New Roman Mon" panose="02020500000000000000" pitchFamily="18" charset="0"/>
              </a:rPr>
              <a:t>коронавирусийн</a:t>
            </a:r>
            <a:r>
              <a:rPr lang="mn-MN" sz="1200" dirty="0">
                <a:solidFill>
                  <a:schemeClr val="bg1"/>
                </a:solidFill>
                <a:latin typeface="Times New Roman Mon" panose="02020500000000000000" pitchFamily="18" charset="0"/>
              </a:rPr>
              <a:t> талаарх 4 дэх анкет судалгаа”-г үндэслэн боловсруулав.</a:t>
            </a:r>
          </a:p>
        </p:txBody>
      </p:sp>
      <p:sp>
        <p:nvSpPr>
          <p:cNvPr id="26" name="TextBox 25">
            <a:extLst>
              <a:ext uri="{FF2B5EF4-FFF2-40B4-BE49-F238E27FC236}">
                <a16:creationId xmlns:a16="http://schemas.microsoft.com/office/drawing/2014/main" id="{9C568C75-9FE0-69F3-E773-2609B8B7B2AF}"/>
              </a:ext>
            </a:extLst>
          </p:cNvPr>
          <p:cNvSpPr txBox="1"/>
          <p:nvPr/>
        </p:nvSpPr>
        <p:spPr>
          <a:xfrm>
            <a:off x="10282260" y="6483764"/>
            <a:ext cx="2268028" cy="307777"/>
          </a:xfrm>
          <a:prstGeom prst="rect">
            <a:avLst/>
          </a:prstGeom>
          <a:noFill/>
        </p:spPr>
        <p:txBody>
          <a:bodyPr wrap="square">
            <a:spAutoFit/>
          </a:bodyPr>
          <a:lstStyle/>
          <a:p>
            <a:r>
              <a:rPr lang="mn-MN"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Япон</a:t>
            </a: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mn-MN"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улс- Бадамханд</a:t>
            </a:r>
            <a:endParaRPr lang="en-US" sz="1400" dirty="0"/>
          </a:p>
        </p:txBody>
      </p:sp>
    </p:spTree>
    <p:extLst>
      <p:ext uri="{BB962C8B-B14F-4D97-AF65-F5344CB8AC3E}">
        <p14:creationId xmlns:p14="http://schemas.microsoft.com/office/powerpoint/2010/main" val="26505186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87338"/>
            <a:ext cx="10988675" cy="37465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ormAutofit/>
          </a:bodyPr>
          <a:lstStyle/>
          <a:p>
            <a:pPr algn="ctr"/>
            <a:r>
              <a:rPr lang="mn-MN" sz="2000" dirty="0">
                <a:solidFill>
                  <a:srgbClr val="002060"/>
                </a:solidFill>
                <a:latin typeface="Times New Roman" panose="02020603050405020304" pitchFamily="18" charset="0"/>
                <a:cs typeface="Times New Roman" panose="02020603050405020304" pitchFamily="18" charset="0"/>
              </a:rPr>
              <a:t>БРУНЕЙН ВАНТ УЛС</a:t>
            </a:r>
            <a:endParaRPr lang="en-US" sz="20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059A29-DCEB-43D4-B4EC-16E8071E0676}"/>
              </a:ext>
            </a:extLst>
          </p:cNvPr>
          <p:cNvSpPr txBox="1"/>
          <p:nvPr/>
        </p:nvSpPr>
        <p:spPr>
          <a:xfrm>
            <a:off x="9372600" y="6457226"/>
            <a:ext cx="27051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БРУНЕЙН ВАНТ УЛС - Төгсбат</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A3AF2934-BB83-D319-A5DB-D5E0748A872B}"/>
              </a:ext>
            </a:extLst>
          </p:cNvPr>
          <p:cNvCxnSpPr>
            <a:cxnSpLocks/>
          </p:cNvCxnSpPr>
          <p:nvPr/>
        </p:nvCxnSpPr>
        <p:spPr>
          <a:xfrm>
            <a:off x="1942604" y="1870888"/>
            <a:ext cx="9582288"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2" name="Title 1">
            <a:extLst>
              <a:ext uri="{FF2B5EF4-FFF2-40B4-BE49-F238E27FC236}">
                <a16:creationId xmlns:a16="http://schemas.microsoft.com/office/drawing/2014/main" id="{C87808E2-5691-187E-0667-A62839E61E22}"/>
              </a:ext>
            </a:extLst>
          </p:cNvPr>
          <p:cNvSpPr txBox="1">
            <a:spLocks/>
          </p:cNvSpPr>
          <p:nvPr/>
        </p:nvSpPr>
        <p:spPr>
          <a:xfrm>
            <a:off x="537245" y="2000874"/>
            <a:ext cx="1228234" cy="2409201"/>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200" dirty="0">
              <a:solidFill>
                <a:srgbClr val="002060"/>
              </a:solidFill>
              <a:latin typeface="Times New Roman" panose="02020603050405020304" pitchFamily="18" charset="0"/>
              <a:cs typeface="Times New Roman" panose="02020603050405020304" pitchFamily="18" charset="0"/>
            </a:endParaRPr>
          </a:p>
        </p:txBody>
      </p:sp>
      <p:sp>
        <p:nvSpPr>
          <p:cNvPr id="17" name="Title 1">
            <a:extLst>
              <a:ext uri="{FF2B5EF4-FFF2-40B4-BE49-F238E27FC236}">
                <a16:creationId xmlns:a16="http://schemas.microsoft.com/office/drawing/2014/main" id="{866E38B6-6661-8F33-2117-BBD2984CEE18}"/>
              </a:ext>
            </a:extLst>
          </p:cNvPr>
          <p:cNvSpPr txBox="1">
            <a:spLocks/>
          </p:cNvSpPr>
          <p:nvPr/>
        </p:nvSpPr>
        <p:spPr>
          <a:xfrm>
            <a:off x="537245" y="797358"/>
            <a:ext cx="1228234" cy="1010297"/>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err="1">
                <a:solidFill>
                  <a:srgbClr val="002060"/>
                </a:solidFill>
                <a:latin typeface="Times New Roman" panose="02020603050405020304" pitchFamily="18" charset="0"/>
                <a:cs typeface="Times New Roman" panose="02020603050405020304" pitchFamily="18" charset="0"/>
              </a:rPr>
              <a:t>КОВИД</a:t>
            </a:r>
            <a:r>
              <a:rPr lang="mn-MN" sz="1200" dirty="0">
                <a:solidFill>
                  <a:srgbClr val="002060"/>
                </a:solidFill>
                <a:latin typeface="Times New Roman" panose="02020603050405020304" pitchFamily="18" charset="0"/>
                <a:cs typeface="Times New Roman" panose="02020603050405020304" pitchFamily="18" charset="0"/>
              </a:rPr>
              <a:t>-19 </a:t>
            </a:r>
            <a:r>
              <a:rPr lang="mn-MN" sz="1200" dirty="0" err="1">
                <a:solidFill>
                  <a:srgbClr val="002060"/>
                </a:solidFill>
                <a:latin typeface="Times New Roman" panose="02020603050405020304" pitchFamily="18" charset="0"/>
                <a:cs typeface="Times New Roman" panose="02020603050405020304" pitchFamily="18" charset="0"/>
              </a:rPr>
              <a:t>ын</a:t>
            </a:r>
            <a:r>
              <a:rPr lang="mn-MN" sz="1200" dirty="0">
                <a:solidFill>
                  <a:srgbClr val="002060"/>
                </a:solidFill>
                <a:latin typeface="Times New Roman" panose="02020603050405020304" pitchFamily="18" charset="0"/>
                <a:cs typeface="Times New Roman" panose="02020603050405020304" pitchFamily="18" charset="0"/>
              </a:rPr>
              <a:t> үед тулгамдсан асуудлууд</a:t>
            </a:r>
          </a:p>
        </p:txBody>
      </p:sp>
      <p:sp>
        <p:nvSpPr>
          <p:cNvPr id="10" name="Content Placeholder 2">
            <a:extLst>
              <a:ext uri="{FF2B5EF4-FFF2-40B4-BE49-F238E27FC236}">
                <a16:creationId xmlns:a16="http://schemas.microsoft.com/office/drawing/2014/main" id="{A4478B9E-15B9-E865-BC5E-FE858D75FC08}"/>
              </a:ext>
            </a:extLst>
          </p:cNvPr>
          <p:cNvSpPr txBox="1">
            <a:spLocks/>
          </p:cNvSpPr>
          <p:nvPr/>
        </p:nvSpPr>
        <p:spPr>
          <a:xfrm>
            <a:off x="1765479" y="723948"/>
            <a:ext cx="9759413" cy="1079312"/>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mn-MN" sz="1100" dirty="0">
                <a:solidFill>
                  <a:srgbClr val="333333"/>
                </a:solidFill>
                <a:latin typeface="Times New Roman" panose="02020603050405020304" pitchFamily="18" charset="0"/>
                <a:cs typeface="Times New Roman" panose="02020603050405020304" pitchFamily="18" charset="0"/>
              </a:rPr>
              <a:t>Бруней нефть болон байгалийн хийн баялаг нөөцтэй тул</a:t>
            </a:r>
            <a:r>
              <a:rPr lang="en-US" sz="1100" dirty="0">
                <a:solidFill>
                  <a:srgbClr val="333333"/>
                </a:solidFill>
                <a:latin typeface="Times New Roman" panose="02020603050405020304" pitchFamily="18" charset="0"/>
                <a:cs typeface="Times New Roman" panose="02020603050405020304" pitchFamily="18" charset="0"/>
              </a:rPr>
              <a:t> </a:t>
            </a:r>
            <a:r>
              <a:rPr lang="mn-MN" sz="1100" dirty="0">
                <a:solidFill>
                  <a:srgbClr val="333333"/>
                </a:solidFill>
                <a:latin typeface="Times New Roman" panose="02020603050405020304" pitchFamily="18" charset="0"/>
                <a:cs typeface="Times New Roman" panose="02020603050405020304" pitchFamily="18" charset="0"/>
              </a:rPr>
              <a:t>хувийн хэвшилд тавих анхаарал сул байгаа юм. Ийнхүү цар тахлын үеэр хувийн хэвшлүүдийг дэмжих бодлого баримтална гэснээ зарласан.</a:t>
            </a:r>
            <a:endParaRPr lang="en-US" sz="1100" dirty="0">
              <a:solidFill>
                <a:srgbClr val="333333"/>
              </a:solidFill>
              <a:latin typeface="Times New Roman" panose="02020603050405020304" pitchFamily="18" charset="0"/>
              <a:cs typeface="Times New Roman" panose="02020603050405020304" pitchFamily="18" charset="0"/>
            </a:endParaRPr>
          </a:p>
          <a:p>
            <a:pPr algn="just"/>
            <a:r>
              <a:rPr lang="mn-MN" sz="1100" dirty="0">
                <a:solidFill>
                  <a:srgbClr val="333333"/>
                </a:solidFill>
                <a:latin typeface="Times New Roman" panose="02020603050405020304" pitchFamily="18" charset="0"/>
                <a:cs typeface="Times New Roman" panose="02020603050405020304" pitchFamily="18" charset="0"/>
              </a:rPr>
              <a:t>Цар тахал гарсантай холбоотой нийгмийн санаа зовнил их байснаас иргэд гэрээс дэлгүүр хооронд гарахаас эмээж байсан бөгөөд засгийн газраас хэсэгчилсэн хорионуудыг хийсэн. </a:t>
            </a:r>
            <a:r>
              <a:rPr lang="en-US" sz="1100" dirty="0">
                <a:solidFill>
                  <a:srgbClr val="333333"/>
                </a:solidFill>
                <a:latin typeface="Times New Roman" panose="02020603050405020304" pitchFamily="18" charset="0"/>
                <a:cs typeface="Times New Roman" panose="02020603050405020304" pitchFamily="18" charset="0"/>
              </a:rPr>
              <a:t>(</a:t>
            </a:r>
            <a:r>
              <a:rPr lang="mn-MN" sz="1100" dirty="0">
                <a:solidFill>
                  <a:srgbClr val="333333"/>
                </a:solidFill>
                <a:latin typeface="Times New Roman" panose="02020603050405020304" pitchFamily="18" charset="0"/>
                <a:cs typeface="Times New Roman" panose="02020603050405020304" pitchFamily="18" charset="0"/>
              </a:rPr>
              <a:t>Хил хаах, сургууль боловсролын байгууллагуудыг хаах, сүм хийдийг хаах, олон нийтийн цугларалтыг хязгаарлах зэрэг</a:t>
            </a:r>
            <a:r>
              <a:rPr lang="en-US" sz="1100" dirty="0">
                <a:solidFill>
                  <a:srgbClr val="333333"/>
                </a:solidFill>
                <a:latin typeface="Times New Roman" panose="02020603050405020304" pitchFamily="18" charset="0"/>
                <a:cs typeface="Times New Roman" panose="02020603050405020304" pitchFamily="18" charset="0"/>
              </a:rPr>
              <a:t>)</a:t>
            </a:r>
            <a:r>
              <a:rPr lang="mn-MN" sz="1100" dirty="0">
                <a:solidFill>
                  <a:srgbClr val="333333"/>
                </a:solidFill>
                <a:latin typeface="Times New Roman" panose="02020603050405020304" pitchFamily="18" charset="0"/>
                <a:cs typeface="Times New Roman" panose="02020603050405020304" pitchFamily="18" charset="0"/>
              </a:rPr>
              <a:t> Ийнхүү цахим сүлжээ хэрэглээнд нэвтэрсэн.</a:t>
            </a:r>
          </a:p>
        </p:txBody>
      </p:sp>
      <p:sp>
        <p:nvSpPr>
          <p:cNvPr id="14" name="Content Placeholder 2">
            <a:extLst>
              <a:ext uri="{FF2B5EF4-FFF2-40B4-BE49-F238E27FC236}">
                <a16:creationId xmlns:a16="http://schemas.microsoft.com/office/drawing/2014/main" id="{475E711A-C960-786D-3345-27E6797B4CF4}"/>
              </a:ext>
            </a:extLst>
          </p:cNvPr>
          <p:cNvSpPr txBox="1">
            <a:spLocks/>
          </p:cNvSpPr>
          <p:nvPr/>
        </p:nvSpPr>
        <p:spPr>
          <a:xfrm>
            <a:off x="1854041" y="1885431"/>
            <a:ext cx="9670851" cy="2615384"/>
          </a:xfrm>
          <a:prstGeom prst="rect">
            <a:avLst/>
          </a:prstGeom>
        </p:spPr>
        <p:txBody>
          <a:bodyPr vert="horz" lIns="91440" tIns="45720" rIns="91440" bIns="45720" rtlCol="0" anchor="ctr">
            <a:no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a:lstStyle>
          <a:p>
            <a:pPr marL="171450" indent="-171450">
              <a:lnSpc>
                <a:spcPct val="150000"/>
              </a:lnSpc>
              <a:spcBef>
                <a:spcPts val="0"/>
              </a:spcBef>
            </a:pPr>
            <a:r>
              <a:rPr lang="mn-MN" sz="1100" dirty="0">
                <a:solidFill>
                  <a:srgbClr val="333333"/>
                </a:solidFill>
                <a:latin typeface="Helvetica Neue"/>
              </a:rPr>
              <a:t>3 зорилгын хүрээнд ажил хийсэн. </a:t>
            </a:r>
            <a:br>
              <a:rPr lang="mn-MN" sz="1100" dirty="0">
                <a:solidFill>
                  <a:srgbClr val="333333"/>
                </a:solidFill>
                <a:latin typeface="Helvetica Neue"/>
              </a:rPr>
            </a:br>
            <a:r>
              <a:rPr lang="mn-MN" sz="1100" dirty="0">
                <a:solidFill>
                  <a:srgbClr val="333333"/>
                </a:solidFill>
                <a:latin typeface="Helvetica Neue"/>
              </a:rPr>
              <a:t>- Ковид19-т өртсөн хувийн хэвшлийг дэмжих</a:t>
            </a:r>
            <a:br>
              <a:rPr lang="mn-MN" sz="1100" dirty="0">
                <a:solidFill>
                  <a:srgbClr val="333333"/>
                </a:solidFill>
                <a:latin typeface="Helvetica Neue"/>
              </a:rPr>
            </a:br>
            <a:r>
              <a:rPr lang="mn-MN" sz="1100" dirty="0">
                <a:solidFill>
                  <a:srgbClr val="333333"/>
                </a:solidFill>
                <a:latin typeface="Helvetica Neue"/>
              </a:rPr>
              <a:t>- Ажлын байрыг нэмэгдүүлэх</a:t>
            </a:r>
            <a:br>
              <a:rPr lang="mn-MN" sz="1100" dirty="0">
                <a:solidFill>
                  <a:srgbClr val="333333"/>
                </a:solidFill>
                <a:latin typeface="Helvetica Neue"/>
              </a:rPr>
            </a:br>
            <a:r>
              <a:rPr lang="mn-MN" sz="1100" dirty="0">
                <a:solidFill>
                  <a:srgbClr val="333333"/>
                </a:solidFill>
                <a:latin typeface="Helvetica Neue"/>
              </a:rPr>
              <a:t>- Ажлын аюулгүй байдал, чанарт анхаарах</a:t>
            </a:r>
          </a:p>
          <a:p>
            <a:pPr>
              <a:lnSpc>
                <a:spcPct val="150000"/>
              </a:lnSpc>
              <a:spcBef>
                <a:spcPts val="0"/>
              </a:spcBef>
            </a:pPr>
            <a:r>
              <a:rPr lang="mn-MN" sz="1100" dirty="0">
                <a:solidFill>
                  <a:srgbClr val="333333"/>
                </a:solidFill>
                <a:latin typeface="Helvetica Neue"/>
              </a:rPr>
              <a:t>Бичил, ЖДҮ дэмжих зорилгоор Виртуал платформыг ашиглалтанд оруулав. Энэ платформоор дамжуулан </a:t>
            </a:r>
            <a:r>
              <a:rPr lang="mn-MN" sz="1100" dirty="0" err="1">
                <a:solidFill>
                  <a:srgbClr val="333333"/>
                </a:solidFill>
                <a:latin typeface="Helvetica Neue"/>
              </a:rPr>
              <a:t>ЖДҮ</a:t>
            </a:r>
            <a:r>
              <a:rPr lang="mn-MN" sz="1100" dirty="0">
                <a:solidFill>
                  <a:srgbClr val="333333"/>
                </a:solidFill>
                <a:latin typeface="Helvetica Neue"/>
              </a:rPr>
              <a:t> бүтээгдхүүн, үйлчилгээгээ борлуулах боломжтой.</a:t>
            </a:r>
          </a:p>
          <a:p>
            <a:pPr>
              <a:lnSpc>
                <a:spcPct val="150000"/>
              </a:lnSpc>
              <a:spcBef>
                <a:spcPts val="0"/>
              </a:spcBef>
            </a:pPr>
            <a:r>
              <a:rPr lang="mn-MN" sz="1100" dirty="0">
                <a:solidFill>
                  <a:srgbClr val="333333"/>
                </a:solidFill>
                <a:latin typeface="Helvetica Neue"/>
              </a:rPr>
              <a:t>ЖДҮ-г дэмжиг зорилгоор 450сая Бруней доллар урамшууллын багц боловсруулсан.</a:t>
            </a:r>
          </a:p>
          <a:p>
            <a:pPr>
              <a:lnSpc>
                <a:spcPct val="150000"/>
              </a:lnSpc>
              <a:spcBef>
                <a:spcPts val="0"/>
              </a:spcBef>
            </a:pPr>
            <a:r>
              <a:rPr lang="mn-MN" sz="1100" dirty="0">
                <a:solidFill>
                  <a:srgbClr val="333333"/>
                </a:solidFill>
                <a:latin typeface="Helvetica Neue"/>
              </a:rPr>
              <a:t>100-аас бага ажилчидтай ЖДҮ-г 3 сарын хугацаанд цалингын 25</a:t>
            </a:r>
            <a:r>
              <a:rPr lang="en-US" sz="1100" dirty="0">
                <a:solidFill>
                  <a:srgbClr val="333333"/>
                </a:solidFill>
                <a:latin typeface="Helvetica Neue"/>
              </a:rPr>
              <a:t>%</a:t>
            </a:r>
            <a:r>
              <a:rPr lang="mn-MN" sz="1100" dirty="0">
                <a:solidFill>
                  <a:srgbClr val="333333"/>
                </a:solidFill>
                <a:latin typeface="Helvetica Neue"/>
              </a:rPr>
              <a:t>-иар тэтгэмж олгохоор болов.</a:t>
            </a:r>
          </a:p>
          <a:p>
            <a:pPr>
              <a:lnSpc>
                <a:spcPct val="150000"/>
              </a:lnSpc>
              <a:spcBef>
                <a:spcPts val="0"/>
              </a:spcBef>
            </a:pPr>
            <a:r>
              <a:rPr lang="mn-MN" sz="1100" dirty="0">
                <a:solidFill>
                  <a:srgbClr val="333333"/>
                </a:solidFill>
                <a:latin typeface="Helvetica Neue"/>
              </a:rPr>
              <a:t>Ажилчдын мэдлэг чадварыг дээшлүүлэх зорилгоор цахим сургалтуудыг эхлүүлэв.</a:t>
            </a:r>
          </a:p>
          <a:p>
            <a:pPr>
              <a:lnSpc>
                <a:spcPct val="150000"/>
              </a:lnSpc>
              <a:spcBef>
                <a:spcPts val="0"/>
              </a:spcBef>
            </a:pPr>
            <a:r>
              <a:rPr lang="mn-MN" sz="1100" dirty="0">
                <a:solidFill>
                  <a:srgbClr val="333333"/>
                </a:solidFill>
                <a:latin typeface="Helvetica Neue"/>
              </a:rPr>
              <a:t>Цахилгаан хэрэглээний хөнгөлөлт, татвараас чөлөөлөлт, банкны шимтгэл зэрэг олон олон арга хэмжээ авсан.</a:t>
            </a:r>
          </a:p>
        </p:txBody>
      </p:sp>
      <p:sp>
        <p:nvSpPr>
          <p:cNvPr id="15" name="Content Placeholder 2">
            <a:extLst>
              <a:ext uri="{FF2B5EF4-FFF2-40B4-BE49-F238E27FC236}">
                <a16:creationId xmlns:a16="http://schemas.microsoft.com/office/drawing/2014/main" id="{0FD68A3D-D847-810C-7DB6-34155F9405E4}"/>
              </a:ext>
            </a:extLst>
          </p:cNvPr>
          <p:cNvSpPr txBox="1">
            <a:spLocks/>
          </p:cNvSpPr>
          <p:nvPr/>
        </p:nvSpPr>
        <p:spPr>
          <a:xfrm>
            <a:off x="1942604" y="4842904"/>
            <a:ext cx="7315200" cy="1217738"/>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lnSpc>
                <a:spcPct val="150000"/>
              </a:lnSpc>
              <a:spcBef>
                <a:spcPts val="0"/>
              </a:spcBef>
              <a:buFont typeface="Wingdings" panose="05000000000000000000" pitchFamily="2" charset="2"/>
              <a:buChar char="Ø"/>
            </a:pPr>
            <a:r>
              <a:rPr lang="mn-MN" sz="1100" dirty="0">
                <a:latin typeface="Times New Roman" panose="02020603050405020304" pitchFamily="18" charset="0"/>
                <a:cs typeface="Times New Roman" panose="02020603050405020304" pitchFamily="18" charset="0"/>
              </a:rPr>
              <a:t>Олон улсын бараа худалдаа</a:t>
            </a:r>
            <a:r>
              <a:rPr lang="en-US" sz="1100" dirty="0">
                <a:latin typeface="Times New Roman" panose="02020603050405020304" pitchFamily="18" charset="0"/>
                <a:cs typeface="Times New Roman" panose="02020603050405020304" pitchFamily="18" charset="0"/>
              </a:rPr>
              <a:t> 88.3%</a:t>
            </a:r>
            <a:r>
              <a:rPr lang="mn-MN" sz="1100" dirty="0">
                <a:latin typeface="Times New Roman" panose="02020603050405020304" pitchFamily="18" charset="0"/>
                <a:cs typeface="Times New Roman" panose="02020603050405020304" pitchFamily="18" charset="0"/>
              </a:rPr>
              <a:t>-аар ихэссэн</a:t>
            </a:r>
          </a:p>
          <a:p>
            <a:pPr marL="228600" indent="-228600">
              <a:lnSpc>
                <a:spcPct val="150000"/>
              </a:lnSpc>
              <a:spcBef>
                <a:spcPts val="0"/>
              </a:spcBef>
              <a:buFont typeface="Wingdings" panose="05000000000000000000" pitchFamily="2" charset="2"/>
              <a:buChar char="Ø"/>
            </a:pPr>
            <a:r>
              <a:rPr lang="mn-MN" sz="1100" dirty="0">
                <a:latin typeface="Times New Roman" panose="02020603050405020304" pitchFamily="18" charset="0"/>
                <a:cs typeface="Times New Roman" panose="02020603050405020304" pitchFamily="18" charset="0"/>
              </a:rPr>
              <a:t>Хэрэглээний үнийн индекс </a:t>
            </a:r>
            <a:r>
              <a:rPr lang="en-US" sz="1100" dirty="0">
                <a:latin typeface="Times New Roman" panose="02020603050405020304" pitchFamily="18" charset="0"/>
                <a:cs typeface="Times New Roman" panose="02020603050405020304" pitchFamily="18" charset="0"/>
              </a:rPr>
              <a:t> 1.5%</a:t>
            </a:r>
            <a:r>
              <a:rPr lang="mn-MN" sz="1100" dirty="0">
                <a:latin typeface="Times New Roman" panose="02020603050405020304" pitchFamily="18" charset="0"/>
                <a:cs typeface="Times New Roman" panose="02020603050405020304" pitchFamily="18" charset="0"/>
              </a:rPr>
              <a:t> -аар ихэссэн.</a:t>
            </a:r>
          </a:p>
          <a:p>
            <a:pPr marL="228600" indent="-228600">
              <a:lnSpc>
                <a:spcPct val="150000"/>
              </a:lnSpc>
              <a:spcBef>
                <a:spcPts val="0"/>
              </a:spcBef>
              <a:buFont typeface="Wingdings" panose="05000000000000000000" pitchFamily="2" charset="2"/>
              <a:buChar char="Ø"/>
            </a:pPr>
            <a:r>
              <a:rPr lang="mn-MN" sz="1100" dirty="0">
                <a:latin typeface="Times New Roman" panose="02020603050405020304" pitchFamily="18" charset="0"/>
                <a:cs typeface="Times New Roman" panose="02020603050405020304" pitchFamily="18" charset="0"/>
              </a:rPr>
              <a:t>Дотоодын нийт бүтээгдэхүүн 2.1</a:t>
            </a:r>
            <a:r>
              <a:rPr lang="en-US" sz="1100" dirty="0">
                <a:latin typeface="Times New Roman" panose="02020603050405020304" pitchFamily="18" charset="0"/>
                <a:cs typeface="Times New Roman" panose="02020603050405020304" pitchFamily="18" charset="0"/>
              </a:rPr>
              <a:t>%</a:t>
            </a:r>
            <a:r>
              <a:rPr lang="mn-MN" sz="1100" dirty="0">
                <a:latin typeface="Times New Roman" panose="02020603050405020304" pitchFamily="18" charset="0"/>
                <a:cs typeface="Times New Roman" panose="02020603050405020304" pitchFamily="18" charset="0"/>
              </a:rPr>
              <a:t> аар багассан.</a:t>
            </a:r>
          </a:p>
          <a:p>
            <a:pPr marL="228600" indent="-228600">
              <a:lnSpc>
                <a:spcPct val="150000"/>
              </a:lnSpc>
              <a:spcBef>
                <a:spcPts val="0"/>
              </a:spcBef>
              <a:buFont typeface="Wingdings" panose="05000000000000000000" pitchFamily="2" charset="2"/>
              <a:buChar char="Ø"/>
            </a:pPr>
            <a:r>
              <a:rPr lang="en-US" sz="1100" dirty="0" err="1">
                <a:latin typeface="Times New Roman" panose="02020603050405020304" pitchFamily="18" charset="0"/>
                <a:cs typeface="Times New Roman" panose="02020603050405020304" pitchFamily="18" charset="0"/>
              </a:rPr>
              <a:t>Penggunabijak</a:t>
            </a:r>
            <a:r>
              <a:rPr lang="mn-MN" sz="1100" dirty="0">
                <a:latin typeface="Times New Roman" panose="02020603050405020304" pitchFamily="18" charset="0"/>
                <a:cs typeface="Times New Roman" panose="02020603050405020304" pitchFamily="18" charset="0"/>
              </a:rPr>
              <a:t> цахим худалдааны </a:t>
            </a:r>
            <a:r>
              <a:rPr lang="mn-MN" sz="1100" dirty="0" err="1">
                <a:latin typeface="Times New Roman" panose="02020603050405020304" pitchFamily="18" charset="0"/>
                <a:cs typeface="Times New Roman" panose="02020603050405020304" pitchFamily="18" charset="0"/>
              </a:rPr>
              <a:t>апп</a:t>
            </a:r>
            <a:r>
              <a:rPr lang="mn-MN" sz="1100" dirty="0">
                <a:latin typeface="Times New Roman" panose="02020603050405020304" pitchFamily="18" charset="0"/>
                <a:cs typeface="Times New Roman" panose="02020603050405020304" pitchFamily="18" charset="0"/>
              </a:rPr>
              <a:t> ашиглагдаж байгаа.</a:t>
            </a:r>
          </a:p>
        </p:txBody>
      </p:sp>
      <p:sp>
        <p:nvSpPr>
          <p:cNvPr id="19" name="Title 1">
            <a:extLst>
              <a:ext uri="{FF2B5EF4-FFF2-40B4-BE49-F238E27FC236}">
                <a16:creationId xmlns:a16="http://schemas.microsoft.com/office/drawing/2014/main" id="{1711E3D8-E3E4-A304-60A1-6941FF374182}"/>
              </a:ext>
            </a:extLst>
          </p:cNvPr>
          <p:cNvSpPr txBox="1">
            <a:spLocks/>
          </p:cNvSpPr>
          <p:nvPr/>
        </p:nvSpPr>
        <p:spPr>
          <a:xfrm>
            <a:off x="537245" y="4782059"/>
            <a:ext cx="1228234" cy="1278584"/>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Үр дүн</a:t>
            </a:r>
          </a:p>
        </p:txBody>
      </p:sp>
      <p:cxnSp>
        <p:nvCxnSpPr>
          <p:cNvPr id="20" name="Straight Connector 19">
            <a:extLst>
              <a:ext uri="{FF2B5EF4-FFF2-40B4-BE49-F238E27FC236}">
                <a16:creationId xmlns:a16="http://schemas.microsoft.com/office/drawing/2014/main" id="{74FDB56B-C219-2FF1-BAB3-2BE8B46D8CB0}"/>
              </a:ext>
            </a:extLst>
          </p:cNvPr>
          <p:cNvCxnSpPr>
            <a:cxnSpLocks/>
          </p:cNvCxnSpPr>
          <p:nvPr/>
        </p:nvCxnSpPr>
        <p:spPr>
          <a:xfrm>
            <a:off x="1942604" y="4662740"/>
            <a:ext cx="9582288"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9474382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87338"/>
            <a:ext cx="10988675" cy="37465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ormAutofit/>
          </a:bodyPr>
          <a:lstStyle/>
          <a:p>
            <a:pPr algn="ctr"/>
            <a:r>
              <a:rPr lang="mn-MN" sz="2000" dirty="0">
                <a:solidFill>
                  <a:srgbClr val="002060"/>
                </a:solidFill>
                <a:latin typeface="Times New Roman" panose="02020603050405020304" pitchFamily="18" charset="0"/>
                <a:cs typeface="Times New Roman" panose="02020603050405020304" pitchFamily="18" charset="0"/>
              </a:rPr>
              <a:t>МЕКСИК УЛС</a:t>
            </a:r>
            <a:endParaRPr lang="en-US" sz="20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059A29-DCEB-43D4-B4EC-16E8071E0676}"/>
              </a:ext>
            </a:extLst>
          </p:cNvPr>
          <p:cNvSpPr txBox="1"/>
          <p:nvPr/>
        </p:nvSpPr>
        <p:spPr>
          <a:xfrm>
            <a:off x="9372600" y="6457226"/>
            <a:ext cx="27051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МЕКСИК УЛС - Төгсбат</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cxnSp>
        <p:nvCxnSpPr>
          <p:cNvPr id="13" name="Straight Connector 12">
            <a:extLst>
              <a:ext uri="{FF2B5EF4-FFF2-40B4-BE49-F238E27FC236}">
                <a16:creationId xmlns:a16="http://schemas.microsoft.com/office/drawing/2014/main" id="{A3AF2934-BB83-D319-A5DB-D5E0748A872B}"/>
              </a:ext>
            </a:extLst>
          </p:cNvPr>
          <p:cNvCxnSpPr>
            <a:cxnSpLocks/>
          </p:cNvCxnSpPr>
          <p:nvPr/>
        </p:nvCxnSpPr>
        <p:spPr>
          <a:xfrm>
            <a:off x="1942604" y="2238375"/>
            <a:ext cx="9582288"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2" name="Title 1">
            <a:extLst>
              <a:ext uri="{FF2B5EF4-FFF2-40B4-BE49-F238E27FC236}">
                <a16:creationId xmlns:a16="http://schemas.microsoft.com/office/drawing/2014/main" id="{C87808E2-5691-187E-0667-A62839E61E22}"/>
              </a:ext>
            </a:extLst>
          </p:cNvPr>
          <p:cNvSpPr txBox="1">
            <a:spLocks/>
          </p:cNvSpPr>
          <p:nvPr/>
        </p:nvSpPr>
        <p:spPr>
          <a:xfrm>
            <a:off x="537245" y="2470062"/>
            <a:ext cx="1228234" cy="1278585"/>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200" dirty="0">
              <a:solidFill>
                <a:srgbClr val="002060"/>
              </a:solidFill>
              <a:latin typeface="Times New Roman" panose="02020603050405020304" pitchFamily="18" charset="0"/>
              <a:cs typeface="Times New Roman" panose="02020603050405020304" pitchFamily="18" charset="0"/>
            </a:endParaRPr>
          </a:p>
        </p:txBody>
      </p:sp>
      <p:sp>
        <p:nvSpPr>
          <p:cNvPr id="17" name="Title 1">
            <a:extLst>
              <a:ext uri="{FF2B5EF4-FFF2-40B4-BE49-F238E27FC236}">
                <a16:creationId xmlns:a16="http://schemas.microsoft.com/office/drawing/2014/main" id="{866E38B6-6661-8F33-2117-BBD2984CEE18}"/>
              </a:ext>
            </a:extLst>
          </p:cNvPr>
          <p:cNvSpPr txBox="1">
            <a:spLocks/>
          </p:cNvSpPr>
          <p:nvPr/>
        </p:nvSpPr>
        <p:spPr>
          <a:xfrm>
            <a:off x="537245" y="797358"/>
            <a:ext cx="1228234" cy="1203516"/>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err="1">
                <a:solidFill>
                  <a:srgbClr val="002060"/>
                </a:solidFill>
                <a:latin typeface="Times New Roman" panose="02020603050405020304" pitchFamily="18" charset="0"/>
                <a:cs typeface="Times New Roman" panose="02020603050405020304" pitchFamily="18" charset="0"/>
              </a:rPr>
              <a:t>КОВИД</a:t>
            </a:r>
            <a:r>
              <a:rPr lang="mn-MN" sz="1200" dirty="0">
                <a:solidFill>
                  <a:srgbClr val="002060"/>
                </a:solidFill>
                <a:latin typeface="Times New Roman" panose="02020603050405020304" pitchFamily="18" charset="0"/>
                <a:cs typeface="Times New Roman" panose="02020603050405020304" pitchFamily="18" charset="0"/>
              </a:rPr>
              <a:t>-19 </a:t>
            </a:r>
            <a:r>
              <a:rPr lang="mn-MN" sz="1200" dirty="0" err="1">
                <a:solidFill>
                  <a:srgbClr val="002060"/>
                </a:solidFill>
                <a:latin typeface="Times New Roman" panose="02020603050405020304" pitchFamily="18" charset="0"/>
                <a:cs typeface="Times New Roman" panose="02020603050405020304" pitchFamily="18" charset="0"/>
              </a:rPr>
              <a:t>ын</a:t>
            </a:r>
            <a:r>
              <a:rPr lang="mn-MN" sz="1200" dirty="0">
                <a:solidFill>
                  <a:srgbClr val="002060"/>
                </a:solidFill>
                <a:latin typeface="Times New Roman" panose="02020603050405020304" pitchFamily="18" charset="0"/>
                <a:cs typeface="Times New Roman" panose="02020603050405020304" pitchFamily="18" charset="0"/>
              </a:rPr>
              <a:t> үед тулгамдсан асуудлууд</a:t>
            </a:r>
          </a:p>
        </p:txBody>
      </p:sp>
      <p:sp>
        <p:nvSpPr>
          <p:cNvPr id="19" name="Title 1">
            <a:extLst>
              <a:ext uri="{FF2B5EF4-FFF2-40B4-BE49-F238E27FC236}">
                <a16:creationId xmlns:a16="http://schemas.microsoft.com/office/drawing/2014/main" id="{1711E3D8-E3E4-A304-60A1-6941FF374182}"/>
              </a:ext>
            </a:extLst>
          </p:cNvPr>
          <p:cNvSpPr txBox="1">
            <a:spLocks/>
          </p:cNvSpPr>
          <p:nvPr/>
        </p:nvSpPr>
        <p:spPr>
          <a:xfrm>
            <a:off x="537245" y="4217835"/>
            <a:ext cx="1228234" cy="1278584"/>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Үр дүн</a:t>
            </a:r>
          </a:p>
        </p:txBody>
      </p:sp>
      <p:cxnSp>
        <p:nvCxnSpPr>
          <p:cNvPr id="20" name="Straight Connector 19">
            <a:extLst>
              <a:ext uri="{FF2B5EF4-FFF2-40B4-BE49-F238E27FC236}">
                <a16:creationId xmlns:a16="http://schemas.microsoft.com/office/drawing/2014/main" id="{74FDB56B-C219-2FF1-BAB3-2BE8B46D8CB0}"/>
              </a:ext>
            </a:extLst>
          </p:cNvPr>
          <p:cNvCxnSpPr>
            <a:cxnSpLocks/>
          </p:cNvCxnSpPr>
          <p:nvPr/>
        </p:nvCxnSpPr>
        <p:spPr>
          <a:xfrm>
            <a:off x="1942604" y="3976940"/>
            <a:ext cx="9582288"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6" name="Content Placeholder 2">
            <a:extLst>
              <a:ext uri="{FF2B5EF4-FFF2-40B4-BE49-F238E27FC236}">
                <a16:creationId xmlns:a16="http://schemas.microsoft.com/office/drawing/2014/main" id="{0DCE6B4C-2F74-8082-A640-39F86162CA9F}"/>
              </a:ext>
            </a:extLst>
          </p:cNvPr>
          <p:cNvSpPr txBox="1">
            <a:spLocks/>
          </p:cNvSpPr>
          <p:nvPr/>
        </p:nvSpPr>
        <p:spPr>
          <a:xfrm>
            <a:off x="1809761" y="789383"/>
            <a:ext cx="9715132" cy="1211491"/>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mn-MN" sz="1100" dirty="0">
                <a:solidFill>
                  <a:srgbClr val="002060"/>
                </a:solidFill>
                <a:latin typeface="Times New Roman" panose="02020603050405020304" pitchFamily="18" charset="0"/>
                <a:cs typeface="Times New Roman" panose="02020603050405020304" pitchFamily="18" charset="0"/>
              </a:rPr>
              <a:t>Жижиг дунд үйлдвэр</a:t>
            </a:r>
            <a:r>
              <a:rPr lang="en-US" sz="1100" dirty="0">
                <a:solidFill>
                  <a:srgbClr val="002060"/>
                </a:solidFill>
                <a:latin typeface="Times New Roman" panose="02020603050405020304" pitchFamily="18" charset="0"/>
                <a:cs typeface="Times New Roman" panose="02020603050405020304" pitchFamily="18" charset="0"/>
              </a:rPr>
              <a:t>(</a:t>
            </a:r>
            <a:r>
              <a:rPr lang="mn-MN" sz="1100" dirty="0" err="1">
                <a:solidFill>
                  <a:srgbClr val="002060"/>
                </a:solidFill>
                <a:latin typeface="Times New Roman" panose="02020603050405020304" pitchFamily="18" charset="0"/>
                <a:cs typeface="Times New Roman" panose="02020603050405020304" pitchFamily="18" charset="0"/>
              </a:rPr>
              <a:t>ЖДҮ</a:t>
            </a:r>
            <a:r>
              <a:rPr lang="en-US" sz="1100" dirty="0">
                <a:solidFill>
                  <a:srgbClr val="002060"/>
                </a:solidFill>
                <a:latin typeface="Times New Roman" panose="02020603050405020304" pitchFamily="18" charset="0"/>
                <a:cs typeface="Times New Roman" panose="02020603050405020304" pitchFamily="18" charset="0"/>
              </a:rPr>
              <a:t>)</a:t>
            </a:r>
            <a:r>
              <a:rPr lang="mn-MN" sz="1100" dirty="0">
                <a:solidFill>
                  <a:srgbClr val="002060"/>
                </a:solidFill>
                <a:latin typeface="Times New Roman" panose="02020603050405020304" pitchFamily="18" charset="0"/>
                <a:cs typeface="Times New Roman" panose="02020603050405020304" pitchFamily="18" charset="0"/>
              </a:rPr>
              <a:t> нь тус улсын эдийн засгийн томоохон багана бөгөөд нийт ажил эрхлэлтийн 98</a:t>
            </a:r>
            <a:r>
              <a:rPr lang="en-US" sz="1100" dirty="0">
                <a:solidFill>
                  <a:srgbClr val="002060"/>
                </a:solidFill>
                <a:latin typeface="Times New Roman" panose="02020603050405020304" pitchFamily="18" charset="0"/>
                <a:cs typeface="Times New Roman" panose="02020603050405020304" pitchFamily="18" charset="0"/>
              </a:rPr>
              <a:t>%</a:t>
            </a:r>
            <a:r>
              <a:rPr lang="mn-MN" sz="1100" dirty="0">
                <a:solidFill>
                  <a:srgbClr val="002060"/>
                </a:solidFill>
                <a:latin typeface="Times New Roman" panose="02020603050405020304" pitchFamily="18" charset="0"/>
                <a:cs typeface="Times New Roman" panose="02020603050405020304" pitchFamily="18" charset="0"/>
              </a:rPr>
              <a:t>-ийг эзэлдэг.</a:t>
            </a:r>
            <a:r>
              <a:rPr lang="en-US" sz="1100" dirty="0">
                <a:solidFill>
                  <a:srgbClr val="002060"/>
                </a:solidFill>
                <a:latin typeface="Times New Roman" panose="02020603050405020304" pitchFamily="18" charset="0"/>
                <a:cs typeface="Times New Roman" panose="02020603050405020304" pitchFamily="18" charset="0"/>
              </a:rPr>
              <a:t> </a:t>
            </a:r>
            <a:r>
              <a:rPr lang="mn-MN" sz="1100" dirty="0">
                <a:solidFill>
                  <a:srgbClr val="002060"/>
                </a:solidFill>
                <a:latin typeface="Times New Roman" panose="02020603050405020304" pitchFamily="18" charset="0"/>
                <a:cs typeface="Times New Roman" panose="02020603050405020304" pitchFamily="18" charset="0"/>
              </a:rPr>
              <a:t> 3-р сарын 26-нд хатуу хөл хорио тогтоосноор олон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 хаалгаа барих шаардлагатай болов.</a:t>
            </a:r>
          </a:p>
          <a:p>
            <a:r>
              <a:rPr lang="mn-MN" sz="1100" dirty="0">
                <a:solidFill>
                  <a:srgbClr val="002060"/>
                </a:solidFill>
                <a:latin typeface="Times New Roman" panose="02020603050405020304" pitchFamily="18" charset="0"/>
                <a:cs typeface="Times New Roman" panose="02020603050405020304" pitchFamily="18" charset="0"/>
              </a:rPr>
              <a:t>Гэрээс ажиллахаас өөр аргагүйд хүрч ихэнх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 цахим байдлаар ажлаа </a:t>
            </a:r>
            <a:r>
              <a:rPr lang="mn-MN" sz="1100" dirty="0" err="1">
                <a:solidFill>
                  <a:srgbClr val="002060"/>
                </a:solidFill>
                <a:latin typeface="Times New Roman" panose="02020603050405020304" pitchFamily="18" charset="0"/>
                <a:cs typeface="Times New Roman" panose="02020603050405020304" pitchFamily="18" charset="0"/>
              </a:rPr>
              <a:t>эрхэлхийг</a:t>
            </a:r>
            <a:r>
              <a:rPr lang="mn-MN" sz="1100" dirty="0">
                <a:solidFill>
                  <a:srgbClr val="002060"/>
                </a:solidFill>
                <a:latin typeface="Times New Roman" panose="02020603050405020304" pitchFamily="18" charset="0"/>
                <a:cs typeface="Times New Roman" panose="02020603050405020304" pitchFamily="18" charset="0"/>
              </a:rPr>
              <a:t> эрмэлзэв.</a:t>
            </a:r>
          </a:p>
          <a:p>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 эрхлэгчид бэлэн мөнгөний нөөц хязгаарлагдмал, нөөц багатай байдаг. Зээлийн болон хөрөнгийн зах зээлд нэвтрэх эрхгүй байдаг тул  түр эдийн засгийн хүндрэл нь тухайн бизнесийн төгсгөл гэхэд </a:t>
            </a:r>
            <a:r>
              <a:rPr lang="mn-MN" sz="1100" dirty="0" err="1">
                <a:solidFill>
                  <a:srgbClr val="002060"/>
                </a:solidFill>
                <a:latin typeface="Times New Roman" panose="02020603050405020304" pitchFamily="18" charset="0"/>
                <a:cs typeface="Times New Roman" panose="02020603050405020304" pitchFamily="18" charset="0"/>
              </a:rPr>
              <a:t>хэлсдэхгүй</a:t>
            </a:r>
            <a:r>
              <a:rPr lang="mn-MN" sz="1100" dirty="0">
                <a:solidFill>
                  <a:srgbClr val="002060"/>
                </a:solidFill>
                <a:latin typeface="Times New Roman" panose="02020603050405020304" pitchFamily="18" charset="0"/>
                <a:cs typeface="Times New Roman" panose="02020603050405020304" pitchFamily="18" charset="0"/>
              </a:rPr>
              <a:t>. Цар тахлын үеийн хөл хорио нь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-д маш том аюул юм.</a:t>
            </a: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18" name="Content Placeholder 2">
            <a:extLst>
              <a:ext uri="{FF2B5EF4-FFF2-40B4-BE49-F238E27FC236}">
                <a16:creationId xmlns:a16="http://schemas.microsoft.com/office/drawing/2014/main" id="{0ADF395A-A0C1-4FC3-2824-B2C82B1ACB8B}"/>
              </a:ext>
            </a:extLst>
          </p:cNvPr>
          <p:cNvSpPr txBox="1">
            <a:spLocks/>
          </p:cNvSpPr>
          <p:nvPr/>
        </p:nvSpPr>
        <p:spPr>
          <a:xfrm>
            <a:off x="1809760" y="2520619"/>
            <a:ext cx="9613861" cy="1174078"/>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mn-MN" sz="1100" dirty="0">
                <a:solidFill>
                  <a:srgbClr val="002060"/>
                </a:solidFill>
                <a:latin typeface="Times New Roman" panose="02020603050405020304" pitchFamily="18" charset="0"/>
                <a:cs typeface="Times New Roman" panose="02020603050405020304" pitchFamily="18" charset="0"/>
              </a:rPr>
              <a:t>Энэ хүрээнд муж, орон нутгийг эрсдэлийн </a:t>
            </a:r>
            <a:r>
              <a:rPr lang="mn-MN" sz="1100" dirty="0" err="1">
                <a:solidFill>
                  <a:srgbClr val="002060"/>
                </a:solidFill>
                <a:latin typeface="Times New Roman" panose="02020603050405020304" pitchFamily="18" charset="0"/>
                <a:cs typeface="Times New Roman" panose="02020603050405020304" pitchFamily="18" charset="0"/>
              </a:rPr>
              <a:t>төвшингээр</a:t>
            </a:r>
            <a:r>
              <a:rPr lang="mn-MN" sz="1100" dirty="0">
                <a:solidFill>
                  <a:srgbClr val="002060"/>
                </a:solidFill>
                <a:latin typeface="Times New Roman" panose="02020603050405020304" pitchFamily="18" charset="0"/>
                <a:cs typeface="Times New Roman" panose="02020603050405020304" pitchFamily="18" charset="0"/>
              </a:rPr>
              <a:t> ногоон, шар, улбар, шар гэсэн 4 ангилалд хувааж, тухайн эрсдэлийн төвшинд үйл ажиллагаа явуулж болох аж ахуй нэгжүүдийн жагсаалтыг гаргасан.</a:t>
            </a:r>
          </a:p>
          <a:p>
            <a:pPr algn="just"/>
            <a:r>
              <a:rPr lang="mn-MN" sz="1100" dirty="0">
                <a:solidFill>
                  <a:srgbClr val="002060"/>
                </a:solidFill>
                <a:latin typeface="Times New Roman" panose="02020603050405020304" pitchFamily="18" charset="0"/>
                <a:cs typeface="Times New Roman" panose="02020603050405020304" pitchFamily="18" charset="0"/>
              </a:rPr>
              <a:t>Ажлын байраа хадгалж буй байгаа жижиг, дунд аж ахуй нэгжүүдийг тусгайлан дэмжих бодлого баримталж байна </a:t>
            </a:r>
          </a:p>
          <a:p>
            <a:pPr algn="just"/>
            <a:r>
              <a:rPr lang="mn-MN" sz="1100" dirty="0">
                <a:solidFill>
                  <a:srgbClr val="002060"/>
                </a:solidFill>
                <a:latin typeface="Times New Roman" panose="02020603050405020304" pitchFamily="18" charset="0"/>
                <a:cs typeface="Times New Roman" panose="02020603050405020304" pitchFamily="18" charset="0"/>
              </a:rPr>
              <a:t>Тодруулбал Эдийн засгийн яам 37.9 тэрбум песогийн нэмэлт төлбөртэй зээл олгосон: Ажилчин хөлсөлдөг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 хувиараа хөдөлмөр эрхлэгчид болон дотоодын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 эрхлэгчид  </a:t>
            </a: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21" name="Content Placeholder 2">
            <a:extLst>
              <a:ext uri="{FF2B5EF4-FFF2-40B4-BE49-F238E27FC236}">
                <a16:creationId xmlns:a16="http://schemas.microsoft.com/office/drawing/2014/main" id="{4D9F3022-2658-FCDB-87AF-E9736D5AB3BC}"/>
              </a:ext>
            </a:extLst>
          </p:cNvPr>
          <p:cNvSpPr txBox="1">
            <a:spLocks/>
          </p:cNvSpPr>
          <p:nvPr/>
        </p:nvSpPr>
        <p:spPr>
          <a:xfrm>
            <a:off x="1809760" y="4305682"/>
            <a:ext cx="9715132" cy="87028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 эрхлэгчид илүү уян хатан байдлаар ажиллах боломжтой болсон. Дижитал платформыг илүүтэйгээр ашиглах болсон.</a:t>
            </a:r>
            <a:r>
              <a:rPr lang="en-US" sz="1100" dirty="0">
                <a:solidFill>
                  <a:srgbClr val="002060"/>
                </a:solidFill>
                <a:latin typeface="Times New Roman" panose="02020603050405020304" pitchFamily="18" charset="0"/>
                <a:cs typeface="Times New Roman" panose="02020603050405020304" pitchFamily="18" charset="0"/>
              </a:rPr>
              <a:t> </a:t>
            </a:r>
            <a:endParaRPr lang="mn-MN" sz="1100" dirty="0">
              <a:solidFill>
                <a:srgbClr val="002060"/>
              </a:solidFill>
              <a:latin typeface="Times New Roman" panose="02020603050405020304" pitchFamily="18" charset="0"/>
              <a:cs typeface="Times New Roman" panose="02020603050405020304" pitchFamily="18" charset="0"/>
            </a:endParaRPr>
          </a:p>
          <a:p>
            <a:pPr algn="just"/>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 </a:t>
            </a:r>
            <a:r>
              <a:rPr lang="mn-MN" sz="1100" dirty="0" err="1">
                <a:solidFill>
                  <a:srgbClr val="002060"/>
                </a:solidFill>
                <a:latin typeface="Times New Roman" panose="02020603050405020304" pitchFamily="18" charset="0"/>
                <a:cs typeface="Times New Roman" panose="02020603050405020304" pitchFamily="18" charset="0"/>
              </a:rPr>
              <a:t>эрхлэгчдын</a:t>
            </a:r>
            <a:r>
              <a:rPr lang="mn-MN" sz="1100" dirty="0">
                <a:solidFill>
                  <a:srgbClr val="002060"/>
                </a:solidFill>
                <a:latin typeface="Times New Roman" panose="02020603050405020304" pitchFamily="18" charset="0"/>
                <a:cs typeface="Times New Roman" panose="02020603050405020304" pitchFamily="18" charset="0"/>
              </a:rPr>
              <a:t> зөвхөн 25</a:t>
            </a:r>
            <a:r>
              <a:rPr lang="en-US" sz="1100" dirty="0">
                <a:solidFill>
                  <a:srgbClr val="002060"/>
                </a:solidFill>
                <a:latin typeface="Times New Roman" panose="02020603050405020304" pitchFamily="18" charset="0"/>
                <a:cs typeface="Times New Roman" panose="02020603050405020304" pitchFamily="18" charset="0"/>
              </a:rPr>
              <a:t>%</a:t>
            </a:r>
            <a:r>
              <a:rPr lang="mn-MN" sz="1100" dirty="0">
                <a:solidFill>
                  <a:srgbClr val="002060"/>
                </a:solidFill>
                <a:latin typeface="Times New Roman" panose="02020603050405020304" pitchFamily="18" charset="0"/>
                <a:cs typeface="Times New Roman" panose="02020603050405020304" pitchFamily="18" charset="0"/>
              </a:rPr>
              <a:t> нь тогтвортой үйл ажиллагаагаа явуулсан.</a:t>
            </a:r>
          </a:p>
          <a:p>
            <a:pPr algn="just"/>
            <a:r>
              <a:rPr lang="mn-MN" sz="1100" dirty="0">
                <a:solidFill>
                  <a:srgbClr val="002060"/>
                </a:solidFill>
                <a:latin typeface="Times New Roman" panose="02020603050405020304" pitchFamily="18" charset="0"/>
                <a:cs typeface="Times New Roman" panose="02020603050405020304" pitchFamily="18" charset="0"/>
              </a:rPr>
              <a:t>2020 онд Мексикийн эдийн засаг 4.5</a:t>
            </a:r>
            <a:r>
              <a:rPr lang="en-US" sz="1100" dirty="0">
                <a:solidFill>
                  <a:srgbClr val="002060"/>
                </a:solidFill>
                <a:latin typeface="Times New Roman" panose="02020603050405020304" pitchFamily="18" charset="0"/>
                <a:cs typeface="Times New Roman" panose="02020603050405020304" pitchFamily="18" charset="0"/>
              </a:rPr>
              <a:t>%</a:t>
            </a:r>
            <a:r>
              <a:rPr lang="mn-MN" sz="1100" dirty="0">
                <a:solidFill>
                  <a:srgbClr val="002060"/>
                </a:solidFill>
                <a:latin typeface="Times New Roman" panose="02020603050405020304" pitchFamily="18" charset="0"/>
                <a:cs typeface="Times New Roman" panose="02020603050405020304" pitchFamily="18" charset="0"/>
              </a:rPr>
              <a:t>-аар багассан. 1994 оны хямралаас хойш болсон хамгийн их тоо юм.</a:t>
            </a:r>
            <a:endParaRPr lang="en-US" sz="1100" dirty="0">
              <a:solidFill>
                <a:srgbClr val="002060"/>
              </a:solidFill>
              <a:latin typeface="Times New Roman" panose="02020603050405020304" pitchFamily="18" charset="0"/>
              <a:cs typeface="Times New Roman" panose="02020603050405020304" pitchFamily="18" charset="0"/>
            </a:endParaRPr>
          </a:p>
          <a:p>
            <a:pPr algn="just"/>
            <a:endParaRPr lang="en-US" sz="11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166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87338"/>
            <a:ext cx="10988675" cy="37465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ormAutofit/>
          </a:bodyPr>
          <a:lstStyle/>
          <a:p>
            <a:pPr algn="ctr"/>
            <a:r>
              <a:rPr lang="mn-MN" sz="2000" dirty="0">
                <a:solidFill>
                  <a:srgbClr val="002060"/>
                </a:solidFill>
                <a:latin typeface="Times New Roman" panose="02020603050405020304" pitchFamily="18" charset="0"/>
                <a:cs typeface="Times New Roman" panose="02020603050405020304" pitchFamily="18" charset="0"/>
              </a:rPr>
              <a:t>Их Британи улс</a:t>
            </a:r>
            <a:endParaRPr lang="en-US" sz="20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059A29-DCEB-43D4-B4EC-16E8071E0676}"/>
              </a:ext>
            </a:extLst>
          </p:cNvPr>
          <p:cNvSpPr txBox="1"/>
          <p:nvPr/>
        </p:nvSpPr>
        <p:spPr>
          <a:xfrm>
            <a:off x="9677400" y="6416772"/>
            <a:ext cx="23241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Их Британи улс- Бат-Өлзий</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C87808E2-5691-187E-0667-A62839E61E22}"/>
              </a:ext>
            </a:extLst>
          </p:cNvPr>
          <p:cNvSpPr txBox="1">
            <a:spLocks/>
          </p:cNvSpPr>
          <p:nvPr/>
        </p:nvSpPr>
        <p:spPr>
          <a:xfrm>
            <a:off x="537245" y="4120288"/>
            <a:ext cx="1228234" cy="2041091"/>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200" dirty="0">
              <a:solidFill>
                <a:srgbClr val="002060"/>
              </a:solidFill>
              <a:latin typeface="Times New Roman" panose="02020603050405020304" pitchFamily="18" charset="0"/>
              <a:cs typeface="Times New Roman" panose="02020603050405020304" pitchFamily="18" charset="0"/>
            </a:endParaRPr>
          </a:p>
        </p:txBody>
      </p:sp>
      <p:sp>
        <p:nvSpPr>
          <p:cNvPr id="17" name="Title 1">
            <a:extLst>
              <a:ext uri="{FF2B5EF4-FFF2-40B4-BE49-F238E27FC236}">
                <a16:creationId xmlns:a16="http://schemas.microsoft.com/office/drawing/2014/main" id="{866E38B6-6661-8F33-2117-BBD2984CEE18}"/>
              </a:ext>
            </a:extLst>
          </p:cNvPr>
          <p:cNvSpPr txBox="1">
            <a:spLocks/>
          </p:cNvSpPr>
          <p:nvPr/>
        </p:nvSpPr>
        <p:spPr>
          <a:xfrm>
            <a:off x="537245" y="797358"/>
            <a:ext cx="1228234" cy="3012641"/>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400" dirty="0" err="1">
                <a:solidFill>
                  <a:srgbClr val="002060"/>
                </a:solidFill>
                <a:latin typeface="Times New Roman" panose="02020603050405020304" pitchFamily="18" charset="0"/>
                <a:cs typeface="Times New Roman" panose="02020603050405020304" pitchFamily="18" charset="0"/>
              </a:rPr>
              <a:t>КОВИД</a:t>
            </a:r>
            <a:r>
              <a:rPr lang="mn-MN" sz="1400" dirty="0">
                <a:solidFill>
                  <a:srgbClr val="002060"/>
                </a:solidFill>
                <a:latin typeface="Times New Roman" panose="02020603050405020304" pitchFamily="18" charset="0"/>
                <a:cs typeface="Times New Roman" panose="02020603050405020304" pitchFamily="18" charset="0"/>
              </a:rPr>
              <a:t>-19 </a:t>
            </a:r>
            <a:r>
              <a:rPr lang="mn-MN" sz="1400" dirty="0" err="1">
                <a:solidFill>
                  <a:srgbClr val="002060"/>
                </a:solidFill>
                <a:latin typeface="Times New Roman" panose="02020603050405020304" pitchFamily="18" charset="0"/>
                <a:cs typeface="Times New Roman" panose="02020603050405020304" pitchFamily="18" charset="0"/>
              </a:rPr>
              <a:t>ын</a:t>
            </a:r>
            <a:r>
              <a:rPr lang="mn-MN" sz="1400" dirty="0">
                <a:solidFill>
                  <a:srgbClr val="002060"/>
                </a:solidFill>
                <a:latin typeface="Times New Roman" panose="02020603050405020304" pitchFamily="18" charset="0"/>
                <a:cs typeface="Times New Roman" panose="02020603050405020304" pitchFamily="18" charset="0"/>
              </a:rPr>
              <a:t> үед тулгамдсан асуудлууд</a:t>
            </a:r>
          </a:p>
        </p:txBody>
      </p:sp>
      <p:cxnSp>
        <p:nvCxnSpPr>
          <p:cNvPr id="20" name="Straight Connector 19">
            <a:extLst>
              <a:ext uri="{FF2B5EF4-FFF2-40B4-BE49-F238E27FC236}">
                <a16:creationId xmlns:a16="http://schemas.microsoft.com/office/drawing/2014/main" id="{74FDB56B-C219-2FF1-BAB3-2BE8B46D8CB0}"/>
              </a:ext>
            </a:extLst>
          </p:cNvPr>
          <p:cNvCxnSpPr>
            <a:cxnSpLocks/>
          </p:cNvCxnSpPr>
          <p:nvPr/>
        </p:nvCxnSpPr>
        <p:spPr>
          <a:xfrm>
            <a:off x="1933505" y="3974668"/>
            <a:ext cx="9582288" cy="0"/>
          </a:xfrm>
          <a:prstGeom prst="line">
            <a:avLst/>
          </a:prstGeom>
          <a:ln/>
        </p:spPr>
        <p:style>
          <a:lnRef idx="3">
            <a:schemeClr val="accent2"/>
          </a:lnRef>
          <a:fillRef idx="0">
            <a:schemeClr val="accent2"/>
          </a:fillRef>
          <a:effectRef idx="2">
            <a:schemeClr val="accent2"/>
          </a:effectRef>
          <a:fontRef idx="minor">
            <a:schemeClr val="tx1"/>
          </a:fontRef>
        </p:style>
      </p:cxnSp>
      <p:graphicFrame>
        <p:nvGraphicFramePr>
          <p:cNvPr id="16" name="Chart 15">
            <a:extLst>
              <a:ext uri="{FF2B5EF4-FFF2-40B4-BE49-F238E27FC236}">
                <a16:creationId xmlns:a16="http://schemas.microsoft.com/office/drawing/2014/main" id="{35618B00-13E6-C092-A2BC-0D786BB6D6E4}"/>
              </a:ext>
            </a:extLst>
          </p:cNvPr>
          <p:cNvGraphicFramePr/>
          <p:nvPr>
            <p:extLst>
              <p:ext uri="{D42A27DB-BD31-4B8C-83A1-F6EECF244321}">
                <p14:modId xmlns:p14="http://schemas.microsoft.com/office/powerpoint/2010/main" val="3664529393"/>
              </p:ext>
            </p:extLst>
          </p:nvPr>
        </p:nvGraphicFramePr>
        <p:xfrm>
          <a:off x="2085976" y="797357"/>
          <a:ext cx="9429817" cy="2973099"/>
        </p:xfrm>
        <a:graphic>
          <a:graphicData uri="http://schemas.openxmlformats.org/drawingml/2006/chart">
            <c:chart xmlns:c="http://schemas.openxmlformats.org/drawingml/2006/chart" xmlns:r="http://schemas.openxmlformats.org/officeDocument/2006/relationships" r:id="rId2"/>
          </a:graphicData>
        </a:graphic>
      </p:graphicFrame>
      <p:sp>
        <p:nvSpPr>
          <p:cNvPr id="18" name="Content Placeholder 2">
            <a:extLst>
              <a:ext uri="{FF2B5EF4-FFF2-40B4-BE49-F238E27FC236}">
                <a16:creationId xmlns:a16="http://schemas.microsoft.com/office/drawing/2014/main" id="{81AA1895-69B1-0C21-35CE-5ED7BE514D2C}"/>
              </a:ext>
            </a:extLst>
          </p:cNvPr>
          <p:cNvSpPr txBox="1">
            <a:spLocks/>
          </p:cNvSpPr>
          <p:nvPr/>
        </p:nvSpPr>
        <p:spPr>
          <a:xfrm>
            <a:off x="1765479" y="4120288"/>
            <a:ext cx="9759413" cy="209227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mn-MN" sz="1100" dirty="0">
                <a:solidFill>
                  <a:srgbClr val="002060"/>
                </a:solidFill>
                <a:latin typeface="Arial" panose="020B0604020202020204" pitchFamily="34" charset="0"/>
                <a:cs typeface="Arial" panose="020B0604020202020204" pitchFamily="34" charset="0"/>
              </a:rPr>
              <a:t>Английн банк (</a:t>
            </a:r>
            <a:r>
              <a:rPr lang="en-US" sz="1100" dirty="0">
                <a:solidFill>
                  <a:srgbClr val="002060"/>
                </a:solidFill>
                <a:latin typeface="Arial" panose="020B0604020202020204" pitchFamily="34" charset="0"/>
                <a:cs typeface="Arial" panose="020B0604020202020204" pitchFamily="34" charset="0"/>
              </a:rPr>
              <a:t>BoE) </a:t>
            </a:r>
            <a:r>
              <a:rPr lang="mn-MN" sz="1100" dirty="0">
                <a:solidFill>
                  <a:srgbClr val="002060"/>
                </a:solidFill>
                <a:latin typeface="Arial" panose="020B0604020202020204" pitchFamily="34" charset="0"/>
                <a:cs typeface="Arial" panose="020B0604020202020204" pitchFamily="34" charset="0"/>
              </a:rPr>
              <a:t>нь гуравдугаар сарын 11 -нд зээлийн хүүгээ 0.25% болгон бууруулсан. Төв банкнаас 100 тэрбум фунт </a:t>
            </a:r>
            <a:r>
              <a:rPr lang="mn-MN" sz="1100" dirty="0" err="1">
                <a:solidFill>
                  <a:srgbClr val="002060"/>
                </a:solidFill>
                <a:latin typeface="Arial" panose="020B0604020202020204" pitchFamily="34" charset="0"/>
                <a:cs typeface="Arial" panose="020B0604020202020204" pitchFamily="34" charset="0"/>
              </a:rPr>
              <a:t>стерлингээр</a:t>
            </a:r>
            <a:r>
              <a:rPr lang="mn-MN" sz="1100" dirty="0">
                <a:solidFill>
                  <a:srgbClr val="002060"/>
                </a:solidFill>
                <a:latin typeface="Arial" panose="020B0604020202020204" pitchFamily="34" charset="0"/>
                <a:cs typeface="Arial" panose="020B0604020202020204" pitchFamily="34" charset="0"/>
              </a:rPr>
              <a:t> жижиг, дунд үйлдвэрийг санхүүжүүлэх шинэ зээлийн багц гарган олгосон. Энэхүү зээлийн багц нь 12 сарын хугацаанд </a:t>
            </a:r>
            <a:r>
              <a:rPr lang="mn-MN" sz="1100" dirty="0" err="1">
                <a:solidFill>
                  <a:srgbClr val="002060"/>
                </a:solidFill>
                <a:latin typeface="Arial" panose="020B0604020202020204" pitchFamily="34" charset="0"/>
                <a:cs typeface="Arial" panose="020B0604020202020204" pitchFamily="34" charset="0"/>
              </a:rPr>
              <a:t>ЖДҮ</a:t>
            </a:r>
            <a:r>
              <a:rPr lang="mn-MN" sz="1100" dirty="0">
                <a:solidFill>
                  <a:srgbClr val="002060"/>
                </a:solidFill>
                <a:latin typeface="Arial" panose="020B0604020202020204" pitchFamily="34" charset="0"/>
                <a:cs typeface="Arial" panose="020B0604020202020204" pitchFamily="34" charset="0"/>
              </a:rPr>
              <a:t> эрхлэгчдийн 5-аас доошгүй хувийг санхүүжүүлэх бөгөөд дөрвөн жилийн хугацаатай олгогдох юм. </a:t>
            </a:r>
            <a:endParaRPr lang="en-US" sz="1100" dirty="0">
              <a:solidFill>
                <a:srgbClr val="002060"/>
              </a:solidFill>
              <a:latin typeface="Arial" panose="020B0604020202020204" pitchFamily="34" charset="0"/>
              <a:cs typeface="Arial" panose="020B0604020202020204" pitchFamily="34" charset="0"/>
            </a:endParaRPr>
          </a:p>
          <a:p>
            <a:pPr algn="just"/>
            <a:r>
              <a:rPr lang="mn-MN" sz="1100" dirty="0">
                <a:solidFill>
                  <a:srgbClr val="002060"/>
                </a:solidFill>
                <a:latin typeface="Arial" panose="020B0604020202020204" pitchFamily="34" charset="0"/>
                <a:cs typeface="Arial" panose="020B0604020202020204" pitchFamily="34" charset="0"/>
              </a:rPr>
              <a:t>Их Британийн Засгийн газар 30 тэрбум фунт </a:t>
            </a:r>
            <a:r>
              <a:rPr lang="mn-MN" sz="1100" dirty="0" err="1">
                <a:solidFill>
                  <a:srgbClr val="002060"/>
                </a:solidFill>
                <a:latin typeface="Arial" panose="020B0604020202020204" pitchFamily="34" charset="0"/>
                <a:cs typeface="Arial" panose="020B0604020202020204" pitchFamily="34" charset="0"/>
              </a:rPr>
              <a:t>стерлинг</a:t>
            </a:r>
            <a:r>
              <a:rPr lang="mn-MN" sz="1100" dirty="0">
                <a:solidFill>
                  <a:srgbClr val="002060"/>
                </a:solidFill>
                <a:latin typeface="Arial" panose="020B0604020202020204" pitchFamily="34" charset="0"/>
                <a:cs typeface="Arial" panose="020B0604020202020204" pitchFamily="34" charset="0"/>
              </a:rPr>
              <a:t> яаралтай тусламжийн багц зарласан бөгөөд үүний 23 хувь (7 тэрбум фунт </a:t>
            </a:r>
            <a:r>
              <a:rPr lang="mn-MN" sz="1100" dirty="0" err="1">
                <a:solidFill>
                  <a:srgbClr val="002060"/>
                </a:solidFill>
                <a:latin typeface="Arial" panose="020B0604020202020204" pitchFamily="34" charset="0"/>
                <a:cs typeface="Arial" panose="020B0604020202020204" pitchFamily="34" charset="0"/>
              </a:rPr>
              <a:t>стерлинг</a:t>
            </a:r>
            <a:r>
              <a:rPr lang="mn-MN" sz="1100" dirty="0">
                <a:solidFill>
                  <a:srgbClr val="002060"/>
                </a:solidFill>
                <a:latin typeface="Arial" panose="020B0604020202020204" pitchFamily="34" charset="0"/>
                <a:cs typeface="Arial" panose="020B0604020202020204" pitchFamily="34" charset="0"/>
              </a:rPr>
              <a:t>) нь бизнесийг дэмжихэд зориулагдсан болно. </a:t>
            </a:r>
            <a:endParaRPr lang="mn-MN" sz="1100" b="1" dirty="0">
              <a:solidFill>
                <a:srgbClr val="002060"/>
              </a:solidFill>
              <a:latin typeface="Arial" panose="020B0604020202020204" pitchFamily="34" charset="0"/>
              <a:cs typeface="Arial" panose="020B0604020202020204" pitchFamily="34" charset="0"/>
            </a:endParaRPr>
          </a:p>
          <a:p>
            <a:pPr lvl="1" algn="just"/>
            <a:r>
              <a:rPr lang="mn-MN" sz="1100" dirty="0">
                <a:solidFill>
                  <a:srgbClr val="002060"/>
                </a:solidFill>
                <a:latin typeface="Arial" panose="020B0604020202020204" pitchFamily="34" charset="0"/>
                <a:cs typeface="Arial" panose="020B0604020202020204" pitchFamily="34" charset="0"/>
              </a:rPr>
              <a:t>Тус зээлийн багцад:</a:t>
            </a:r>
          </a:p>
          <a:p>
            <a:pPr lvl="2" algn="just"/>
            <a:r>
              <a:rPr lang="mn-MN" sz="1100" dirty="0">
                <a:solidFill>
                  <a:srgbClr val="002060"/>
                </a:solidFill>
                <a:latin typeface="Arial" panose="020B0604020202020204" pitchFamily="34" charset="0"/>
                <a:cs typeface="Arial" panose="020B0604020202020204" pitchFamily="34" charset="0"/>
              </a:rPr>
              <a:t>250 -аас цөөн хүн ажиллуулдаг аж ахуйн нэгжүүд ажилчдад өгсөн </a:t>
            </a:r>
            <a:r>
              <a:rPr lang="mn-MN" sz="1100" dirty="0" err="1">
                <a:solidFill>
                  <a:srgbClr val="002060"/>
                </a:solidFill>
                <a:latin typeface="Arial" panose="020B0604020202020204" pitchFamily="34" charset="0"/>
                <a:cs typeface="Arial" panose="020B0604020202020204" pitchFamily="34" charset="0"/>
              </a:rPr>
              <a:t>ковидын</a:t>
            </a:r>
            <a:r>
              <a:rPr lang="mn-MN" sz="1100" dirty="0">
                <a:solidFill>
                  <a:srgbClr val="002060"/>
                </a:solidFill>
                <a:latin typeface="Arial" panose="020B0604020202020204" pitchFamily="34" charset="0"/>
                <a:cs typeface="Arial" panose="020B0604020202020204" pitchFamily="34" charset="0"/>
              </a:rPr>
              <a:t> эмчилгээний зардлыг төрөөс буцааж авах эрхтэй.</a:t>
            </a:r>
          </a:p>
          <a:p>
            <a:pPr lvl="2" algn="just"/>
            <a:r>
              <a:rPr lang="mn-MN" sz="1100" dirty="0">
                <a:solidFill>
                  <a:srgbClr val="002060"/>
                </a:solidFill>
                <a:latin typeface="Arial" panose="020B0604020202020204" pitchFamily="34" charset="0"/>
                <a:cs typeface="Arial" panose="020B0604020202020204" pitchFamily="34" charset="0"/>
              </a:rPr>
              <a:t>Жижиг бизнес эрхлэгчид 2020 онд бизнесийн хүүгээ 12 сараар хойшлуулах боломжтой.</a:t>
            </a:r>
          </a:p>
          <a:p>
            <a:pPr lvl="2" algn="just"/>
            <a:r>
              <a:rPr lang="mn-MN" sz="1100" dirty="0" err="1">
                <a:solidFill>
                  <a:srgbClr val="002060"/>
                </a:solidFill>
                <a:latin typeface="Arial" panose="020B0604020202020204" pitchFamily="34" charset="0"/>
                <a:cs typeface="Arial" panose="020B0604020202020204" pitchFamily="34" charset="0"/>
              </a:rPr>
              <a:t>Коронавирусын</a:t>
            </a:r>
            <a:r>
              <a:rPr lang="mn-MN" sz="1100" dirty="0">
                <a:solidFill>
                  <a:srgbClr val="002060"/>
                </a:solidFill>
                <a:latin typeface="Arial" panose="020B0604020202020204" pitchFamily="34" charset="0"/>
                <a:cs typeface="Arial" panose="020B0604020202020204" pitchFamily="34" charset="0"/>
              </a:rPr>
              <a:t> халдвар авсан жижиг, дунд бизнес эрхлэгчдэд 1.2 сая фунт </a:t>
            </a:r>
            <a:r>
              <a:rPr lang="mn-MN" sz="1100" dirty="0" err="1">
                <a:solidFill>
                  <a:srgbClr val="002060"/>
                </a:solidFill>
                <a:latin typeface="Arial" panose="020B0604020202020204" pitchFamily="34" charset="0"/>
                <a:cs typeface="Arial" panose="020B0604020202020204" pitchFamily="34" charset="0"/>
              </a:rPr>
              <a:t>стерлингтэй</a:t>
            </a:r>
            <a:r>
              <a:rPr lang="mn-MN" sz="1100" dirty="0">
                <a:solidFill>
                  <a:srgbClr val="002060"/>
                </a:solidFill>
                <a:latin typeface="Arial" panose="020B0604020202020204" pitchFamily="34" charset="0"/>
                <a:cs typeface="Arial" panose="020B0604020202020204" pitchFamily="34" charset="0"/>
              </a:rPr>
              <a:t> тэнцэх хэмжээний “Эргэлтийн хөрөнгө" олгохоор болжээ.</a:t>
            </a:r>
          </a:p>
        </p:txBody>
      </p:sp>
    </p:spTree>
    <p:extLst>
      <p:ext uri="{BB962C8B-B14F-4D97-AF65-F5344CB8AC3E}">
        <p14:creationId xmlns:p14="http://schemas.microsoft.com/office/powerpoint/2010/main" val="32573402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430213"/>
            <a:ext cx="10988675" cy="503237"/>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dirty="0">
                <a:solidFill>
                  <a:srgbClr val="002060"/>
                </a:solidFill>
                <a:latin typeface="Times New Roman" panose="02020603050405020304" pitchFamily="18" charset="0"/>
                <a:cs typeface="Times New Roman" panose="02020603050405020304" pitchFamily="18" charset="0"/>
              </a:rPr>
              <a:t>Их Британи улс</a:t>
            </a:r>
            <a:endParaRPr lang="en-US" sz="20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059A29-DCEB-43D4-B4EC-16E8071E0676}"/>
              </a:ext>
            </a:extLst>
          </p:cNvPr>
          <p:cNvSpPr txBox="1"/>
          <p:nvPr/>
        </p:nvSpPr>
        <p:spPr>
          <a:xfrm>
            <a:off x="9677400" y="6416772"/>
            <a:ext cx="23241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Их Британи улс- Бат-Өлзий</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14" name="Table 13">
            <a:extLst>
              <a:ext uri="{FF2B5EF4-FFF2-40B4-BE49-F238E27FC236}">
                <a16:creationId xmlns:a16="http://schemas.microsoft.com/office/drawing/2014/main" id="{EC512B4D-2D90-B267-7CA7-56F77D6B0F7F}"/>
              </a:ext>
            </a:extLst>
          </p:cNvPr>
          <p:cNvGraphicFramePr>
            <a:graphicFrameLocks noGrp="1"/>
          </p:cNvGraphicFramePr>
          <p:nvPr>
            <p:extLst>
              <p:ext uri="{D42A27DB-BD31-4B8C-83A1-F6EECF244321}">
                <p14:modId xmlns:p14="http://schemas.microsoft.com/office/powerpoint/2010/main" val="4105727664"/>
              </p:ext>
            </p:extLst>
          </p:nvPr>
        </p:nvGraphicFramePr>
        <p:xfrm>
          <a:off x="1943102" y="1415202"/>
          <a:ext cx="9581787" cy="1762325"/>
        </p:xfrm>
        <a:graphic>
          <a:graphicData uri="http://schemas.openxmlformats.org/drawingml/2006/table">
            <a:tbl>
              <a:tblPr/>
              <a:tblGrid>
                <a:gridCol w="963949">
                  <a:extLst>
                    <a:ext uri="{9D8B030D-6E8A-4147-A177-3AD203B41FA5}">
                      <a16:colId xmlns:a16="http://schemas.microsoft.com/office/drawing/2014/main" val="3976185373"/>
                    </a:ext>
                  </a:extLst>
                </a:gridCol>
                <a:gridCol w="963949">
                  <a:extLst>
                    <a:ext uri="{9D8B030D-6E8A-4147-A177-3AD203B41FA5}">
                      <a16:colId xmlns:a16="http://schemas.microsoft.com/office/drawing/2014/main" val="289233445"/>
                    </a:ext>
                  </a:extLst>
                </a:gridCol>
                <a:gridCol w="963949">
                  <a:extLst>
                    <a:ext uri="{9D8B030D-6E8A-4147-A177-3AD203B41FA5}">
                      <a16:colId xmlns:a16="http://schemas.microsoft.com/office/drawing/2014/main" val="2431193567"/>
                    </a:ext>
                  </a:extLst>
                </a:gridCol>
                <a:gridCol w="963949">
                  <a:extLst>
                    <a:ext uri="{9D8B030D-6E8A-4147-A177-3AD203B41FA5}">
                      <a16:colId xmlns:a16="http://schemas.microsoft.com/office/drawing/2014/main" val="1741287850"/>
                    </a:ext>
                  </a:extLst>
                </a:gridCol>
                <a:gridCol w="963949">
                  <a:extLst>
                    <a:ext uri="{9D8B030D-6E8A-4147-A177-3AD203B41FA5}">
                      <a16:colId xmlns:a16="http://schemas.microsoft.com/office/drawing/2014/main" val="4018976036"/>
                    </a:ext>
                  </a:extLst>
                </a:gridCol>
                <a:gridCol w="963949">
                  <a:extLst>
                    <a:ext uri="{9D8B030D-6E8A-4147-A177-3AD203B41FA5}">
                      <a16:colId xmlns:a16="http://schemas.microsoft.com/office/drawing/2014/main" val="3361586253"/>
                    </a:ext>
                  </a:extLst>
                </a:gridCol>
                <a:gridCol w="963949">
                  <a:extLst>
                    <a:ext uri="{9D8B030D-6E8A-4147-A177-3AD203B41FA5}">
                      <a16:colId xmlns:a16="http://schemas.microsoft.com/office/drawing/2014/main" val="335952131"/>
                    </a:ext>
                  </a:extLst>
                </a:gridCol>
                <a:gridCol w="963949">
                  <a:extLst>
                    <a:ext uri="{9D8B030D-6E8A-4147-A177-3AD203B41FA5}">
                      <a16:colId xmlns:a16="http://schemas.microsoft.com/office/drawing/2014/main" val="3676838029"/>
                    </a:ext>
                  </a:extLst>
                </a:gridCol>
                <a:gridCol w="771715">
                  <a:extLst>
                    <a:ext uri="{9D8B030D-6E8A-4147-A177-3AD203B41FA5}">
                      <a16:colId xmlns:a16="http://schemas.microsoft.com/office/drawing/2014/main" val="1404058029"/>
                    </a:ext>
                  </a:extLst>
                </a:gridCol>
                <a:gridCol w="1098480">
                  <a:extLst>
                    <a:ext uri="{9D8B030D-6E8A-4147-A177-3AD203B41FA5}">
                      <a16:colId xmlns:a16="http://schemas.microsoft.com/office/drawing/2014/main" val="433732497"/>
                    </a:ext>
                  </a:extLst>
                </a:gridCol>
              </a:tblGrid>
              <a:tr h="219545">
                <a:tc gridSpan="3">
                  <a:txBody>
                    <a:bodyPr/>
                    <a:lstStyle/>
                    <a:p>
                      <a:pPr algn="ctr" fontAlgn="ctr"/>
                      <a:r>
                        <a:rPr lang="mn-MN" sz="1100" b="1" dirty="0">
                          <a:solidFill>
                            <a:schemeClr val="tx1"/>
                          </a:solidFill>
                          <a:effectLst/>
                          <a:latin typeface="Arial" panose="020B0604020202020204" pitchFamily="34" charset="0"/>
                          <a:cs typeface="Arial" panose="020B0604020202020204" pitchFamily="34" charset="0"/>
                        </a:rPr>
                        <a:t>Хөдөлмөр эрхлэлт</a:t>
                      </a:r>
                      <a:endParaRPr lang="mn-MN" sz="1100" b="0" dirty="0">
                        <a:solidFill>
                          <a:schemeClr val="tx1"/>
                        </a:solidFill>
                        <a:effectLst/>
                        <a:latin typeface="Arial" panose="020B0604020202020204" pitchFamily="34" charset="0"/>
                        <a:cs typeface="Arial" panose="020B0604020202020204" pitchFamily="34" charset="0"/>
                      </a:endParaRP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gridSpan="5">
                  <a:txBody>
                    <a:bodyPr/>
                    <a:lstStyle/>
                    <a:p>
                      <a:pPr algn="ctr" fontAlgn="ctr"/>
                      <a:r>
                        <a:rPr lang="mn-MN" sz="1100" b="1" dirty="0">
                          <a:solidFill>
                            <a:schemeClr val="tx1"/>
                          </a:solidFill>
                          <a:effectLst/>
                          <a:latin typeface="Arial" panose="020B0604020202020204" pitchFamily="34" charset="0"/>
                          <a:cs typeface="Arial" panose="020B0604020202020204" pitchFamily="34" charset="0"/>
                        </a:rPr>
                        <a:t>Хойшлуулах</a:t>
                      </a:r>
                      <a:endParaRPr lang="mn-MN" sz="1100" b="0" dirty="0">
                        <a:solidFill>
                          <a:schemeClr val="tx1"/>
                        </a:solidFill>
                        <a:effectLst/>
                        <a:latin typeface="Arial" panose="020B0604020202020204" pitchFamily="34" charset="0"/>
                        <a:cs typeface="Arial" panose="020B0604020202020204" pitchFamily="34" charset="0"/>
                      </a:endParaRP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2">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mn-MN" sz="1100" b="1" dirty="0">
                          <a:solidFill>
                            <a:schemeClr val="tx1"/>
                          </a:solidFill>
                          <a:effectLst/>
                          <a:latin typeface="Arial" panose="020B0604020202020204" pitchFamily="34" charset="0"/>
                          <a:cs typeface="Arial" panose="020B0604020202020204" pitchFamily="34" charset="0"/>
                        </a:rPr>
                        <a:t>Санхүүгийн хэрэгсэл</a:t>
                      </a:r>
                      <a:endParaRPr lang="mn-MN" sz="1100" b="0" dirty="0">
                        <a:solidFill>
                          <a:schemeClr val="tx1"/>
                        </a:solidFill>
                        <a:effectLst/>
                        <a:latin typeface="Arial" panose="020B0604020202020204" pitchFamily="34" charset="0"/>
                        <a:cs typeface="Arial" panose="020B0604020202020204" pitchFamily="34" charset="0"/>
                      </a:endParaRPr>
                    </a:p>
                    <a:p>
                      <a:pPr algn="ctr" fontAlgn="ctr"/>
                      <a:endParaRPr lang="mn-MN" sz="1100" b="0" dirty="0">
                        <a:solidFill>
                          <a:schemeClr val="tx1"/>
                        </a:solidFill>
                        <a:effectLst/>
                        <a:latin typeface="Arial" panose="020B0604020202020204" pitchFamily="34" charset="0"/>
                        <a:cs typeface="Arial" panose="020B0604020202020204" pitchFamily="34" charset="0"/>
                      </a:endParaRP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hMerge="1">
                  <a:txBody>
                    <a:bodyPr/>
                    <a:lstStyle/>
                    <a:p>
                      <a:endParaRPr lang="en-US" dirty="0"/>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3419628344"/>
                  </a:ext>
                </a:extLst>
              </a:tr>
              <a:tr h="1372159">
                <a:tc>
                  <a:txBody>
                    <a:bodyPr/>
                    <a:lstStyle/>
                    <a:p>
                      <a:pPr algn="ctr" fontAlgn="t"/>
                      <a:r>
                        <a:rPr lang="mn-MN" sz="1100" b="0" dirty="0">
                          <a:solidFill>
                            <a:schemeClr val="tx1"/>
                          </a:solidFill>
                          <a:effectLst/>
                          <a:latin typeface="Arial" panose="020B0604020202020204" pitchFamily="34" charset="0"/>
                          <a:cs typeface="Arial" panose="020B0604020202020204" pitchFamily="34" charset="0"/>
                        </a:rPr>
                        <a:t>УЛС</a:t>
                      </a:r>
                      <a:endParaRPr lang="en-US" sz="1100" b="0" dirty="0">
                        <a:solidFill>
                          <a:schemeClr val="tx1"/>
                        </a:solidFill>
                        <a:effectLst/>
                        <a:latin typeface="Arial" panose="020B0604020202020204" pitchFamily="34" charset="0"/>
                        <a:cs typeface="Arial" panose="020B0604020202020204" pitchFamily="34" charset="0"/>
                      </a:endParaRP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mn-MN" sz="1100" b="0" dirty="0">
                          <a:solidFill>
                            <a:schemeClr val="tx1"/>
                          </a:solidFill>
                          <a:effectLst/>
                          <a:latin typeface="Arial" panose="020B0604020202020204" pitchFamily="34" charset="0"/>
                          <a:cs typeface="Arial" panose="020B0604020202020204" pitchFamily="34" charset="0"/>
                        </a:rPr>
                        <a:t>Цомхотгол</a:t>
                      </a:r>
                    </a:p>
                    <a:p>
                      <a:pPr algn="ctr" fontAlgn="ctr"/>
                      <a:r>
                        <a:rPr lang="mn-MN" sz="1100" b="0" dirty="0">
                          <a:solidFill>
                            <a:schemeClr val="tx1"/>
                          </a:solidFill>
                          <a:effectLst/>
                          <a:latin typeface="Arial" panose="020B0604020202020204" pitchFamily="34" charset="0"/>
                          <a:cs typeface="Arial" panose="020B0604020202020204" pitchFamily="34" charset="0"/>
                        </a:rPr>
                        <a:t>(Хэсэгчилсэн)</a:t>
                      </a: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mn-MN" sz="1100" b="0" dirty="0">
                          <a:solidFill>
                            <a:schemeClr val="tx1"/>
                          </a:solidFill>
                          <a:effectLst/>
                          <a:latin typeface="Arial" panose="020B0604020202020204" pitchFamily="34" charset="0"/>
                          <a:cs typeface="Arial" panose="020B0604020202020204" pitchFamily="34" charset="0"/>
                        </a:rPr>
                        <a:t>Цалингийн тэтгэмж</a:t>
                      </a: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mn-MN" sz="1100" b="0" dirty="0">
                          <a:solidFill>
                            <a:schemeClr val="tx1"/>
                          </a:solidFill>
                          <a:effectLst/>
                          <a:latin typeface="Arial" panose="020B0604020202020204" pitchFamily="34" charset="0"/>
                          <a:cs typeface="Arial" panose="020B0604020202020204" pitchFamily="34" charset="0"/>
                        </a:rPr>
                        <a:t>Аж ахуйн нэгжийн татвар</a:t>
                      </a: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mn-MN" sz="1100" b="0" dirty="0">
                          <a:solidFill>
                            <a:schemeClr val="tx1"/>
                          </a:solidFill>
                          <a:effectLst/>
                          <a:latin typeface="Arial" panose="020B0604020202020204" pitchFamily="34" charset="0"/>
                          <a:cs typeface="Arial" panose="020B0604020202020204" pitchFamily="34" charset="0"/>
                        </a:rPr>
                        <a:t>Орлогын албан татвар</a:t>
                      </a:r>
                      <a:endParaRPr lang="ru-RU" sz="1100" b="0" dirty="0">
                        <a:solidFill>
                          <a:schemeClr val="tx1"/>
                        </a:solidFill>
                        <a:effectLst/>
                        <a:latin typeface="Arial" panose="020B0604020202020204" pitchFamily="34" charset="0"/>
                        <a:cs typeface="Arial" panose="020B0604020202020204" pitchFamily="34" charset="0"/>
                      </a:endParaRP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mn-MN" sz="1100" b="0" dirty="0">
                          <a:solidFill>
                            <a:schemeClr val="tx1"/>
                          </a:solidFill>
                          <a:effectLst/>
                          <a:latin typeface="Arial" panose="020B0604020202020204" pitchFamily="34" charset="0"/>
                          <a:cs typeface="Arial" panose="020B0604020202020204" pitchFamily="34" charset="0"/>
                        </a:rPr>
                        <a:t>Нэмэгдсэн өртгийн албан татвар (НӨАТ)</a:t>
                      </a: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mn-MN" sz="1100" b="0" dirty="0">
                          <a:solidFill>
                            <a:schemeClr val="tx1"/>
                          </a:solidFill>
                          <a:effectLst/>
                          <a:latin typeface="Arial" panose="020B0604020202020204" pitchFamily="34" charset="0"/>
                          <a:cs typeface="Arial" panose="020B0604020202020204" pitchFamily="34" charset="0"/>
                        </a:rPr>
                        <a:t>Нийгмийн даатгал, тэтгэврийн шимтгэл</a:t>
                      </a: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mn-MN" sz="1100" b="0" dirty="0">
                          <a:solidFill>
                            <a:schemeClr val="tx1"/>
                          </a:solidFill>
                          <a:effectLst/>
                          <a:latin typeface="Arial" panose="020B0604020202020204" pitchFamily="34" charset="0"/>
                          <a:cs typeface="Arial" panose="020B0604020202020204" pitchFamily="34" charset="0"/>
                        </a:rPr>
                        <a:t>Түрээс</a:t>
                      </a:r>
                    </a:p>
                    <a:p>
                      <a:pPr algn="ctr" fontAlgn="ctr"/>
                      <a:r>
                        <a:rPr lang="mn-MN" sz="1100" b="0" dirty="0">
                          <a:solidFill>
                            <a:schemeClr val="tx1"/>
                          </a:solidFill>
                          <a:effectLst/>
                          <a:latin typeface="Arial" panose="020B0604020202020204" pitchFamily="34" charset="0"/>
                          <a:cs typeface="Arial" panose="020B0604020202020204" pitchFamily="34" charset="0"/>
                        </a:rPr>
                        <a:t>/нийтийн аж ахуйн үйлчилгээ/орон нутгийн татвар</a:t>
                      </a: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mn-MN" sz="1100" b="0" dirty="0">
                          <a:solidFill>
                            <a:schemeClr val="tx1"/>
                          </a:solidFill>
                          <a:effectLst/>
                          <a:latin typeface="Arial" panose="020B0604020202020204" pitchFamily="34" charset="0"/>
                          <a:cs typeface="Arial" panose="020B0604020202020204" pitchFamily="34" charset="0"/>
                        </a:rPr>
                        <a:t>Зээлийн баталгаа</a:t>
                      </a:r>
                    </a:p>
                    <a:p>
                      <a:pPr algn="ctr" fontAlgn="ctr"/>
                      <a:endParaRPr lang="mn-MN" sz="1100" b="0" dirty="0">
                        <a:solidFill>
                          <a:schemeClr val="tx1"/>
                        </a:solidFill>
                        <a:effectLst/>
                        <a:latin typeface="Arial" panose="020B0604020202020204" pitchFamily="34" charset="0"/>
                        <a:cs typeface="Arial" panose="020B0604020202020204" pitchFamily="34" charset="0"/>
                      </a:endParaRP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mn-MN" sz="1100" b="0" dirty="0">
                          <a:solidFill>
                            <a:schemeClr val="tx1"/>
                          </a:solidFill>
                          <a:effectLst/>
                          <a:latin typeface="Arial" panose="020B0604020202020204" pitchFamily="34" charset="0"/>
                          <a:cs typeface="Arial" panose="020B0604020202020204" pitchFamily="34" charset="0"/>
                        </a:rPr>
                        <a:t>ЖДҮ эрхлэгчдэд шууд зээл олгох</a:t>
                      </a: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235831859"/>
                  </a:ext>
                </a:extLst>
              </a:tr>
            </a:tbl>
          </a:graphicData>
        </a:graphic>
      </p:graphicFrame>
      <p:graphicFrame>
        <p:nvGraphicFramePr>
          <p:cNvPr id="15" name="Table 14">
            <a:extLst>
              <a:ext uri="{FF2B5EF4-FFF2-40B4-BE49-F238E27FC236}">
                <a16:creationId xmlns:a16="http://schemas.microsoft.com/office/drawing/2014/main" id="{A1FFDB18-1275-7E1E-2213-D751F5BC0044}"/>
              </a:ext>
            </a:extLst>
          </p:cNvPr>
          <p:cNvGraphicFramePr>
            <a:graphicFrameLocks noGrp="1"/>
          </p:cNvGraphicFramePr>
          <p:nvPr>
            <p:extLst>
              <p:ext uri="{D42A27DB-BD31-4B8C-83A1-F6EECF244321}">
                <p14:modId xmlns:p14="http://schemas.microsoft.com/office/powerpoint/2010/main" val="2248633412"/>
              </p:ext>
            </p:extLst>
          </p:nvPr>
        </p:nvGraphicFramePr>
        <p:xfrm>
          <a:off x="1943103" y="3177527"/>
          <a:ext cx="9581789" cy="502946"/>
        </p:xfrm>
        <a:graphic>
          <a:graphicData uri="http://schemas.openxmlformats.org/drawingml/2006/table">
            <a:tbl>
              <a:tblPr/>
              <a:tblGrid>
                <a:gridCol w="959605">
                  <a:extLst>
                    <a:ext uri="{9D8B030D-6E8A-4147-A177-3AD203B41FA5}">
                      <a16:colId xmlns:a16="http://schemas.microsoft.com/office/drawing/2014/main" val="3662322624"/>
                    </a:ext>
                  </a:extLst>
                </a:gridCol>
                <a:gridCol w="963949">
                  <a:extLst>
                    <a:ext uri="{9D8B030D-6E8A-4147-A177-3AD203B41FA5}">
                      <a16:colId xmlns:a16="http://schemas.microsoft.com/office/drawing/2014/main" val="2611458063"/>
                    </a:ext>
                  </a:extLst>
                </a:gridCol>
                <a:gridCol w="963949">
                  <a:extLst>
                    <a:ext uri="{9D8B030D-6E8A-4147-A177-3AD203B41FA5}">
                      <a16:colId xmlns:a16="http://schemas.microsoft.com/office/drawing/2014/main" val="3445359647"/>
                    </a:ext>
                  </a:extLst>
                </a:gridCol>
                <a:gridCol w="963949">
                  <a:extLst>
                    <a:ext uri="{9D8B030D-6E8A-4147-A177-3AD203B41FA5}">
                      <a16:colId xmlns:a16="http://schemas.microsoft.com/office/drawing/2014/main" val="1164923092"/>
                    </a:ext>
                  </a:extLst>
                </a:gridCol>
                <a:gridCol w="963949">
                  <a:extLst>
                    <a:ext uri="{9D8B030D-6E8A-4147-A177-3AD203B41FA5}">
                      <a16:colId xmlns:a16="http://schemas.microsoft.com/office/drawing/2014/main" val="705566557"/>
                    </a:ext>
                  </a:extLst>
                </a:gridCol>
                <a:gridCol w="963949">
                  <a:extLst>
                    <a:ext uri="{9D8B030D-6E8A-4147-A177-3AD203B41FA5}">
                      <a16:colId xmlns:a16="http://schemas.microsoft.com/office/drawing/2014/main" val="3857144140"/>
                    </a:ext>
                  </a:extLst>
                </a:gridCol>
                <a:gridCol w="963949">
                  <a:extLst>
                    <a:ext uri="{9D8B030D-6E8A-4147-A177-3AD203B41FA5}">
                      <a16:colId xmlns:a16="http://schemas.microsoft.com/office/drawing/2014/main" val="3233581583"/>
                    </a:ext>
                  </a:extLst>
                </a:gridCol>
                <a:gridCol w="971948">
                  <a:extLst>
                    <a:ext uri="{9D8B030D-6E8A-4147-A177-3AD203B41FA5}">
                      <a16:colId xmlns:a16="http://schemas.microsoft.com/office/drawing/2014/main" val="326437119"/>
                    </a:ext>
                  </a:extLst>
                </a:gridCol>
                <a:gridCol w="768062">
                  <a:extLst>
                    <a:ext uri="{9D8B030D-6E8A-4147-A177-3AD203B41FA5}">
                      <a16:colId xmlns:a16="http://schemas.microsoft.com/office/drawing/2014/main" val="441671898"/>
                    </a:ext>
                  </a:extLst>
                </a:gridCol>
                <a:gridCol w="1098480">
                  <a:extLst>
                    <a:ext uri="{9D8B030D-6E8A-4147-A177-3AD203B41FA5}">
                      <a16:colId xmlns:a16="http://schemas.microsoft.com/office/drawing/2014/main" val="3386441480"/>
                    </a:ext>
                  </a:extLst>
                </a:gridCol>
              </a:tblGrid>
              <a:tr h="502946">
                <a:tc>
                  <a:txBody>
                    <a:bodyPr/>
                    <a:lstStyle/>
                    <a:p>
                      <a:pPr algn="ctr" fontAlgn="t"/>
                      <a:r>
                        <a:rPr lang="mn-MN" sz="1100" b="1" dirty="0">
                          <a:solidFill>
                            <a:srgbClr val="333333"/>
                          </a:solidFill>
                          <a:effectLst/>
                        </a:rPr>
                        <a:t>Их Британи</a:t>
                      </a: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9E2"/>
                    </a:solidFill>
                  </a:tcPr>
                </a:tc>
                <a:tc>
                  <a:txBody>
                    <a:bodyPr/>
                    <a:lstStyle/>
                    <a:p>
                      <a:pPr algn="ctr" fontAlgn="t"/>
                      <a:r>
                        <a:rPr lang="en-US" sz="1100" b="0" dirty="0">
                          <a:solidFill>
                            <a:srgbClr val="333333"/>
                          </a:solidFill>
                          <a:effectLst/>
                        </a:rPr>
                        <a:t>✔</a:t>
                      </a: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9E2"/>
                    </a:solidFill>
                  </a:tcPr>
                </a:tc>
                <a:tc>
                  <a:txBody>
                    <a:bodyPr/>
                    <a:lstStyle/>
                    <a:p>
                      <a:pPr algn="ctr" fontAlgn="t"/>
                      <a:r>
                        <a:rPr lang="en-US" sz="1100" b="0" dirty="0">
                          <a:solidFill>
                            <a:srgbClr val="333333"/>
                          </a:solidFill>
                          <a:effectLst/>
                        </a:rPr>
                        <a:t>✔</a:t>
                      </a: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9E2"/>
                    </a:solidFill>
                  </a:tcPr>
                </a:tc>
                <a:tc>
                  <a:txBody>
                    <a:bodyPr/>
                    <a:lstStyle/>
                    <a:p>
                      <a:pPr algn="ctr" fontAlgn="t"/>
                      <a:r>
                        <a:rPr lang="en-US" sz="1100" b="0" dirty="0">
                          <a:solidFill>
                            <a:srgbClr val="333333"/>
                          </a:solidFill>
                          <a:effectLst/>
                        </a:rPr>
                        <a:t>✔</a:t>
                      </a: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9E2"/>
                    </a:solidFill>
                  </a:tcPr>
                </a:tc>
                <a:tc>
                  <a:txBody>
                    <a:bodyPr/>
                    <a:lstStyle/>
                    <a:p>
                      <a:pPr algn="ctr" fontAlgn="t"/>
                      <a:r>
                        <a:rPr lang="en-US" sz="1100" b="0" dirty="0">
                          <a:solidFill>
                            <a:srgbClr val="333333"/>
                          </a:solidFill>
                          <a:effectLst/>
                        </a:rPr>
                        <a:t>✔</a:t>
                      </a: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9E2"/>
                    </a:solidFill>
                  </a:tcPr>
                </a:tc>
                <a:tc>
                  <a:txBody>
                    <a:bodyPr/>
                    <a:lstStyle/>
                    <a:p>
                      <a:pPr algn="ctr" fontAlgn="t"/>
                      <a:r>
                        <a:rPr lang="en-US" sz="1100" b="0" dirty="0">
                          <a:solidFill>
                            <a:srgbClr val="333333"/>
                          </a:solidFill>
                          <a:effectLst/>
                        </a:rPr>
                        <a:t>✔</a:t>
                      </a: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9E2"/>
                    </a:solidFill>
                  </a:tcPr>
                </a:tc>
                <a:tc>
                  <a:txBody>
                    <a:bodyPr/>
                    <a:lstStyle/>
                    <a:p>
                      <a:pPr algn="ctr" fontAlgn="t"/>
                      <a:endParaRPr lang="en-US" sz="1100" b="0" dirty="0">
                        <a:solidFill>
                          <a:srgbClr val="333333"/>
                        </a:solidFill>
                        <a:effectLst/>
                      </a:endParaRP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9E2"/>
                    </a:solidFill>
                  </a:tcPr>
                </a:tc>
                <a:tc>
                  <a:txBody>
                    <a:bodyPr/>
                    <a:lstStyle/>
                    <a:p>
                      <a:pPr algn="ctr" fontAlgn="t"/>
                      <a:r>
                        <a:rPr lang="en-US" sz="1100" b="0" dirty="0">
                          <a:solidFill>
                            <a:srgbClr val="333333"/>
                          </a:solidFill>
                          <a:effectLst/>
                        </a:rPr>
                        <a:t>✔</a:t>
                      </a: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9E2"/>
                    </a:solidFill>
                  </a:tcPr>
                </a:tc>
                <a:tc>
                  <a:txBody>
                    <a:bodyPr/>
                    <a:lstStyle/>
                    <a:p>
                      <a:pPr algn="ctr" fontAlgn="t"/>
                      <a:r>
                        <a:rPr lang="en-US" sz="1100" b="0" dirty="0">
                          <a:solidFill>
                            <a:srgbClr val="333333"/>
                          </a:solidFill>
                          <a:effectLst/>
                        </a:rPr>
                        <a:t>✔</a:t>
                      </a: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9E2"/>
                    </a:solidFill>
                  </a:tcPr>
                </a:tc>
                <a:tc>
                  <a:txBody>
                    <a:bodyPr/>
                    <a:lstStyle/>
                    <a:p>
                      <a:pPr algn="ctr" fontAlgn="t"/>
                      <a:r>
                        <a:rPr lang="en-US" sz="1100" b="0" dirty="0">
                          <a:solidFill>
                            <a:srgbClr val="333333"/>
                          </a:solidFill>
                          <a:effectLst/>
                        </a:rPr>
                        <a:t>✔</a:t>
                      </a:r>
                    </a:p>
                  </a:txBody>
                  <a:tcPr marL="54886" marR="54886" marT="27443" marB="2744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F9E2"/>
                    </a:solidFill>
                  </a:tcPr>
                </a:tc>
                <a:extLst>
                  <a:ext uri="{0D108BD9-81ED-4DB2-BD59-A6C34878D82A}">
                    <a16:rowId xmlns:a16="http://schemas.microsoft.com/office/drawing/2014/main" val="3168154658"/>
                  </a:ext>
                </a:extLst>
              </a:tr>
            </a:tbl>
          </a:graphicData>
        </a:graphic>
      </p:graphicFrame>
      <p:sp>
        <p:nvSpPr>
          <p:cNvPr id="22" name="Title 1">
            <a:extLst>
              <a:ext uri="{FF2B5EF4-FFF2-40B4-BE49-F238E27FC236}">
                <a16:creationId xmlns:a16="http://schemas.microsoft.com/office/drawing/2014/main" id="{D264314C-8181-1E47-D19F-58A7A89D221E}"/>
              </a:ext>
            </a:extLst>
          </p:cNvPr>
          <p:cNvSpPr txBox="1">
            <a:spLocks/>
          </p:cNvSpPr>
          <p:nvPr/>
        </p:nvSpPr>
        <p:spPr>
          <a:xfrm>
            <a:off x="537246" y="1382195"/>
            <a:ext cx="1158204" cy="2292564"/>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2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51884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430213"/>
            <a:ext cx="10988675" cy="503237"/>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dirty="0">
                <a:solidFill>
                  <a:srgbClr val="002060"/>
                </a:solidFill>
                <a:latin typeface="Times New Roman" panose="02020603050405020304" pitchFamily="18" charset="0"/>
                <a:cs typeface="Times New Roman" panose="02020603050405020304" pitchFamily="18" charset="0"/>
              </a:rPr>
              <a:t>Турк улс</a:t>
            </a:r>
            <a:endParaRPr lang="en-US" sz="20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endParaRPr>
          </a:p>
        </p:txBody>
      </p:sp>
      <p:sp>
        <p:nvSpPr>
          <p:cNvPr id="22" name="Title 1">
            <a:extLst>
              <a:ext uri="{FF2B5EF4-FFF2-40B4-BE49-F238E27FC236}">
                <a16:creationId xmlns:a16="http://schemas.microsoft.com/office/drawing/2014/main" id="{D264314C-8181-1E47-D19F-58A7A89D221E}"/>
              </a:ext>
            </a:extLst>
          </p:cNvPr>
          <p:cNvSpPr txBox="1">
            <a:spLocks/>
          </p:cNvSpPr>
          <p:nvPr/>
        </p:nvSpPr>
        <p:spPr>
          <a:xfrm>
            <a:off x="537246" y="1136435"/>
            <a:ext cx="1158204" cy="5054815"/>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200" dirty="0">
              <a:solidFill>
                <a:srgbClr val="002060"/>
              </a:solidFill>
              <a:latin typeface="Times New Roman" panose="02020603050405020304" pitchFamily="18" charset="0"/>
              <a:cs typeface="Times New Roman" panose="02020603050405020304" pitchFamily="18" charset="0"/>
            </a:endParaRPr>
          </a:p>
        </p:txBody>
      </p:sp>
      <p:sp>
        <p:nvSpPr>
          <p:cNvPr id="7" name="Content Placeholder 2">
            <a:extLst>
              <a:ext uri="{FF2B5EF4-FFF2-40B4-BE49-F238E27FC236}">
                <a16:creationId xmlns:a16="http://schemas.microsoft.com/office/drawing/2014/main" id="{D9EB3C3D-4E3E-6D8B-D808-573B4668C442}"/>
              </a:ext>
            </a:extLst>
          </p:cNvPr>
          <p:cNvSpPr txBox="1">
            <a:spLocks/>
          </p:cNvSpPr>
          <p:nvPr/>
        </p:nvSpPr>
        <p:spPr>
          <a:xfrm>
            <a:off x="1905000" y="1507390"/>
            <a:ext cx="9619892" cy="177578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00000"/>
              </a:lnSpc>
              <a:buNone/>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Туркийн Төв банк 2021 оны Гуравдугаар сарын 17-нд үндсэн хүүгээ 100 нэгжээр бууруулж Гуравдугаар сарын 18-нд Турк улс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коронавирусын</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тахлын эсрэг 15.3 тэрбум ам.долларын 21 нэгж урамшууллын багцыг (Эдийн засгийн тогтвортой байдлын хамгаалалт) эхлүүлсэн. Үүнд:</a:t>
            </a:r>
          </a:p>
          <a:p>
            <a:pPr algn="just">
              <a:lnSpc>
                <a:spcPct val="100000"/>
              </a:lnSpc>
              <a:spcBef>
                <a:spcPts val="0"/>
              </a:spcBef>
              <a:buFont typeface="Wingdings" panose="05000000000000000000" pitchFamily="2" charset="2"/>
              <a:buChar char="§"/>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Аж ахуйн нэгжийн зээлийн төлбөрийг гурван сарын хугацаагаар хойшлуулж,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ковидын</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нөлөөлөлд өртсөн бизнесүүдэд нэмэлт санхүүгийн дэмжлэг үзүүлэх</a:t>
            </a:r>
          </a:p>
          <a:p>
            <a:pPr algn="just">
              <a:lnSpc>
                <a:spcPct val="100000"/>
              </a:lnSpc>
              <a:spcBef>
                <a:spcPts val="0"/>
              </a:spcBef>
              <a:buFont typeface="Wingdings" panose="05000000000000000000" pitchFamily="2" charset="2"/>
              <a:buChar char="§"/>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Бүх аж ахуйн нэгжүүдэд эргэлтийн хөрөнгийн зээлийг одоогийн ажлын байраа хадгалах нөхцөлтэйгөөр 25 000 Турк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лир</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хүртэл, 36 сарын хугацаатай, 6 сарын үндсэн төлбөрөөс чөлөөлөгдөх нөхцөлтэй, 7.5%-ийн хөнгөлөлттэй хүүтэй зээлээр санал болгосон.</a:t>
            </a:r>
          </a:p>
          <a:p>
            <a:pPr algn="just">
              <a:lnSpc>
                <a:spcPct val="100000"/>
              </a:lnSpc>
              <a:spcBef>
                <a:spcPts val="0"/>
              </a:spcBef>
              <a:buFont typeface="Wingdings" panose="05000000000000000000" pitchFamily="2" charset="2"/>
              <a:buChar char="§"/>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Дотоодын агаарын тээврийн НӨАТ-ыг гурван сарын хугацаанд 18 хувиас 1 хувь болгон бууруулсан</a:t>
            </a:r>
          </a:p>
          <a:p>
            <a:pPr algn="just">
              <a:lnSpc>
                <a:spcPct val="100000"/>
              </a:lnSpc>
              <a:spcBef>
                <a:spcPts val="0"/>
              </a:spcBef>
              <a:buFont typeface="Wingdings" panose="05000000000000000000" pitchFamily="2" charset="2"/>
              <a:buChar char="§"/>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2021 оны 3 дугаар сараас 11-р сар хүртэл орон сууцны татварыг 8 сараар хойшлуулсан. </a:t>
            </a:r>
          </a:p>
          <a:p>
            <a:pPr algn="just">
              <a:lnSpc>
                <a:spcPct val="100000"/>
              </a:lnSpc>
              <a:spcBef>
                <a:spcPts val="0"/>
              </a:spcBef>
              <a:buFont typeface="Wingdings" panose="05000000000000000000" pitchFamily="2" charset="2"/>
              <a:buChar char="§"/>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Жижиглэн худалдаа, төмөр, гангийн үйлдвэр, худалдааны төвүүд, автомашин, үзвэр үйлчилгээ болон зочлох үйлчилгээний салбар, хүнс, ундааны үйлдвэрлэл, нэхмэл эдлэл, түүнчлэн арга хэмжээ зохион байгуулах салбаруудын татвар, нийгмийн даатгалын шимтгэлийг 6 сараар хойшлуулсан.</a:t>
            </a: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8" name="Content Placeholder 2">
            <a:extLst>
              <a:ext uri="{FF2B5EF4-FFF2-40B4-BE49-F238E27FC236}">
                <a16:creationId xmlns:a16="http://schemas.microsoft.com/office/drawing/2014/main" id="{C1BF62BD-0667-D3CB-CE29-ED350C93FA3B}"/>
              </a:ext>
            </a:extLst>
          </p:cNvPr>
          <p:cNvSpPr txBox="1">
            <a:spLocks/>
          </p:cNvSpPr>
          <p:nvPr/>
        </p:nvSpPr>
        <p:spPr>
          <a:xfrm>
            <a:off x="1923692" y="3964473"/>
            <a:ext cx="9601200" cy="222677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spcBef>
                <a:spcPts val="0"/>
              </a:spcBef>
              <a:buFont typeface="Wingdings" panose="05000000000000000000" pitchFamily="2" charset="2"/>
              <a:buChar char="§"/>
            </a:pP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ЖДҮ</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эрхлэгчдэд таатай, ашигтай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нөхцлөөр</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нийгмийн хэрэгцээнд зориулсан зээлийн багцыг нэвтрүүлэх зорилгоор зээлийн батлан ​​даалтын сангийн хязгаарыг 3.85 тэрбум ам.</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доллараас</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7.7 тэрбум ам.доллар болгон хоёр дахин нэмэгдүүлж, хөрвөх чадварын хэрэгцээ, барьцаа хөрөнгийн дутагдалтай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ЖДҮ</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эрхлэгч болон аж ахуйн нэгжүүдэд олгохоор болсон.</a:t>
            </a:r>
            <a:endPar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0"/>
              </a:spcBef>
              <a:buFont typeface="Wingdings" panose="05000000000000000000" pitchFamily="2" charset="2"/>
              <a:buChar char="§"/>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Засгийн газар</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2021 </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оны 4, 5, 6-р сард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дефолтод</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орсон аж ахуйн нэгжүүдийг зээлийн бүртгэлдээ "давагдашгүй хүчин зүйлийн" гэсэн тэмдэглэлд оруулсан.</a:t>
            </a:r>
          </a:p>
          <a:p>
            <a:pPr algn="just">
              <a:lnSpc>
                <a:spcPct val="100000"/>
              </a:lnSpc>
              <a:spcBef>
                <a:spcPts val="0"/>
              </a:spcBef>
              <a:buFont typeface="Wingdings" panose="05000000000000000000" pitchFamily="2" charset="2"/>
              <a:buChar char="§"/>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Туркийн Засгийн газар хөдөлмөрийн хөлсний доод хэмжээг нэмэгдүүлж зайнаас ажиллах боломжтой илүү уян хатан нөхцөлтэй болгохоор ажиллаж байна.</a:t>
            </a:r>
          </a:p>
          <a:p>
            <a:pPr algn="just">
              <a:lnSpc>
                <a:spcPct val="100000"/>
              </a:lnSpc>
              <a:spcBef>
                <a:spcPts val="0"/>
              </a:spcBef>
              <a:buFont typeface="Wingdings" panose="05000000000000000000" pitchFamily="2" charset="2"/>
              <a:buChar char="§"/>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Үндсэн зээл болон хүүгийн төлбөр төлөлт буурсан аж ахуйн нэгжүүдийн үндсэн зээл, хүүгийн төлбөрийг 3-аас доошгүй сараар хойшлуулж, шаардлагатай тохиолдолд санхүүгийн нэмэлт дэмжлэг үзүүлж эхэлсэн.</a:t>
            </a:r>
            <a:endPar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0000"/>
              </a:lnSpc>
              <a:spcBef>
                <a:spcPts val="0"/>
              </a:spcBef>
              <a:buFont typeface="Wingdings" panose="05000000000000000000" pitchFamily="2" charset="2"/>
              <a:buChar char="§"/>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Төрийн гурван банк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Халкбанк</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Вакыфбанк</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Зираатбанк</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худалдаа эрхлэгч, гар урчуудын үндсэн зээл, хүүгийн төлбөрийг гурван сараар хойшлуулсан.</a:t>
            </a:r>
          </a:p>
          <a:p>
            <a:pPr algn="just">
              <a:lnSpc>
                <a:spcPct val="100000"/>
              </a:lnSpc>
              <a:spcBef>
                <a:spcPts val="0"/>
              </a:spcBef>
              <a:buFont typeface="Wingdings" panose="05000000000000000000" pitchFamily="2" charset="2"/>
              <a:buChar char="§"/>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Ажлын байрыг бууруулалгүй ажилчдынхаа цалинг олгож буй аж ахуйн нэгжүүдэд дараагийн 3 сарын ажилчдын цалинг нь төрийн банкнаас олгосон.</a:t>
            </a:r>
          </a:p>
          <a:p>
            <a:pPr algn="just">
              <a:lnSpc>
                <a:spcPct val="100000"/>
              </a:lnSpc>
              <a:spcBef>
                <a:spcPts val="0"/>
              </a:spcBef>
              <a:buFont typeface="Wingdings" panose="05000000000000000000" pitchFamily="2" charset="2"/>
              <a:buChar char="§"/>
            </a:pP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Технопаркуудад</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байгуулагдсан аж ахуйн нэгжүүдэд хоёр сарын түрээсийн төлбөрөөс чөлөөлж, ариутгалын бодис, эмнэлгийн маск болон эрүүл мэндийн ажилтнуудад зориулсан бусад хамгаалалтын материал үйлдвэрлэдэг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үйлдвэрүүднд</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6 сая ам.долларын буцалтгүй тусламж олгосон.</a:t>
            </a: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9" name="Title 1">
            <a:extLst>
              <a:ext uri="{FF2B5EF4-FFF2-40B4-BE49-F238E27FC236}">
                <a16:creationId xmlns:a16="http://schemas.microsoft.com/office/drawing/2014/main" id="{ED233E1F-81FE-ECF3-DBBA-DE8095C526F6}"/>
              </a:ext>
            </a:extLst>
          </p:cNvPr>
          <p:cNvSpPr txBox="1">
            <a:spLocks/>
          </p:cNvSpPr>
          <p:nvPr/>
        </p:nvSpPr>
        <p:spPr>
          <a:xfrm>
            <a:off x="1905000" y="1171188"/>
            <a:ext cx="4267200" cy="277669"/>
          </a:xfrm>
          <a:prstGeom prst="rect">
            <a:avLst/>
          </a:prstGeom>
        </p:spPr>
        <p:txBody>
          <a:bodyPr>
            <a:no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mn-MN" sz="1100" b="1" dirty="0">
                <a:solidFill>
                  <a:schemeClr val="tx1"/>
                </a:solidFill>
                <a:latin typeface="Times New Roman" panose="02020603050405020304" pitchFamily="18" charset="0"/>
                <a:cs typeface="Times New Roman" panose="02020603050405020304" pitchFamily="18" charset="0"/>
              </a:rPr>
              <a:t>ЗАСГИЙН ГАЗРААС АВЧ ХЭРЭГЖҮҮЛСЭН АРГА ХЭМЖЭЭ</a:t>
            </a:r>
            <a:endParaRPr lang="en-US" sz="1100" b="1" dirty="0">
              <a:solidFill>
                <a:schemeClr val="tx1"/>
              </a:solidFill>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B31BDCAA-A04A-C4BE-045A-096FC96101A2}"/>
              </a:ext>
            </a:extLst>
          </p:cNvPr>
          <p:cNvSpPr txBox="1">
            <a:spLocks/>
          </p:cNvSpPr>
          <p:nvPr/>
        </p:nvSpPr>
        <p:spPr>
          <a:xfrm>
            <a:off x="1923692" y="3480540"/>
            <a:ext cx="6334483" cy="286566"/>
          </a:xfrm>
          <a:prstGeom prst="rect">
            <a:avLst/>
          </a:prstGeom>
        </p:spPr>
        <p:txBody>
          <a:bodyPr>
            <a:normAutofit fontScale="975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mn-MN" sz="1100" b="1" dirty="0" err="1">
                <a:solidFill>
                  <a:schemeClr val="tx1"/>
                </a:solidFill>
                <a:latin typeface="Times New Roman" panose="02020603050405020304" pitchFamily="18" charset="0"/>
                <a:ea typeface="Calibri" panose="020F0502020204030204" pitchFamily="34" charset="0"/>
                <a:cs typeface="Times New Roman" panose="02020603050405020304" pitchFamily="18" charset="0"/>
              </a:rPr>
              <a:t>ЖДҮ</a:t>
            </a:r>
            <a:r>
              <a:rPr lang="mn-MN" sz="1100" b="1"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-ИЙГ ХӨГЖҮҮЛЭХ БАЙГУУЛЛАГА /KOSGEB/-ИЙН АВЧ ХЭРЭГЖҮҮЛСЭН АРГА ХЭМЖЭЭ</a:t>
            </a:r>
            <a:endParaRPr lang="en-US" sz="1100" b="1" dirty="0">
              <a:solidFill>
                <a:schemeClr val="tx1"/>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CA9B8A6-F4F9-28B8-D42D-8DABDB8EA999}"/>
              </a:ext>
            </a:extLst>
          </p:cNvPr>
          <p:cNvSpPr txBox="1"/>
          <p:nvPr/>
        </p:nvSpPr>
        <p:spPr>
          <a:xfrm>
            <a:off x="9677400" y="6416772"/>
            <a:ext cx="23241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Турк улс - Занданбат</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320299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430213"/>
            <a:ext cx="10988675" cy="503237"/>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dirty="0">
                <a:solidFill>
                  <a:srgbClr val="002060"/>
                </a:solidFill>
                <a:latin typeface="Times New Roman" panose="02020603050405020304" pitchFamily="18" charset="0"/>
                <a:cs typeface="Times New Roman" panose="02020603050405020304" pitchFamily="18" charset="0"/>
              </a:rPr>
              <a:t>Турк улс</a:t>
            </a:r>
            <a:endParaRPr lang="en-US" sz="20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059A29-DCEB-43D4-B4EC-16E8071E0676}"/>
              </a:ext>
            </a:extLst>
          </p:cNvPr>
          <p:cNvSpPr txBox="1"/>
          <p:nvPr/>
        </p:nvSpPr>
        <p:spPr>
          <a:xfrm>
            <a:off x="9677400" y="6416772"/>
            <a:ext cx="23241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Турк улс - Занданбат</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22" name="Title 1">
            <a:extLst>
              <a:ext uri="{FF2B5EF4-FFF2-40B4-BE49-F238E27FC236}">
                <a16:creationId xmlns:a16="http://schemas.microsoft.com/office/drawing/2014/main" id="{D264314C-8181-1E47-D19F-58A7A89D221E}"/>
              </a:ext>
            </a:extLst>
          </p:cNvPr>
          <p:cNvSpPr txBox="1">
            <a:spLocks/>
          </p:cNvSpPr>
          <p:nvPr/>
        </p:nvSpPr>
        <p:spPr>
          <a:xfrm>
            <a:off x="537246" y="1136436"/>
            <a:ext cx="1158204" cy="4473790"/>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200" dirty="0">
              <a:solidFill>
                <a:srgbClr val="002060"/>
              </a:solidFill>
              <a:latin typeface="Times New Roman" panose="02020603050405020304" pitchFamily="18" charset="0"/>
              <a:cs typeface="Times New Roman" panose="02020603050405020304" pitchFamily="18" charset="0"/>
            </a:endParaRPr>
          </a:p>
        </p:txBody>
      </p:sp>
      <p:sp>
        <p:nvSpPr>
          <p:cNvPr id="11" name="Content Placeholder 2">
            <a:extLst>
              <a:ext uri="{FF2B5EF4-FFF2-40B4-BE49-F238E27FC236}">
                <a16:creationId xmlns:a16="http://schemas.microsoft.com/office/drawing/2014/main" id="{89C1762C-D644-88C1-42F5-4658D464F09E}"/>
              </a:ext>
            </a:extLst>
          </p:cNvPr>
          <p:cNvSpPr txBox="1">
            <a:spLocks/>
          </p:cNvSpPr>
          <p:nvPr/>
        </p:nvSpPr>
        <p:spPr>
          <a:xfrm>
            <a:off x="1695450" y="1510342"/>
            <a:ext cx="9829442" cy="435705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60000"/>
              </a:lnSpc>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Ziraat Bankası, Vakıfbank, Halkbank болон хувийн 3 банк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Ишбанк</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Акбанк</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QNB) аж ахуйн нэгж, иргэдэд дэмжлэг үзүүлэх зорилгоор зээлийн хүү болон үндсэн зээлийн төлбөрөө 12 хүртэл сараар хойшлуулах боломжийг олгосон.</a:t>
            </a:r>
            <a:endPar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60000"/>
              </a:lnSpc>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COVID-19-д цар тахлаар өвдсөн хүмүүст дэмжлэг үзүүлэх зорилгоор олон нийтийн хандивын аяныг эхлүүлсэн.</a:t>
            </a:r>
          </a:p>
          <a:p>
            <a:pPr algn="just">
              <a:lnSpc>
                <a:spcPct val="160000"/>
              </a:lnSpc>
              <a:spcBef>
                <a:spcPts val="0"/>
              </a:spcBef>
              <a:spcAft>
                <a:spcPts val="0"/>
              </a:spcAft>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2021 оны 4 дүгээр сарын 27-нд Туркийн Танхимууд болон биржүүдийн холбоо (TOBB), хувийн зээлдүүлэгч Denizbank болон Зээлийн батлан ​​даалтын сан (KGF) хамтран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ЖДҮ</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 зориулсан шинэ зээлийн багцыг эхлүүлж байгаагаа зарласан. Уг багц нь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ЖДҮ</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эрхлэгчдэд зориулсан 859 сая ам.долларын эх үүсвэрийг бүрдүүлж чадсан. Зээлийн дээд хэмжээ нь мужаас хамаарч 50 000-100 000 TL хооронд хэлбэлзэж 7.5%-ийн хүүтэй олгохоор болсон. 2021 оныг дуустал үндсэн зээл болон хүүгийн төлбөрийг төлөхгүй байх боломжтой.</a:t>
            </a:r>
          </a:p>
          <a:p>
            <a:pPr marL="0" indent="0" algn="just">
              <a:lnSpc>
                <a:spcPct val="160000"/>
              </a:lnSpc>
              <a:spcBef>
                <a:spcPts val="0"/>
              </a:spcBef>
              <a:spcAft>
                <a:spcPts val="0"/>
              </a:spcAft>
              <a:buFont typeface="Calibri" panose="020F0502020204030204" pitchFamily="34" charset="0"/>
              <a:buNone/>
            </a:pPr>
            <a:endPar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60000"/>
              </a:lnSpc>
              <a:spcBef>
                <a:spcPts val="0"/>
              </a:spcBef>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Саудын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Арабт</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төвтэй Исламын хөгжлийн банк Турк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Эксим</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банктай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коронавирусын</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тахлын үед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ЖДҮ</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болон дунд түвшний компаниудад дэмжлэг үзүүлэх зорилгоор 100 сая ам.долларын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Синдикат</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мурабаха</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гэрээг 2021 оны 05 дугаар сарын 07-н байгуулсан. Хүүгүй санхүүжилтийн хэлбэр болох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Мурабаха</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хөтөлбөр нь арван жилийн хугацаатай бөгөөд компаниудын экспортын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чадавхи</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ажиллах хүчийг нэмэгдүүлж, 1000-аас доошгүй ажлын байрыг тогтвортой байлгах эсвэл бий болгох боломжтой гэж үзэж байна.</a:t>
            </a:r>
          </a:p>
          <a:p>
            <a:pPr algn="just">
              <a:lnSpc>
                <a:spcPct val="160000"/>
              </a:lnSpc>
              <a:spcBef>
                <a:spcPts val="0"/>
              </a:spcBef>
            </a:pPr>
            <a:endPar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60000"/>
              </a:lnSpc>
              <a:spcBef>
                <a:spcPts val="0"/>
              </a:spcBef>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Азийн дэд бүтцийн хөрөнгө оруулалтын банк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ЖДҮ</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-ийг дэмжих зорилгоор Туркийн хөгжлийн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банкуудад</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500 сая ам.долларын зээл олгохоор болсон.</a:t>
            </a:r>
            <a:endPar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60000"/>
              </a:lnSpc>
            </a:pP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12" name="Title 1">
            <a:extLst>
              <a:ext uri="{FF2B5EF4-FFF2-40B4-BE49-F238E27FC236}">
                <a16:creationId xmlns:a16="http://schemas.microsoft.com/office/drawing/2014/main" id="{C13BC56F-3E5F-585B-C86A-F9D6AD33A7F1}"/>
              </a:ext>
            </a:extLst>
          </p:cNvPr>
          <p:cNvSpPr txBox="1">
            <a:spLocks/>
          </p:cNvSpPr>
          <p:nvPr/>
        </p:nvSpPr>
        <p:spPr>
          <a:xfrm>
            <a:off x="1809572" y="1167053"/>
            <a:ext cx="5353228" cy="233122"/>
          </a:xfrm>
          <a:prstGeom prst="rect">
            <a:avLst/>
          </a:prstGeom>
        </p:spPr>
        <p:txBody>
          <a:bodyPr>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mn-MN" sz="1100" b="1" dirty="0">
                <a:solidFill>
                  <a:srgbClr val="002060"/>
                </a:solidFill>
                <a:latin typeface="Times New Roman" panose="02020603050405020304" pitchFamily="18" charset="0"/>
                <a:cs typeface="Times New Roman" panose="02020603050405020304" pitchFamily="18" charset="0"/>
              </a:rPr>
              <a:t>БАНК БОЛОН БУСАД БАЙГУУЛЛАГЫН АВЧ ХЭРЭГЖҮҮЛСЭН АРГА ХЭМЖЭЭ</a:t>
            </a:r>
            <a:endParaRPr lang="en-US" sz="11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638612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430213"/>
            <a:ext cx="10988675" cy="503237"/>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b="1" dirty="0">
                <a:solidFill>
                  <a:srgbClr val="002060"/>
                </a:solidFill>
                <a:latin typeface="Times New Roman" panose="02020603050405020304" pitchFamily="18" charset="0"/>
                <a:cs typeface="Times New Roman" panose="02020603050405020304" pitchFamily="18" charset="0"/>
              </a:rPr>
              <a:t>Украйн улс</a:t>
            </a:r>
            <a:endParaRPr lang="en-US" sz="20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059A29-DCEB-43D4-B4EC-16E8071E0676}"/>
              </a:ext>
            </a:extLst>
          </p:cNvPr>
          <p:cNvSpPr txBox="1"/>
          <p:nvPr/>
        </p:nvSpPr>
        <p:spPr>
          <a:xfrm>
            <a:off x="9486900" y="6416772"/>
            <a:ext cx="25146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Украйн улс - Гэрэлтогтох</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22" name="Title 1">
            <a:extLst>
              <a:ext uri="{FF2B5EF4-FFF2-40B4-BE49-F238E27FC236}">
                <a16:creationId xmlns:a16="http://schemas.microsoft.com/office/drawing/2014/main" id="{D264314C-8181-1E47-D19F-58A7A89D221E}"/>
              </a:ext>
            </a:extLst>
          </p:cNvPr>
          <p:cNvSpPr txBox="1">
            <a:spLocks/>
          </p:cNvSpPr>
          <p:nvPr/>
        </p:nvSpPr>
        <p:spPr>
          <a:xfrm>
            <a:off x="537245" y="2066232"/>
            <a:ext cx="1158204" cy="1846045"/>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b="1"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200" b="1" dirty="0">
              <a:solidFill>
                <a:srgbClr val="002060"/>
              </a:solidFill>
              <a:latin typeface="Times New Roman" panose="02020603050405020304" pitchFamily="18" charset="0"/>
              <a:cs typeface="Times New Roman" panose="02020603050405020304" pitchFamily="18" charset="0"/>
            </a:endParaRPr>
          </a:p>
        </p:txBody>
      </p:sp>
      <p:sp>
        <p:nvSpPr>
          <p:cNvPr id="7" name="Content Placeholder 3">
            <a:extLst>
              <a:ext uri="{FF2B5EF4-FFF2-40B4-BE49-F238E27FC236}">
                <a16:creationId xmlns:a16="http://schemas.microsoft.com/office/drawing/2014/main" id="{7905A6D9-9BEE-96D5-75DD-31CAFB5E494C}"/>
              </a:ext>
            </a:extLst>
          </p:cNvPr>
          <p:cNvSpPr txBox="1">
            <a:spLocks/>
          </p:cNvSpPr>
          <p:nvPr/>
        </p:nvSpPr>
        <p:spPr>
          <a:xfrm>
            <a:off x="1695449" y="1334769"/>
            <a:ext cx="9829442" cy="502946"/>
          </a:xfrm>
          <a:prstGeom prst="rect">
            <a:avLst/>
          </a:prstGeom>
        </p:spPr>
        <p:txBody>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mn-MN" sz="1100" dirty="0">
                <a:latin typeface="Times New Roman" panose="02020603050405020304" pitchFamily="18" charset="0"/>
                <a:cs typeface="Times New Roman" panose="02020603050405020304" pitchFamily="18" charset="0"/>
              </a:rPr>
              <a:t>Украйн Улсын Худалдаа,аж үйлдвэрийн танхим “COVID-19 цар тахлын нөхцөл байдлаас үүдэн тус улсын 700,000 гаруй жижиг бизнес эрхлэгч /үйлчилгээний/ үйл ажиллагаагаа зогсоосны улмаас 3.5-4 сая ажлын байр эзэнгүй болжээ" гэж мэдээлсэн.  </a:t>
            </a:r>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F013F793-49BA-B52F-2F54-9A69A5AC972D}"/>
              </a:ext>
            </a:extLst>
          </p:cNvPr>
          <p:cNvSpPr txBox="1">
            <a:spLocks/>
          </p:cNvSpPr>
          <p:nvPr/>
        </p:nvSpPr>
        <p:spPr>
          <a:xfrm>
            <a:off x="537245" y="1153607"/>
            <a:ext cx="1158204" cy="723806"/>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b="1" dirty="0" err="1">
                <a:solidFill>
                  <a:srgbClr val="002060"/>
                </a:solidFill>
                <a:latin typeface="Times New Roman" panose="02020603050405020304" pitchFamily="18" charset="0"/>
                <a:cs typeface="Times New Roman" panose="02020603050405020304" pitchFamily="18" charset="0"/>
              </a:rPr>
              <a:t>КОВИД</a:t>
            </a:r>
            <a:r>
              <a:rPr lang="mn-MN" sz="1200" b="1" dirty="0">
                <a:solidFill>
                  <a:srgbClr val="002060"/>
                </a:solidFill>
                <a:latin typeface="Times New Roman" panose="02020603050405020304" pitchFamily="18" charset="0"/>
                <a:cs typeface="Times New Roman" panose="02020603050405020304" pitchFamily="18" charset="0"/>
              </a:rPr>
              <a:t>-19 </a:t>
            </a:r>
            <a:r>
              <a:rPr lang="mn-MN" sz="1200" b="1" dirty="0" err="1">
                <a:solidFill>
                  <a:srgbClr val="002060"/>
                </a:solidFill>
                <a:latin typeface="Times New Roman" panose="02020603050405020304" pitchFamily="18" charset="0"/>
                <a:cs typeface="Times New Roman" panose="02020603050405020304" pitchFamily="18" charset="0"/>
              </a:rPr>
              <a:t>ын</a:t>
            </a:r>
            <a:r>
              <a:rPr lang="mn-MN" sz="1200" b="1" dirty="0">
                <a:solidFill>
                  <a:srgbClr val="002060"/>
                </a:solidFill>
                <a:latin typeface="Times New Roman" panose="02020603050405020304" pitchFamily="18" charset="0"/>
                <a:cs typeface="Times New Roman" panose="02020603050405020304" pitchFamily="18" charset="0"/>
              </a:rPr>
              <a:t> үед тулгамдсан асуудлууд</a:t>
            </a:r>
          </a:p>
        </p:txBody>
      </p:sp>
      <p:sp>
        <p:nvSpPr>
          <p:cNvPr id="9" name="Content Placeholder 3">
            <a:extLst>
              <a:ext uri="{FF2B5EF4-FFF2-40B4-BE49-F238E27FC236}">
                <a16:creationId xmlns:a16="http://schemas.microsoft.com/office/drawing/2014/main" id="{F57F3B42-8184-90DC-1341-4A6849FF4BB2}"/>
              </a:ext>
            </a:extLst>
          </p:cNvPr>
          <p:cNvSpPr txBox="1">
            <a:spLocks/>
          </p:cNvSpPr>
          <p:nvPr/>
        </p:nvSpPr>
        <p:spPr>
          <a:xfrm>
            <a:off x="1695449" y="2067924"/>
            <a:ext cx="9829442" cy="184604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mn-MN" sz="1100" dirty="0">
                <a:latin typeface="Times New Roman" panose="02020603050405020304" pitchFamily="18" charset="0"/>
                <a:cs typeface="Times New Roman" panose="02020603050405020304" pitchFamily="18" charset="0"/>
              </a:rPr>
              <a:t>НҮБ-ын Үйлдвэрийн хөгжлийн газар (UNIDO) болон Украйны Эдийн засаг, худалдаа, хөдөө аж ахуйн хөгжлийн яам (цаашид Эдийн засгийн хөгжлийн яам гэх) хамтран улсын  эдийн засгийг сэргээх (industry4Ukraine) шинэ </a:t>
            </a:r>
            <a:r>
              <a:rPr lang="mn-MN" sz="1100" dirty="0" err="1">
                <a:latin typeface="Times New Roman" panose="02020603050405020304" pitchFamily="18" charset="0"/>
                <a:cs typeface="Times New Roman" panose="02020603050405020304" pitchFamily="18" charset="0"/>
              </a:rPr>
              <a:t>санаачлага</a:t>
            </a:r>
            <a:r>
              <a:rPr lang="mn-MN" sz="1100" dirty="0">
                <a:latin typeface="Times New Roman" panose="02020603050405020304" pitchFamily="18" charset="0"/>
                <a:cs typeface="Times New Roman" panose="02020603050405020304" pitchFamily="18" charset="0"/>
              </a:rPr>
              <a:t> /хөтөлбөр/-ыг боловсруулжээ. </a:t>
            </a:r>
            <a:endParaRPr lang="en-US" sz="1100" dirty="0">
              <a:latin typeface="Times New Roman" panose="02020603050405020304" pitchFamily="18" charset="0"/>
              <a:cs typeface="Times New Roman" panose="02020603050405020304" pitchFamily="18" charset="0"/>
            </a:endParaRPr>
          </a:p>
          <a:p>
            <a:pPr algn="just"/>
            <a:r>
              <a:rPr lang="mn-MN" sz="1100" dirty="0">
                <a:latin typeface="Times New Roman" panose="02020603050405020304" pitchFamily="18" charset="0"/>
                <a:cs typeface="Times New Roman" panose="02020603050405020304" pitchFamily="18" charset="0"/>
              </a:rPr>
              <a:t>35 гаруй үйлдвэрлэл эрхлэгч холбоо, </a:t>
            </a:r>
            <a:r>
              <a:rPr lang="mn-MN" sz="1100" dirty="0" err="1">
                <a:latin typeface="Times New Roman" panose="02020603050405020304" pitchFamily="18" charset="0"/>
                <a:cs typeface="Times New Roman" panose="02020603050405020304" pitchFamily="18" charset="0"/>
              </a:rPr>
              <a:t>кластерийн</a:t>
            </a:r>
            <a:r>
              <a:rPr lang="mn-MN" sz="1100" dirty="0">
                <a:latin typeface="Times New Roman" panose="02020603050405020304" pitchFamily="18" charset="0"/>
                <a:cs typeface="Times New Roman" panose="02020603050405020304" pitchFamily="18" charset="0"/>
              </a:rPr>
              <a:t> хэлбэрээр жижиг, дунд үйлдвэр эрхлэгч болон бусад оролцогч талууд хамтран дотоодын бүтээгдэхүүн үйлдвэрлэлийг хөгжүүлэх зорилтыг дэвшүүлжээ.</a:t>
            </a:r>
            <a:endParaRPr lang="en-US" sz="1100" dirty="0">
              <a:latin typeface="Times New Roman" panose="02020603050405020304" pitchFamily="18" charset="0"/>
              <a:cs typeface="Times New Roman" panose="02020603050405020304" pitchFamily="18" charset="0"/>
            </a:endParaRPr>
          </a:p>
          <a:p>
            <a:pPr algn="just"/>
            <a:r>
              <a:rPr lang="mn-MN" sz="1100" dirty="0">
                <a:latin typeface="Times New Roman" panose="02020603050405020304" pitchFamily="18" charset="0"/>
                <a:cs typeface="Times New Roman" panose="02020603050405020304" pitchFamily="18" charset="0"/>
              </a:rPr>
              <a:t>2020 оны 5-7 дугаар сард Украйны Эдийн засгийн хөгжлийн  яам,  төрийн байгууллагуудын удирдах ажилтнууд, Украйны Худалдаа, аж </a:t>
            </a:r>
            <a:r>
              <a:rPr lang="mn-MN" sz="1100" dirty="0" err="1">
                <a:latin typeface="Times New Roman" panose="02020603050405020304" pitchFamily="18" charset="0"/>
                <a:cs typeface="Times New Roman" panose="02020603050405020304" pitchFamily="18" charset="0"/>
              </a:rPr>
              <a:t>үйдвэрийн</a:t>
            </a:r>
            <a:r>
              <a:rPr lang="mn-MN" sz="1100" dirty="0">
                <a:latin typeface="Times New Roman" panose="02020603050405020304" pitchFamily="18" charset="0"/>
                <a:cs typeface="Times New Roman" panose="02020603050405020304" pitchFamily="18" charset="0"/>
              </a:rPr>
              <a:t> танхимын Ерөнхийлөгчийн ажлын алба,Украйны Экспортын хөгжлийн газрын төлөөлөл болон технологи, аж үйлдвэрийн чиглэлийн компанийн удирдах ажилтны 300 гаруй төлөөлөл оролцож тогтвортой аж үйлдвэрийг хөгжүүлэх,бүс нутгийн (орон нутгийн) бизнесийн орчныг </a:t>
            </a:r>
            <a:r>
              <a:rPr lang="mn-MN" sz="1100" dirty="0" err="1">
                <a:latin typeface="Times New Roman" panose="02020603050405020304" pitchFamily="18" charset="0"/>
                <a:cs typeface="Times New Roman" panose="02020603050405020304" pitchFamily="18" charset="0"/>
              </a:rPr>
              <a:t>кластерээр</a:t>
            </a:r>
            <a:r>
              <a:rPr lang="mn-MN" sz="1100" dirty="0">
                <a:latin typeface="Times New Roman" panose="02020603050405020304" pitchFamily="18" charset="0"/>
                <a:cs typeface="Times New Roman" panose="02020603050405020304" pitchFamily="18" charset="0"/>
              </a:rPr>
              <a:t> хөгжүүлэх мөн Жижиг, дунд үйлдвэрлэл эрхлэгчид хамтран  Global Value Chain буюу Дэлхий нийтийн Нэмүү өртгийн сүлжээнд нэгдэх, дунд болон high-tech салбарыг гадаадын зах зээлд ажиллах боломжоор хангах талаар цахим хэлэлцүүлгийг зохион байгуулжээ. </a:t>
            </a:r>
            <a:endParaRPr lang="en-US" sz="1100" dirty="0">
              <a:latin typeface="Times New Roman" panose="02020603050405020304" pitchFamily="18" charset="0"/>
              <a:cs typeface="Times New Roman" panose="02020603050405020304" pitchFamily="18" charset="0"/>
            </a:endParaRPr>
          </a:p>
          <a:p>
            <a:endParaRPr lang="en-US" sz="1100" dirty="0">
              <a:latin typeface="Times New Roman" panose="02020603050405020304" pitchFamily="18" charset="0"/>
              <a:cs typeface="Times New Roman" panose="02020603050405020304" pitchFamily="18" charset="0"/>
            </a:endParaRPr>
          </a:p>
        </p:txBody>
      </p:sp>
      <p:sp>
        <p:nvSpPr>
          <p:cNvPr id="10" name="Content Placeholder 2">
            <a:extLst>
              <a:ext uri="{FF2B5EF4-FFF2-40B4-BE49-F238E27FC236}">
                <a16:creationId xmlns:a16="http://schemas.microsoft.com/office/drawing/2014/main" id="{8D30FC5D-9F98-DA7F-0302-4D10D15CA5E4}"/>
              </a:ext>
            </a:extLst>
          </p:cNvPr>
          <p:cNvSpPr txBox="1">
            <a:spLocks/>
          </p:cNvSpPr>
          <p:nvPr/>
        </p:nvSpPr>
        <p:spPr>
          <a:xfrm>
            <a:off x="1695449" y="4270802"/>
            <a:ext cx="9829442" cy="1521355"/>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mn-MN" sz="1100" dirty="0">
                <a:latin typeface="Times New Roman" panose="02020603050405020304" pitchFamily="18" charset="0"/>
                <a:cs typeface="Times New Roman" panose="02020603050405020304" pitchFamily="18" charset="0"/>
              </a:rPr>
              <a:t>Indystry4Ukraine  </a:t>
            </a:r>
            <a:r>
              <a:rPr lang="mn-MN" sz="1100" dirty="0" err="1">
                <a:latin typeface="Times New Roman" panose="02020603050405020304" pitchFamily="18" charset="0"/>
                <a:cs typeface="Times New Roman" panose="02020603050405020304" pitchFamily="18" charset="0"/>
              </a:rPr>
              <a:t>санаачлага</a:t>
            </a:r>
            <a:r>
              <a:rPr lang="mn-MN" sz="1100" dirty="0">
                <a:latin typeface="Times New Roman" panose="02020603050405020304" pitchFamily="18" charset="0"/>
                <a:cs typeface="Times New Roman" panose="02020603050405020304" pitchFamily="18" charset="0"/>
              </a:rPr>
              <a:t>/хөтөлбөрийн үр дүнд Украйн улс </a:t>
            </a:r>
            <a:r>
              <a:rPr lang="mn-MN" sz="1100" dirty="0" err="1">
                <a:latin typeface="Times New Roman" panose="02020603050405020304" pitchFamily="18" charset="0"/>
                <a:cs typeface="Times New Roman" panose="02020603050405020304" pitchFamily="18" charset="0"/>
              </a:rPr>
              <a:t>кластерийн</a:t>
            </a:r>
            <a:r>
              <a:rPr lang="mn-MN" sz="1100" dirty="0">
                <a:latin typeface="Times New Roman" panose="02020603050405020304" pitchFamily="18" charset="0"/>
                <a:cs typeface="Times New Roman" panose="02020603050405020304" pitchFamily="18" charset="0"/>
              </a:rPr>
              <a:t> хөгжлийг идэвхжүүлэх чиглэлд ихээхэн ажиллаж “Үндэсний </a:t>
            </a:r>
            <a:r>
              <a:rPr lang="mn-MN" sz="1100" dirty="0" err="1">
                <a:latin typeface="Times New Roman" panose="02020603050405020304" pitchFamily="18" charset="0"/>
                <a:cs typeface="Times New Roman" panose="02020603050405020304" pitchFamily="18" charset="0"/>
              </a:rPr>
              <a:t>Кластерийн</a:t>
            </a:r>
            <a:r>
              <a:rPr lang="mn-MN" sz="1100" dirty="0">
                <a:latin typeface="Times New Roman" panose="02020603050405020304" pitchFamily="18" charset="0"/>
                <a:cs typeface="Times New Roman" panose="02020603050405020304" pitchFamily="18" charset="0"/>
              </a:rPr>
              <a:t> бодлого"-ын төслийг Эдийн засгийн хөгжлийн яаманд 2020 оны 08 дугаар сард хүргүүлжээ. UNIDO-ын Украйн дахь Үндэсний зохицуулагч </a:t>
            </a:r>
            <a:r>
              <a:rPr lang="mn-MN" sz="1100" dirty="0" err="1">
                <a:latin typeface="Times New Roman" panose="02020603050405020304" pitchFamily="18" charset="0"/>
                <a:cs typeface="Times New Roman" panose="02020603050405020304" pitchFamily="18" charset="0"/>
              </a:rPr>
              <a:t>Людмила</a:t>
            </a:r>
            <a:r>
              <a:rPr lang="mn-MN" sz="1100" dirty="0">
                <a:latin typeface="Times New Roman" panose="02020603050405020304" pitchFamily="18" charset="0"/>
                <a:cs typeface="Times New Roman" panose="02020603050405020304" pitchFamily="18" charset="0"/>
              </a:rPr>
              <a:t> </a:t>
            </a:r>
            <a:r>
              <a:rPr lang="mn-MN" sz="1100" dirty="0" err="1">
                <a:latin typeface="Times New Roman" panose="02020603050405020304" pitchFamily="18" charset="0"/>
                <a:cs typeface="Times New Roman" panose="02020603050405020304" pitchFamily="18" charset="0"/>
              </a:rPr>
              <a:t>Мусина</a:t>
            </a:r>
            <a:r>
              <a:rPr lang="mn-MN" sz="1100" dirty="0">
                <a:latin typeface="Times New Roman" panose="02020603050405020304" pitchFamily="18" charset="0"/>
                <a:cs typeface="Times New Roman" panose="02020603050405020304" pitchFamily="18" charset="0"/>
              </a:rPr>
              <a:t> хэлэхдээ тус улсын аж үйлдвэрийн салбарыг бэхжүүлэхэд  digital production буюу цахим дэд бүтцийг илүүтэйгээр ашиглах нь зүйтэй гэж үзсэн байна.</a:t>
            </a:r>
            <a:endParaRPr lang="en-US" sz="1100" dirty="0">
              <a:latin typeface="Times New Roman" panose="02020603050405020304" pitchFamily="18" charset="0"/>
              <a:cs typeface="Times New Roman" panose="02020603050405020304" pitchFamily="18" charset="0"/>
            </a:endParaRPr>
          </a:p>
          <a:p>
            <a:pPr algn="just"/>
            <a:r>
              <a:rPr lang="mn-MN" sz="1100" dirty="0">
                <a:latin typeface="Times New Roman" panose="02020603050405020304" pitchFamily="18" charset="0"/>
                <a:cs typeface="Times New Roman" panose="02020603050405020304" pitchFamily="18" charset="0"/>
              </a:rPr>
              <a:t>Industry4Ukraine </a:t>
            </a:r>
            <a:r>
              <a:rPr lang="mn-MN" sz="1100" dirty="0" err="1">
                <a:latin typeface="Times New Roman" panose="02020603050405020304" pitchFamily="18" charset="0"/>
                <a:cs typeface="Times New Roman" panose="02020603050405020304" pitchFamily="18" charset="0"/>
              </a:rPr>
              <a:t>санаачлага</a:t>
            </a:r>
            <a:r>
              <a:rPr lang="mn-MN" sz="1100" dirty="0">
                <a:latin typeface="Times New Roman" panose="02020603050405020304" pitchFamily="18" charset="0"/>
                <a:cs typeface="Times New Roman" panose="02020603050405020304" pitchFamily="18" charset="0"/>
              </a:rPr>
              <a:t>/хөтөлбөрийн ажлын хэсгийнхэн цахим хэлэлцүүлгүүдийн үр дүнд “</a:t>
            </a:r>
            <a:r>
              <a:rPr lang="mn-MN" sz="1100" dirty="0" err="1">
                <a:latin typeface="Times New Roman" panose="02020603050405020304" pitchFamily="18" charset="0"/>
                <a:cs typeface="Times New Roman" panose="02020603050405020304" pitchFamily="18" charset="0"/>
              </a:rPr>
              <a:t>Коронавируст</a:t>
            </a:r>
            <a:r>
              <a:rPr lang="mn-MN" sz="1100" dirty="0">
                <a:latin typeface="Times New Roman" panose="02020603050405020304" pitchFamily="18" charset="0"/>
                <a:cs typeface="Times New Roman" panose="02020603050405020304" pitchFamily="18" charset="0"/>
              </a:rPr>
              <a:t> цар тахлаас үүдсэн хямралын үеийн стратеги"-ийг боловсруулан гаргаж төр болон хувийн хэвшлийнхэнд зөвлөмж  хүргүүлжээ.</a:t>
            </a:r>
            <a:endParaRPr lang="en-US" sz="1100" dirty="0">
              <a:latin typeface="Times New Roman" panose="02020603050405020304" pitchFamily="18" charset="0"/>
              <a:cs typeface="Times New Roman" panose="02020603050405020304" pitchFamily="18" charset="0"/>
            </a:endParaRPr>
          </a:p>
          <a:p>
            <a:pPr algn="just"/>
            <a:r>
              <a:rPr lang="mn-MN" sz="1100" dirty="0">
                <a:latin typeface="Times New Roman" panose="02020603050405020304" pitchFamily="18" charset="0"/>
                <a:cs typeface="Times New Roman" panose="02020603050405020304" pitchFamily="18" charset="0"/>
              </a:rPr>
              <a:t>Тус зөвлөмжүүдийг  Украйны Аж үйлдвэрийн 3 дугаар хуралд танилцуулсан ба “Улсын эдийн засгийг 2030 он хүртэл хөгжүүлэх төлөвлөгөө”-ний төсөлд  тусгасан юм.</a:t>
            </a:r>
            <a:endParaRPr lang="en-US" sz="1100" dirty="0">
              <a:latin typeface="Times New Roman" panose="020206030504050203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EDB596DC-F88A-0724-F5C9-C6F63071FE6D}"/>
              </a:ext>
            </a:extLst>
          </p:cNvPr>
          <p:cNvSpPr txBox="1">
            <a:spLocks/>
          </p:cNvSpPr>
          <p:nvPr/>
        </p:nvSpPr>
        <p:spPr>
          <a:xfrm>
            <a:off x="537245" y="4196987"/>
            <a:ext cx="1158204" cy="1677093"/>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b="1" dirty="0">
                <a:solidFill>
                  <a:srgbClr val="002060"/>
                </a:solidFill>
                <a:latin typeface="Times New Roman" panose="02020603050405020304" pitchFamily="18" charset="0"/>
                <a:cs typeface="Times New Roman" panose="02020603050405020304" pitchFamily="18" charset="0"/>
              </a:rPr>
              <a:t>Үр дүн</a:t>
            </a:r>
            <a:endParaRPr lang="en-US" sz="1200" b="1" dirty="0">
              <a:solidFill>
                <a:srgbClr val="002060"/>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5877D9C5-8D52-0794-7A10-2BE27CCB286B}"/>
              </a:ext>
            </a:extLst>
          </p:cNvPr>
          <p:cNvCxnSpPr>
            <a:cxnSpLocks/>
          </p:cNvCxnSpPr>
          <p:nvPr/>
        </p:nvCxnSpPr>
        <p:spPr>
          <a:xfrm>
            <a:off x="1856879" y="1952625"/>
            <a:ext cx="9582288"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15" name="Straight Connector 14">
            <a:extLst>
              <a:ext uri="{FF2B5EF4-FFF2-40B4-BE49-F238E27FC236}">
                <a16:creationId xmlns:a16="http://schemas.microsoft.com/office/drawing/2014/main" id="{F23CB8B3-71CF-DCBF-B02D-9B388007C9F6}"/>
              </a:ext>
            </a:extLst>
          </p:cNvPr>
          <p:cNvCxnSpPr>
            <a:cxnSpLocks/>
          </p:cNvCxnSpPr>
          <p:nvPr/>
        </p:nvCxnSpPr>
        <p:spPr>
          <a:xfrm>
            <a:off x="1856879" y="4048125"/>
            <a:ext cx="9582288"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660749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430213"/>
            <a:ext cx="10988675" cy="503237"/>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1100" b="1" dirty="0">
                <a:solidFill>
                  <a:srgbClr val="002060"/>
                </a:solidFill>
                <a:latin typeface="Times New Roman" panose="02020603050405020304" pitchFamily="18" charset="0"/>
                <a:cs typeface="Times New Roman" panose="02020603050405020304" pitchFamily="18" charset="0"/>
              </a:rPr>
              <a:t>УНГАР УЛС</a:t>
            </a:r>
            <a:endParaRPr lang="en-US" sz="11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059A29-DCEB-43D4-B4EC-16E8071E0676}"/>
              </a:ext>
            </a:extLst>
          </p:cNvPr>
          <p:cNvSpPr txBox="1"/>
          <p:nvPr/>
        </p:nvSpPr>
        <p:spPr>
          <a:xfrm>
            <a:off x="9486900" y="6416772"/>
            <a:ext cx="25146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Унгар - Мандахбаяр</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F013F793-49BA-B52F-2F54-9A69A5AC972D}"/>
              </a:ext>
            </a:extLst>
          </p:cNvPr>
          <p:cNvSpPr txBox="1">
            <a:spLocks/>
          </p:cNvSpPr>
          <p:nvPr/>
        </p:nvSpPr>
        <p:spPr>
          <a:xfrm>
            <a:off x="537245" y="1153607"/>
            <a:ext cx="1158204" cy="4399468"/>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100" b="1" dirty="0" err="1">
                <a:solidFill>
                  <a:srgbClr val="002060"/>
                </a:solidFill>
                <a:latin typeface="Times New Roman" panose="02020603050405020304" pitchFamily="18" charset="0"/>
                <a:cs typeface="Times New Roman" panose="02020603050405020304" pitchFamily="18" charset="0"/>
              </a:rPr>
              <a:t>КОВИД</a:t>
            </a:r>
            <a:r>
              <a:rPr lang="mn-MN" sz="1100" b="1" dirty="0">
                <a:solidFill>
                  <a:srgbClr val="002060"/>
                </a:solidFill>
                <a:latin typeface="Times New Roman" panose="02020603050405020304" pitchFamily="18" charset="0"/>
                <a:cs typeface="Times New Roman" panose="02020603050405020304" pitchFamily="18" charset="0"/>
              </a:rPr>
              <a:t>-19 </a:t>
            </a:r>
            <a:r>
              <a:rPr lang="mn-MN" sz="1100" b="1" dirty="0" err="1">
                <a:solidFill>
                  <a:srgbClr val="002060"/>
                </a:solidFill>
                <a:latin typeface="Times New Roman" panose="02020603050405020304" pitchFamily="18" charset="0"/>
                <a:cs typeface="Times New Roman" panose="02020603050405020304" pitchFamily="18" charset="0"/>
              </a:rPr>
              <a:t>ын</a:t>
            </a:r>
            <a:r>
              <a:rPr lang="mn-MN" sz="1100" b="1" dirty="0">
                <a:solidFill>
                  <a:srgbClr val="002060"/>
                </a:solidFill>
                <a:latin typeface="Times New Roman" panose="02020603050405020304" pitchFamily="18" charset="0"/>
                <a:cs typeface="Times New Roman" panose="02020603050405020304" pitchFamily="18" charset="0"/>
              </a:rPr>
              <a:t> үед тулгамдсан асуудлууд</a:t>
            </a:r>
          </a:p>
        </p:txBody>
      </p:sp>
      <p:graphicFrame>
        <p:nvGraphicFramePr>
          <p:cNvPr id="20" name="Content Placeholder 7">
            <a:extLst>
              <a:ext uri="{FF2B5EF4-FFF2-40B4-BE49-F238E27FC236}">
                <a16:creationId xmlns:a16="http://schemas.microsoft.com/office/drawing/2014/main" id="{E13A8E00-049E-164F-35DD-9CD7FA1766F0}"/>
              </a:ext>
            </a:extLst>
          </p:cNvPr>
          <p:cNvGraphicFramePr>
            <a:graphicFrameLocks/>
          </p:cNvGraphicFramePr>
          <p:nvPr>
            <p:extLst>
              <p:ext uri="{D42A27DB-BD31-4B8C-83A1-F6EECF244321}">
                <p14:modId xmlns:p14="http://schemas.microsoft.com/office/powerpoint/2010/main" val="929569810"/>
              </p:ext>
            </p:extLst>
          </p:nvPr>
        </p:nvGraphicFramePr>
        <p:xfrm>
          <a:off x="1856879" y="1133474"/>
          <a:ext cx="9613861" cy="44196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316882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430213"/>
            <a:ext cx="10988675" cy="503237"/>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dirty="0">
                <a:solidFill>
                  <a:srgbClr val="002060"/>
                </a:solidFill>
                <a:latin typeface="Times New Roman" panose="02020603050405020304" pitchFamily="18" charset="0"/>
                <a:cs typeface="Times New Roman" panose="02020603050405020304" pitchFamily="18" charset="0"/>
              </a:rPr>
              <a:t>УНГАР УЛС</a:t>
            </a:r>
            <a:endParaRPr lang="en-US" sz="20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059A29-DCEB-43D4-B4EC-16E8071E0676}"/>
              </a:ext>
            </a:extLst>
          </p:cNvPr>
          <p:cNvSpPr txBox="1"/>
          <p:nvPr/>
        </p:nvSpPr>
        <p:spPr>
          <a:xfrm>
            <a:off x="9486900" y="6416772"/>
            <a:ext cx="25146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Унгар улс - Мандахбаяр</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22" name="Title 1">
            <a:extLst>
              <a:ext uri="{FF2B5EF4-FFF2-40B4-BE49-F238E27FC236}">
                <a16:creationId xmlns:a16="http://schemas.microsoft.com/office/drawing/2014/main" id="{D264314C-8181-1E47-D19F-58A7A89D221E}"/>
              </a:ext>
            </a:extLst>
          </p:cNvPr>
          <p:cNvSpPr txBox="1">
            <a:spLocks/>
          </p:cNvSpPr>
          <p:nvPr/>
        </p:nvSpPr>
        <p:spPr>
          <a:xfrm>
            <a:off x="537245" y="1089827"/>
            <a:ext cx="1158204" cy="5015698"/>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200" dirty="0">
              <a:solidFill>
                <a:srgbClr val="002060"/>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5877D9C5-8D52-0794-7A10-2BE27CCB286B}"/>
              </a:ext>
            </a:extLst>
          </p:cNvPr>
          <p:cNvCxnSpPr>
            <a:cxnSpLocks/>
          </p:cNvCxnSpPr>
          <p:nvPr/>
        </p:nvCxnSpPr>
        <p:spPr>
          <a:xfrm>
            <a:off x="1845905" y="3494638"/>
            <a:ext cx="9716839" cy="0"/>
          </a:xfrm>
          <a:prstGeom prst="line">
            <a:avLst/>
          </a:prstGeom>
          <a:ln/>
        </p:spPr>
        <p:style>
          <a:lnRef idx="3">
            <a:schemeClr val="accent2"/>
          </a:lnRef>
          <a:fillRef idx="0">
            <a:schemeClr val="accent2"/>
          </a:fillRef>
          <a:effectRef idx="2">
            <a:schemeClr val="accent2"/>
          </a:effectRef>
          <a:fontRef idx="minor">
            <a:schemeClr val="tx1"/>
          </a:fontRef>
        </p:style>
      </p:cxnSp>
      <p:sp>
        <p:nvSpPr>
          <p:cNvPr id="26" name="TextBox 25">
            <a:extLst>
              <a:ext uri="{FF2B5EF4-FFF2-40B4-BE49-F238E27FC236}">
                <a16:creationId xmlns:a16="http://schemas.microsoft.com/office/drawing/2014/main" id="{0F79E382-2748-CDB1-6005-75F7BEDDC54A}"/>
              </a:ext>
            </a:extLst>
          </p:cNvPr>
          <p:cNvSpPr txBox="1"/>
          <p:nvPr/>
        </p:nvSpPr>
        <p:spPr>
          <a:xfrm>
            <a:off x="1733301" y="1040889"/>
            <a:ext cx="9829443" cy="2453749"/>
          </a:xfrm>
          <a:prstGeom prst="rect">
            <a:avLst/>
          </a:prstGeom>
          <a:noFill/>
        </p:spPr>
        <p:txBody>
          <a:bodyPr wrap="square">
            <a:spAutoFit/>
          </a:bodyPr>
          <a:lstStyle/>
          <a:p>
            <a:pPr marL="57150" lvl="1" indent="-57150" algn="just" defTabSz="355600">
              <a:lnSpc>
                <a:spcPct val="90000"/>
              </a:lnSpc>
              <a:spcBef>
                <a:spcPct val="0"/>
              </a:spcBef>
              <a:spcAft>
                <a:spcPct val="15000"/>
              </a:spcAft>
              <a:buChar char="•"/>
            </a:pPr>
            <a:r>
              <a:rPr lang="en-US" sz="1100" kern="1200" dirty="0" err="1">
                <a:latin typeface="Times New Roman" panose="02020603050405020304" pitchFamily="18" charset="0"/>
                <a:cs typeface="Times New Roman" panose="02020603050405020304" pitchFamily="18" charset="0"/>
              </a:rPr>
              <a:t>Гуравдугаар</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сарын</a:t>
            </a:r>
            <a:r>
              <a:rPr lang="en-US" sz="1100" kern="1200" dirty="0">
                <a:latin typeface="Times New Roman" panose="02020603050405020304" pitchFamily="18" charset="0"/>
                <a:cs typeface="Times New Roman" panose="02020603050405020304" pitchFamily="18" charset="0"/>
              </a:rPr>
              <a:t> 16-нд </a:t>
            </a:r>
            <a:r>
              <a:rPr lang="en-US" sz="1100" kern="1200" dirty="0" err="1">
                <a:latin typeface="Times New Roman" panose="02020603050405020304" pitchFamily="18" charset="0"/>
                <a:cs typeface="Times New Roman" panose="02020603050405020304" pitchFamily="18" charset="0"/>
              </a:rPr>
              <a:t>Төв</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банк</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эдийн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засгийг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дэмжих</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яаралтай</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арга</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хэмжээ</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авахаа</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зарлаж</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банкнаас</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авах</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барьцаа</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хөрөнгийн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хүрээг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өргөтгөж</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жижиг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бизнес</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эрхлэгчдэд</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хямд</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зээл</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олгодог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Өсөлтийг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санхүүжүүлэх</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хөтөлбөрийн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хүрээнд</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олгосон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зээлийн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эргэн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төлөлтийг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зогсоосон</a:t>
            </a:r>
            <a:r>
              <a:rPr lang="en-US" sz="1100" kern="1200" dirty="0">
                <a:latin typeface="Times New Roman" panose="02020603050405020304" pitchFamily="18" charset="0"/>
                <a:cs typeface="Times New Roman" panose="02020603050405020304" pitchFamily="18" charset="0"/>
              </a:rPr>
              <a:t>.</a:t>
            </a:r>
            <a:endParaRPr lang="mn-MN" sz="1100" kern="1200" dirty="0">
              <a:latin typeface="Times New Roman" panose="02020603050405020304" pitchFamily="18" charset="0"/>
              <a:cs typeface="Times New Roman" panose="02020603050405020304" pitchFamily="18" charset="0"/>
            </a:endParaRPr>
          </a:p>
          <a:p>
            <a:pPr marL="57150" lvl="1" indent="-57150" algn="just" defTabSz="355600">
              <a:lnSpc>
                <a:spcPct val="90000"/>
              </a:lnSpc>
              <a:spcBef>
                <a:spcPct val="0"/>
              </a:spcBef>
              <a:spcAft>
                <a:spcPct val="15000"/>
              </a:spcAft>
              <a:buChar char="•"/>
            </a:pPr>
            <a:r>
              <a:rPr lang="en-US" sz="1100" kern="1200" dirty="0" err="1">
                <a:latin typeface="Times New Roman" panose="02020603050405020304" pitchFamily="18" charset="0"/>
                <a:cs typeface="Times New Roman" panose="02020603050405020304" pitchFamily="18" charset="0"/>
              </a:rPr>
              <a:t>Гуравдугаар</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сарын</a:t>
            </a:r>
            <a:r>
              <a:rPr lang="en-US" sz="1100" kern="1200" dirty="0">
                <a:latin typeface="Times New Roman" panose="02020603050405020304" pitchFamily="18" charset="0"/>
                <a:cs typeface="Times New Roman" panose="02020603050405020304" pitchFamily="18" charset="0"/>
              </a:rPr>
              <a:t> 18-нд </a:t>
            </a:r>
            <a:r>
              <a:rPr lang="en-US" sz="1100" kern="1200" dirty="0" err="1">
                <a:latin typeface="Times New Roman" panose="02020603050405020304" pitchFamily="18" charset="0"/>
                <a:cs typeface="Times New Roman" panose="02020603050405020304" pitchFamily="18" charset="0"/>
              </a:rPr>
              <a:t>Засгийн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газар</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цаашид</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авах</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арга</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хэмжээний</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багцыг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зарлав</a:t>
            </a:r>
            <a:r>
              <a:rPr lang="en-US" sz="1100" kern="1200" dirty="0">
                <a:latin typeface="Times New Roman" panose="02020603050405020304" pitchFamily="18" charset="0"/>
                <a:cs typeface="Times New Roman" panose="02020603050405020304" pitchFamily="18" charset="0"/>
              </a:rPr>
              <a:t>: </a:t>
            </a:r>
          </a:p>
          <a:p>
            <a:pPr marL="57150" lvl="1" indent="-57150" algn="just" defTabSz="355600">
              <a:lnSpc>
                <a:spcPct val="90000"/>
              </a:lnSpc>
              <a:spcBef>
                <a:spcPct val="0"/>
              </a:spcBef>
              <a:spcAft>
                <a:spcPct val="15000"/>
              </a:spcAft>
              <a:buChar char="•"/>
            </a:pPr>
            <a:r>
              <a:rPr lang="en-US" sz="1100" kern="1200" dirty="0" err="1">
                <a:latin typeface="Times New Roman" panose="02020603050405020304" pitchFamily="18" charset="0"/>
                <a:cs typeface="Times New Roman" panose="02020603050405020304" pitchFamily="18" charset="0"/>
              </a:rPr>
              <a:t>Гуравдугаар</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сарын</a:t>
            </a:r>
            <a:r>
              <a:rPr lang="en-US" sz="1100" kern="1200" dirty="0">
                <a:latin typeface="Times New Roman" panose="02020603050405020304" pitchFamily="18" charset="0"/>
                <a:cs typeface="Times New Roman" panose="02020603050405020304" pitchFamily="18" charset="0"/>
              </a:rPr>
              <a:t> 18-наас </a:t>
            </a:r>
            <a:r>
              <a:rPr lang="en-US" sz="1100" kern="1200" dirty="0" err="1">
                <a:latin typeface="Times New Roman" panose="02020603050405020304" pitchFamily="18" charset="0"/>
                <a:cs typeface="Times New Roman" panose="02020603050405020304" pitchFamily="18" charset="0"/>
              </a:rPr>
              <a:t>өмнө</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зээл</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авсан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нийт</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иргэн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аж</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ахуйн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нэгжийн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зээлийн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эргэн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төлөлтийг</a:t>
            </a:r>
            <a:r>
              <a:rPr lang="en-US" sz="1100" kern="1200" dirty="0">
                <a:latin typeface="Times New Roman" panose="02020603050405020304" pitchFamily="18" charset="0"/>
                <a:cs typeface="Times New Roman" panose="02020603050405020304" pitchFamily="18" charset="0"/>
              </a:rPr>
              <a:t> 2020 </a:t>
            </a:r>
            <a:r>
              <a:rPr lang="en-US" sz="1100" kern="1200" dirty="0" err="1">
                <a:latin typeface="Times New Roman" panose="02020603050405020304" pitchFamily="18" charset="0"/>
                <a:cs typeface="Times New Roman" panose="02020603050405020304" pitchFamily="18" charset="0"/>
              </a:rPr>
              <a:t>оныг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дуустал</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түр</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зогсоосон</a:t>
            </a:r>
            <a:r>
              <a:rPr lang="en-US" sz="1100" kern="1200" dirty="0">
                <a:latin typeface="Times New Roman" panose="02020603050405020304" pitchFamily="18" charset="0"/>
                <a:cs typeface="Times New Roman" panose="02020603050405020304" pitchFamily="18" charset="0"/>
              </a:rPr>
              <a:t>;</a:t>
            </a:r>
          </a:p>
          <a:p>
            <a:pPr marL="57150" lvl="1" indent="-57150" algn="just" defTabSz="355600">
              <a:lnSpc>
                <a:spcPct val="90000"/>
              </a:lnSpc>
              <a:spcBef>
                <a:spcPct val="0"/>
              </a:spcBef>
              <a:spcAft>
                <a:spcPct val="15000"/>
              </a:spcAft>
              <a:buChar char="•"/>
            </a:pPr>
            <a:r>
              <a:rPr lang="en-US" sz="1100" kern="1200" dirty="0" err="1">
                <a:latin typeface="Times New Roman" panose="02020603050405020304" pitchFamily="18" charset="0"/>
                <a:cs typeface="Times New Roman" panose="02020603050405020304" pitchFamily="18" charset="0"/>
              </a:rPr>
              <a:t>Бизнесийн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богино</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хугацааны</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зээлийг</a:t>
            </a:r>
            <a:r>
              <a:rPr lang="en-US" sz="1100" kern="1200" dirty="0">
                <a:latin typeface="Times New Roman" panose="02020603050405020304" pitchFamily="18" charset="0"/>
                <a:cs typeface="Times New Roman" panose="02020603050405020304" pitchFamily="18" charset="0"/>
              </a:rPr>
              <a:t> 7-р </a:t>
            </a:r>
            <a:r>
              <a:rPr lang="en-US" sz="1100" kern="1200" dirty="0" err="1">
                <a:latin typeface="Times New Roman" panose="02020603050405020304" pitchFamily="18" charset="0"/>
                <a:cs typeface="Times New Roman" panose="02020603050405020304" pitchFamily="18" charset="0"/>
              </a:rPr>
              <a:t>сарын</a:t>
            </a:r>
            <a:r>
              <a:rPr lang="en-US" sz="1100" kern="1200" dirty="0">
                <a:latin typeface="Times New Roman" panose="02020603050405020304" pitchFamily="18" charset="0"/>
                <a:cs typeface="Times New Roman" panose="02020603050405020304" pitchFamily="18" charset="0"/>
              </a:rPr>
              <a:t> 30 </a:t>
            </a:r>
            <a:r>
              <a:rPr lang="en-US" sz="1100" kern="1200" dirty="0" err="1">
                <a:latin typeface="Times New Roman" panose="02020603050405020304" pitchFamily="18" charset="0"/>
                <a:cs typeface="Times New Roman" panose="02020603050405020304" pitchFamily="18" charset="0"/>
              </a:rPr>
              <a:t>хүртэл</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сунгасан</a:t>
            </a:r>
            <a:r>
              <a:rPr lang="en-US" sz="1100" kern="1200" dirty="0">
                <a:latin typeface="Times New Roman" panose="02020603050405020304" pitchFamily="18" charset="0"/>
                <a:cs typeface="Times New Roman" panose="02020603050405020304" pitchFamily="18" charset="0"/>
              </a:rPr>
              <a:t>;</a:t>
            </a:r>
            <a:endParaRPr lang="en-MN" sz="1100" kern="1200" dirty="0">
              <a:latin typeface="Times New Roman" panose="02020603050405020304" pitchFamily="18" charset="0"/>
              <a:cs typeface="Times New Roman" panose="02020603050405020304" pitchFamily="18" charset="0"/>
            </a:endParaRPr>
          </a:p>
          <a:p>
            <a:pPr marL="57150" lvl="1" indent="-57150" algn="just" defTabSz="355600">
              <a:lnSpc>
                <a:spcPct val="90000"/>
              </a:lnSpc>
              <a:spcBef>
                <a:spcPct val="0"/>
              </a:spcBef>
              <a:spcAft>
                <a:spcPct val="15000"/>
              </a:spcAft>
              <a:buChar char="•"/>
            </a:pPr>
            <a:r>
              <a:rPr lang="en-US" sz="1100" kern="1200" dirty="0" err="1">
                <a:latin typeface="Times New Roman" panose="02020603050405020304" pitchFamily="18" charset="0"/>
                <a:cs typeface="Times New Roman" panose="02020603050405020304" pitchFamily="18" charset="0"/>
              </a:rPr>
              <a:t>Шинэ</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хэрэглээний</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зээлийн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жилийн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хувь</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хэмжээг</a:t>
            </a:r>
            <a:r>
              <a:rPr lang="en-US" sz="1100" kern="1200" dirty="0">
                <a:latin typeface="Times New Roman" panose="02020603050405020304" pitchFamily="18" charset="0"/>
                <a:cs typeface="Times New Roman" panose="02020603050405020304" pitchFamily="18" charset="0"/>
              </a:rPr>
              <a:t> (APR) </a:t>
            </a:r>
            <a:r>
              <a:rPr lang="en-US" sz="1100" kern="1200" dirty="0" err="1">
                <a:latin typeface="Times New Roman" panose="02020603050405020304" pitchFamily="18" charset="0"/>
                <a:cs typeface="Times New Roman" panose="02020603050405020304" pitchFamily="18" charset="0"/>
              </a:rPr>
              <a:t>төв</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банкны</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үндсэн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хүү</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дээр</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нэмээд</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хувиар</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нэмэгдүүлсэн</a:t>
            </a:r>
            <a:r>
              <a:rPr lang="en-US" sz="1100" kern="1200" dirty="0">
                <a:latin typeface="Times New Roman" panose="02020603050405020304" pitchFamily="18" charset="0"/>
                <a:cs typeface="Times New Roman" panose="02020603050405020304" pitchFamily="18" charset="0"/>
              </a:rPr>
              <a:t>;</a:t>
            </a:r>
            <a:endParaRPr lang="en-MN" sz="1100" kern="1200" dirty="0">
              <a:latin typeface="Times New Roman" panose="02020603050405020304" pitchFamily="18" charset="0"/>
              <a:cs typeface="Times New Roman" panose="02020603050405020304" pitchFamily="18" charset="0"/>
            </a:endParaRPr>
          </a:p>
          <a:p>
            <a:pPr marL="57150" lvl="1" indent="-57150" algn="just" defTabSz="355600">
              <a:lnSpc>
                <a:spcPct val="90000"/>
              </a:lnSpc>
              <a:spcBef>
                <a:spcPct val="0"/>
              </a:spcBef>
              <a:spcAft>
                <a:spcPct val="15000"/>
              </a:spcAft>
              <a:buChar char="•"/>
            </a:pPr>
            <a:r>
              <a:rPr lang="en-US" sz="1100" kern="1200" dirty="0" err="1">
                <a:latin typeface="Times New Roman" panose="02020603050405020304" pitchFamily="18" charset="0"/>
                <a:cs typeface="Times New Roman" panose="02020603050405020304" pitchFamily="18" charset="0"/>
              </a:rPr>
              <a:t>Царт</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өвчинд</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нэрвэгдсэн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салбаруудыг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аялал</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жуулчлал</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кино</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үйлдвэр</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ресторан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үзвэр</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үйлчилгээний</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газар</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мөрийтэй</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тоглоом</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спорт</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соёлын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үйлчилгээ</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зорчигч</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тээвэр</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нийгмийн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даатгалын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шимтгэл</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төлөхөөс</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чөлөөлөх</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мөн</a:t>
            </a:r>
            <a:r>
              <a:rPr lang="en-US" sz="1100" kern="1200" dirty="0">
                <a:latin typeface="Times New Roman" panose="02020603050405020304" pitchFamily="18" charset="0"/>
                <a:cs typeface="Times New Roman" panose="02020603050405020304" pitchFamily="18" charset="0"/>
              </a:rPr>
              <a:t>;</a:t>
            </a:r>
            <a:endParaRPr lang="en-MN" sz="1100" kern="1200" dirty="0">
              <a:latin typeface="Times New Roman" panose="02020603050405020304" pitchFamily="18" charset="0"/>
              <a:cs typeface="Times New Roman" panose="02020603050405020304" pitchFamily="18" charset="0"/>
            </a:endParaRPr>
          </a:p>
          <a:p>
            <a:pPr marL="57150" lvl="1" indent="-57150" algn="just" defTabSz="355600">
              <a:lnSpc>
                <a:spcPct val="90000"/>
              </a:lnSpc>
              <a:spcBef>
                <a:spcPct val="0"/>
              </a:spcBef>
              <a:spcAft>
                <a:spcPct val="15000"/>
              </a:spcAft>
              <a:buChar char="•"/>
            </a:pPr>
            <a:r>
              <a:rPr lang="en-US" sz="1100" kern="1200" dirty="0" err="1">
                <a:latin typeface="Times New Roman" panose="02020603050405020304" pitchFamily="18" charset="0"/>
                <a:cs typeface="Times New Roman" panose="02020603050405020304" pitchFamily="18" charset="0"/>
              </a:rPr>
              <a:t>Өнөөгийн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нөхцөлд</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ажилтан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ажил</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олгогч</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хоёрын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хооронд</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гэрээ</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хэлцлийг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хөнгөвчлөх</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үүднээс</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хөдөлмөр</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эрхлэлтийн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зохицуулалтыг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уян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хатан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болгоно</a:t>
            </a:r>
            <a:r>
              <a:rPr lang="en-US" sz="1100" kern="1200" dirty="0">
                <a:latin typeface="Times New Roman" panose="02020603050405020304" pitchFamily="18" charset="0"/>
                <a:cs typeface="Times New Roman" panose="02020603050405020304" pitchFamily="18" charset="0"/>
              </a:rPr>
              <a:t>.</a:t>
            </a:r>
            <a:endParaRPr lang="mn-MN" sz="1100" kern="1200" dirty="0">
              <a:latin typeface="Times New Roman" panose="02020603050405020304" pitchFamily="18" charset="0"/>
              <a:cs typeface="Times New Roman" panose="02020603050405020304" pitchFamily="18" charset="0"/>
            </a:endParaRPr>
          </a:p>
          <a:p>
            <a:pPr marL="57150" lvl="1" indent="-57150" algn="just" defTabSz="355600">
              <a:lnSpc>
                <a:spcPct val="90000"/>
              </a:lnSpc>
              <a:spcBef>
                <a:spcPct val="0"/>
              </a:spcBef>
              <a:spcAft>
                <a:spcPct val="15000"/>
              </a:spcAft>
              <a:buChar char="•"/>
            </a:pPr>
            <a:r>
              <a:rPr lang="en-US" sz="1100" kern="1200" dirty="0" err="1">
                <a:latin typeface="Times New Roman" panose="02020603050405020304" pitchFamily="18" charset="0"/>
                <a:cs typeface="Times New Roman" panose="02020603050405020304" pitchFamily="18" charset="0"/>
              </a:rPr>
              <a:t>Гуравдугаар</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сарын</a:t>
            </a:r>
            <a:r>
              <a:rPr lang="en-US" sz="1100" kern="1200" dirty="0">
                <a:latin typeface="Times New Roman" panose="02020603050405020304" pitchFamily="18" charset="0"/>
                <a:cs typeface="Times New Roman" panose="02020603050405020304" pitchFamily="18" charset="0"/>
              </a:rPr>
              <a:t> 23-нд </a:t>
            </a:r>
            <a:r>
              <a:rPr lang="en-US" sz="1100" kern="1200" dirty="0" err="1">
                <a:latin typeface="Times New Roman" panose="02020603050405020304" pitchFamily="18" charset="0"/>
                <a:cs typeface="Times New Roman" panose="02020603050405020304" pitchFamily="18" charset="0"/>
              </a:rPr>
              <a:t>засгийн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газар</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жижиг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бизнесийг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дэмжих</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цаашдын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арга</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хэмжээг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зарлалаа</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Үүнд</a:t>
            </a:r>
            <a:r>
              <a:rPr lang="en-US" sz="1100" kern="1200" dirty="0">
                <a:latin typeface="Times New Roman" panose="02020603050405020304" pitchFamily="18" charset="0"/>
                <a:cs typeface="Times New Roman" panose="02020603050405020304" pitchFamily="18" charset="0"/>
              </a:rPr>
              <a:t>: </a:t>
            </a:r>
          </a:p>
          <a:p>
            <a:pPr marL="57150" lvl="1" indent="-57150" algn="just" defTabSz="355600">
              <a:lnSpc>
                <a:spcPct val="90000"/>
              </a:lnSpc>
              <a:spcBef>
                <a:spcPct val="0"/>
              </a:spcBef>
              <a:spcAft>
                <a:spcPct val="15000"/>
              </a:spcAft>
              <a:buChar char="•"/>
            </a:pPr>
            <a:r>
              <a:rPr lang="en-US" sz="1100" kern="1200" dirty="0">
                <a:latin typeface="Times New Roman" panose="02020603050405020304" pitchFamily="18" charset="0"/>
                <a:cs typeface="Times New Roman" panose="02020603050405020304" pitchFamily="18" charset="0"/>
              </a:rPr>
              <a:t> 80 000 </a:t>
            </a:r>
            <a:r>
              <a:rPr lang="en-US" sz="1100" kern="1200" dirty="0" err="1">
                <a:latin typeface="Times New Roman" panose="02020603050405020304" pitchFamily="18" charset="0"/>
                <a:cs typeface="Times New Roman" panose="02020603050405020304" pitchFamily="18" charset="0"/>
              </a:rPr>
              <a:t>гаруй</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жижиг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бизнес</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хувиараа</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бизнес</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эрхлэгчид</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хямралын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дараа</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хүртэл</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жижиг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бизнес</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эрхлэгчдийн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тогтмол</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хувь</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хэмжээний</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татвараас</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чөлөөлөгдөж</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зар</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сурталчилгааны</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орлого</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буурч</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байгаа</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хэвлэл</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мэдээллийн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компаниудыг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чөлөөлөх</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болно</a:t>
            </a:r>
            <a:r>
              <a:rPr lang="en-US" sz="1100" kern="1200" dirty="0">
                <a:latin typeface="Times New Roman" panose="02020603050405020304" pitchFamily="18" charset="0"/>
                <a:cs typeface="Times New Roman" panose="02020603050405020304" pitchFamily="18" charset="0"/>
              </a:rPr>
              <a:t>;</a:t>
            </a:r>
          </a:p>
          <a:p>
            <a:pPr marL="57150" lvl="1" indent="-57150" algn="just" defTabSz="355600">
              <a:lnSpc>
                <a:spcPct val="90000"/>
              </a:lnSpc>
              <a:spcBef>
                <a:spcPct val="0"/>
              </a:spcBef>
              <a:spcAft>
                <a:spcPct val="15000"/>
              </a:spcAft>
              <a:buChar char="•"/>
            </a:pP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Ипотекийн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зээлийн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эргэн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төлөлтөөс</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хоцорсон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болон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төрийн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орон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сууцны</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түрээсийн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төлбөрийг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төлөөгүй</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иргэд</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жижиг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аж</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ахуйн</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нэгжүүдийг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нүүлгэлтийг</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түр</a:t>
            </a:r>
            <a:r>
              <a:rPr lang="en-US" sz="1100" kern="1200" dirty="0">
                <a:latin typeface="Times New Roman" panose="02020603050405020304" pitchFamily="18" charset="0"/>
                <a:cs typeface="Times New Roman" panose="02020603050405020304" pitchFamily="18" charset="0"/>
              </a:rPr>
              <a:t> </a:t>
            </a:r>
            <a:r>
              <a:rPr lang="en-US" sz="1100" kern="1200" dirty="0" err="1">
                <a:latin typeface="Times New Roman" panose="02020603050405020304" pitchFamily="18" charset="0"/>
                <a:cs typeface="Times New Roman" panose="02020603050405020304" pitchFamily="18" charset="0"/>
              </a:rPr>
              <a:t>зогсооно</a:t>
            </a:r>
            <a:r>
              <a:rPr lang="en-US" sz="1100" kern="1200" dirty="0">
                <a:latin typeface="Times New Roman" panose="02020603050405020304" pitchFamily="18" charset="0"/>
                <a:cs typeface="Times New Roman" panose="02020603050405020304" pitchFamily="18" charset="0"/>
              </a:rPr>
              <a:t>.</a:t>
            </a:r>
            <a:endParaRPr lang="en-MN" sz="1100" kern="1200" dirty="0">
              <a:latin typeface="Times New Roman" panose="02020603050405020304" pitchFamily="18" charset="0"/>
              <a:cs typeface="Times New Roman" panose="02020603050405020304" pitchFamily="18" charset="0"/>
            </a:endParaRPr>
          </a:p>
        </p:txBody>
      </p:sp>
      <p:sp>
        <p:nvSpPr>
          <p:cNvPr id="5" name="Freeform: Shape 4">
            <a:extLst>
              <a:ext uri="{FF2B5EF4-FFF2-40B4-BE49-F238E27FC236}">
                <a16:creationId xmlns:a16="http://schemas.microsoft.com/office/drawing/2014/main" id="{F8EE52A3-143E-E7F6-849F-74C3B54D6488}"/>
              </a:ext>
            </a:extLst>
          </p:cNvPr>
          <p:cNvSpPr/>
          <p:nvPr/>
        </p:nvSpPr>
        <p:spPr>
          <a:xfrm>
            <a:off x="1845905" y="3616805"/>
            <a:ext cx="9678987" cy="592294"/>
          </a:xfrm>
          <a:custGeom>
            <a:avLst/>
            <a:gdLst>
              <a:gd name="connsiteX0" fmla="*/ 0 w 9678987"/>
              <a:gd name="connsiteY0" fmla="*/ 98718 h 592294"/>
              <a:gd name="connsiteX1" fmla="*/ 98718 w 9678987"/>
              <a:gd name="connsiteY1" fmla="*/ 0 h 592294"/>
              <a:gd name="connsiteX2" fmla="*/ 9580269 w 9678987"/>
              <a:gd name="connsiteY2" fmla="*/ 0 h 592294"/>
              <a:gd name="connsiteX3" fmla="*/ 9678987 w 9678987"/>
              <a:gd name="connsiteY3" fmla="*/ 98718 h 592294"/>
              <a:gd name="connsiteX4" fmla="*/ 9678987 w 9678987"/>
              <a:gd name="connsiteY4" fmla="*/ 493576 h 592294"/>
              <a:gd name="connsiteX5" fmla="*/ 9580269 w 9678987"/>
              <a:gd name="connsiteY5" fmla="*/ 592294 h 592294"/>
              <a:gd name="connsiteX6" fmla="*/ 98718 w 9678987"/>
              <a:gd name="connsiteY6" fmla="*/ 592294 h 592294"/>
              <a:gd name="connsiteX7" fmla="*/ 0 w 9678987"/>
              <a:gd name="connsiteY7" fmla="*/ 493576 h 592294"/>
              <a:gd name="connsiteX8" fmla="*/ 0 w 9678987"/>
              <a:gd name="connsiteY8" fmla="*/ 98718 h 592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78987" h="592294">
                <a:moveTo>
                  <a:pt x="0" y="98718"/>
                </a:moveTo>
                <a:cubicBezTo>
                  <a:pt x="0" y="44198"/>
                  <a:pt x="44198" y="0"/>
                  <a:pt x="98718" y="0"/>
                </a:cubicBezTo>
                <a:lnTo>
                  <a:pt x="9580269" y="0"/>
                </a:lnTo>
                <a:cubicBezTo>
                  <a:pt x="9634789" y="0"/>
                  <a:pt x="9678987" y="44198"/>
                  <a:pt x="9678987" y="98718"/>
                </a:cubicBezTo>
                <a:lnTo>
                  <a:pt x="9678987" y="493576"/>
                </a:lnTo>
                <a:cubicBezTo>
                  <a:pt x="9678987" y="548096"/>
                  <a:pt x="9634789" y="592294"/>
                  <a:pt x="9580269" y="592294"/>
                </a:cubicBezTo>
                <a:lnTo>
                  <a:pt x="98718" y="592294"/>
                </a:lnTo>
                <a:cubicBezTo>
                  <a:pt x="44198" y="592294"/>
                  <a:pt x="0" y="548096"/>
                  <a:pt x="0" y="493576"/>
                </a:cubicBezTo>
                <a:lnTo>
                  <a:pt x="0" y="98718"/>
                </a:lnTo>
                <a:close/>
              </a:path>
            </a:pathLst>
          </a:custGeom>
          <a:solidFill>
            <a:schemeClr val="accent6">
              <a:lumMod val="20000"/>
              <a:lumOff val="80000"/>
            </a:schemeClr>
          </a:solidFill>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70823" tIns="70823" rIns="70823" bIns="70823" numCol="1" spcCol="1270" anchor="ctr" anchorCtr="0">
            <a:noAutofit/>
          </a:bodyPr>
          <a:lstStyle/>
          <a:p>
            <a:pPr marL="0" lvl="0" indent="0" algn="l" defTabSz="488950">
              <a:lnSpc>
                <a:spcPct val="90000"/>
              </a:lnSpc>
              <a:spcBef>
                <a:spcPct val="0"/>
              </a:spcBef>
              <a:spcAft>
                <a:spcPct val="35000"/>
              </a:spcAft>
              <a:buNone/>
            </a:pPr>
            <a:r>
              <a:rPr lang="en-US" sz="1100" kern="1200" dirty="0" err="1">
                <a:solidFill>
                  <a:srgbClr val="002060"/>
                </a:solidFill>
                <a:latin typeface="Times New Roman" panose="02020603050405020304" pitchFamily="18" charset="0"/>
                <a:cs typeface="Times New Roman" panose="02020603050405020304" pitchFamily="18" charset="0"/>
              </a:rPr>
              <a:t>Дөрөвдүгээр</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сарын</a:t>
            </a:r>
            <a:r>
              <a:rPr lang="en-US" sz="1100" kern="1200" dirty="0">
                <a:solidFill>
                  <a:srgbClr val="002060"/>
                </a:solidFill>
                <a:latin typeface="Times New Roman" panose="02020603050405020304" pitchFamily="18" charset="0"/>
                <a:cs typeface="Times New Roman" panose="02020603050405020304" pitchFamily="18" charset="0"/>
              </a:rPr>
              <a:t> 6-нд </a:t>
            </a:r>
            <a:r>
              <a:rPr lang="en-US" sz="1100" kern="1200" dirty="0" err="1">
                <a:solidFill>
                  <a:srgbClr val="002060"/>
                </a:solidFill>
                <a:latin typeface="Times New Roman" panose="02020603050405020304" pitchFamily="18" charset="0"/>
                <a:cs typeface="Times New Roman" panose="02020603050405020304" pitchFamily="18" charset="0"/>
              </a:rPr>
              <a:t>засгийн</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газар</a:t>
            </a:r>
            <a:r>
              <a:rPr lang="en-US" sz="1100" kern="1200" dirty="0">
                <a:solidFill>
                  <a:srgbClr val="002060"/>
                </a:solidFill>
                <a:latin typeface="Times New Roman" panose="02020603050405020304" pitchFamily="18" charset="0"/>
                <a:cs typeface="Times New Roman" panose="02020603050405020304" pitchFamily="18" charset="0"/>
              </a:rPr>
              <a:t> ЖДҮ-</a:t>
            </a:r>
            <a:r>
              <a:rPr lang="en-US" sz="1100" kern="1200" dirty="0" err="1">
                <a:solidFill>
                  <a:srgbClr val="002060"/>
                </a:solidFill>
                <a:latin typeface="Times New Roman" panose="02020603050405020304" pitchFamily="18" charset="0"/>
                <a:cs typeface="Times New Roman" panose="02020603050405020304" pitchFamily="18" charset="0"/>
              </a:rPr>
              <a:t>тэй</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холбоотой</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нэмэлт</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арга</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хэмжээг</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зарлав</a:t>
            </a:r>
            <a:r>
              <a:rPr lang="en-US" sz="1100" kern="1200" dirty="0">
                <a:solidFill>
                  <a:srgbClr val="002060"/>
                </a:solidFill>
                <a:latin typeface="Times New Roman" panose="02020603050405020304" pitchFamily="18" charset="0"/>
                <a:cs typeface="Times New Roman" panose="02020603050405020304" pitchFamily="18" charset="0"/>
              </a:rPr>
              <a:t>.</a:t>
            </a:r>
            <a:endParaRPr lang="mn-MN" sz="1100" kern="1200" dirty="0">
              <a:solidFill>
                <a:srgbClr val="002060"/>
              </a:solidFill>
              <a:latin typeface="Times New Roman" panose="02020603050405020304" pitchFamily="18" charset="0"/>
              <a:cs typeface="Times New Roman" panose="02020603050405020304" pitchFamily="18" charset="0"/>
            </a:endParaRPr>
          </a:p>
          <a:p>
            <a:pPr marL="0" lvl="0" indent="0" algn="l" defTabSz="488950">
              <a:lnSpc>
                <a:spcPct val="90000"/>
              </a:lnSpc>
              <a:spcBef>
                <a:spcPct val="0"/>
              </a:spcBef>
              <a:spcAft>
                <a:spcPct val="35000"/>
              </a:spcAft>
              <a:buNone/>
            </a:pP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Коронавируст</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халдвар</a:t>
            </a:r>
            <a:r>
              <a:rPr lang="en-US" sz="1100" kern="1200" dirty="0">
                <a:solidFill>
                  <a:srgbClr val="002060"/>
                </a:solidFill>
                <a:latin typeface="Times New Roman" panose="02020603050405020304" pitchFamily="18" charset="0"/>
                <a:cs typeface="Times New Roman" panose="02020603050405020304" pitchFamily="18" charset="0"/>
              </a:rPr>
              <a:t> (COVID-19) </a:t>
            </a:r>
            <a:r>
              <a:rPr lang="en-US" sz="1100" kern="1200" dirty="0" err="1">
                <a:solidFill>
                  <a:srgbClr val="002060"/>
                </a:solidFill>
                <a:latin typeface="Times New Roman" panose="02020603050405020304" pitchFamily="18" charset="0"/>
                <a:cs typeface="Times New Roman" panose="02020603050405020304" pitchFamily="18" charset="0"/>
              </a:rPr>
              <a:t>халдварын</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улмаас</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үйл</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ажиллагаагаа</a:t>
            </a:r>
            <a:r>
              <a:rPr lang="en-US" sz="1100" kern="1200" dirty="0">
                <a:solidFill>
                  <a:srgbClr val="002060"/>
                </a:solidFill>
                <a:latin typeface="Times New Roman" panose="02020603050405020304" pitchFamily="18" charset="0"/>
                <a:cs typeface="Times New Roman" panose="02020603050405020304" pitchFamily="18" charset="0"/>
              </a:rPr>
              <a:t> 15-50%-</a:t>
            </a:r>
            <a:r>
              <a:rPr lang="en-US" sz="1100" kern="1200" dirty="0" err="1">
                <a:solidFill>
                  <a:srgbClr val="002060"/>
                </a:solidFill>
                <a:latin typeface="Times New Roman" panose="02020603050405020304" pitchFamily="18" charset="0"/>
                <a:cs typeface="Times New Roman" panose="02020603050405020304" pitchFamily="18" charset="0"/>
              </a:rPr>
              <a:t>иар</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алдсан</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компаниудын</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цалингийн</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зардлын</a:t>
            </a:r>
            <a:r>
              <a:rPr lang="en-US" sz="1100" kern="1200" dirty="0">
                <a:solidFill>
                  <a:srgbClr val="002060"/>
                </a:solidFill>
                <a:latin typeface="Times New Roman" panose="02020603050405020304" pitchFamily="18" charset="0"/>
                <a:cs typeface="Times New Roman" panose="02020603050405020304" pitchFamily="18" charset="0"/>
              </a:rPr>
              <a:t> 70%-</a:t>
            </a:r>
            <a:r>
              <a:rPr lang="en-US" sz="1100" kern="1200" dirty="0" err="1">
                <a:solidFill>
                  <a:srgbClr val="002060"/>
                </a:solidFill>
                <a:latin typeface="Times New Roman" panose="02020603050405020304" pitchFamily="18" charset="0"/>
                <a:cs typeface="Times New Roman" panose="02020603050405020304" pitchFamily="18" charset="0"/>
              </a:rPr>
              <a:t>ийг</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төр</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хариуцдаг</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богино</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хугацааны</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ажлын</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хөтөлбөрийн</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хүрээнд</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цалингийн</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дэмжлэг</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үзүүлэх</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замаар</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ажлын</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байрыг</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хадгалах</a:t>
            </a:r>
            <a:r>
              <a:rPr lang="en-US" sz="1100" kern="1200" dirty="0">
                <a:solidFill>
                  <a:srgbClr val="002060"/>
                </a:solidFill>
                <a:latin typeface="Times New Roman" panose="02020603050405020304" pitchFamily="18" charset="0"/>
                <a:cs typeface="Times New Roman" panose="02020603050405020304" pitchFamily="18" charset="0"/>
              </a:rPr>
              <a:t>.</a:t>
            </a:r>
          </a:p>
        </p:txBody>
      </p:sp>
      <p:sp>
        <p:nvSpPr>
          <p:cNvPr id="6" name="Freeform: Shape 5">
            <a:extLst>
              <a:ext uri="{FF2B5EF4-FFF2-40B4-BE49-F238E27FC236}">
                <a16:creationId xmlns:a16="http://schemas.microsoft.com/office/drawing/2014/main" id="{5FBEFA14-7EFC-9EFA-D08E-18BE4B2FDB3B}"/>
              </a:ext>
            </a:extLst>
          </p:cNvPr>
          <p:cNvSpPr/>
          <p:nvPr/>
        </p:nvSpPr>
        <p:spPr>
          <a:xfrm>
            <a:off x="1845905" y="4315827"/>
            <a:ext cx="9678987" cy="555322"/>
          </a:xfrm>
          <a:custGeom>
            <a:avLst/>
            <a:gdLst>
              <a:gd name="connsiteX0" fmla="*/ 0 w 9678987"/>
              <a:gd name="connsiteY0" fmla="*/ 92556 h 555322"/>
              <a:gd name="connsiteX1" fmla="*/ 92556 w 9678987"/>
              <a:gd name="connsiteY1" fmla="*/ 0 h 555322"/>
              <a:gd name="connsiteX2" fmla="*/ 9586431 w 9678987"/>
              <a:gd name="connsiteY2" fmla="*/ 0 h 555322"/>
              <a:gd name="connsiteX3" fmla="*/ 9678987 w 9678987"/>
              <a:gd name="connsiteY3" fmla="*/ 92556 h 555322"/>
              <a:gd name="connsiteX4" fmla="*/ 9678987 w 9678987"/>
              <a:gd name="connsiteY4" fmla="*/ 462766 h 555322"/>
              <a:gd name="connsiteX5" fmla="*/ 9586431 w 9678987"/>
              <a:gd name="connsiteY5" fmla="*/ 555322 h 555322"/>
              <a:gd name="connsiteX6" fmla="*/ 92556 w 9678987"/>
              <a:gd name="connsiteY6" fmla="*/ 555322 h 555322"/>
              <a:gd name="connsiteX7" fmla="*/ 0 w 9678987"/>
              <a:gd name="connsiteY7" fmla="*/ 462766 h 555322"/>
              <a:gd name="connsiteX8" fmla="*/ 0 w 9678987"/>
              <a:gd name="connsiteY8" fmla="*/ 92556 h 555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78987" h="555322">
                <a:moveTo>
                  <a:pt x="0" y="92556"/>
                </a:moveTo>
                <a:cubicBezTo>
                  <a:pt x="0" y="41439"/>
                  <a:pt x="41439" y="0"/>
                  <a:pt x="92556" y="0"/>
                </a:cubicBezTo>
                <a:lnTo>
                  <a:pt x="9586431" y="0"/>
                </a:lnTo>
                <a:cubicBezTo>
                  <a:pt x="9637548" y="0"/>
                  <a:pt x="9678987" y="41439"/>
                  <a:pt x="9678987" y="92556"/>
                </a:cubicBezTo>
                <a:lnTo>
                  <a:pt x="9678987" y="462766"/>
                </a:lnTo>
                <a:cubicBezTo>
                  <a:pt x="9678987" y="513883"/>
                  <a:pt x="9637548" y="555322"/>
                  <a:pt x="9586431" y="555322"/>
                </a:cubicBezTo>
                <a:lnTo>
                  <a:pt x="92556" y="555322"/>
                </a:lnTo>
                <a:cubicBezTo>
                  <a:pt x="41439" y="555322"/>
                  <a:pt x="0" y="513883"/>
                  <a:pt x="0" y="462766"/>
                </a:cubicBezTo>
                <a:lnTo>
                  <a:pt x="0" y="92556"/>
                </a:lnTo>
                <a:close/>
              </a:path>
            </a:pathLst>
          </a:custGeom>
          <a:solidFill>
            <a:schemeClr val="accent6">
              <a:lumMod val="20000"/>
              <a:lumOff val="80000"/>
            </a:schemeClr>
          </a:solidFill>
        </p:spPr>
        <p:style>
          <a:lnRef idx="1">
            <a:schemeClr val="accent2"/>
          </a:lnRef>
          <a:fillRef idx="3">
            <a:schemeClr val="accent2"/>
          </a:fillRef>
          <a:effectRef idx="2">
            <a:schemeClr val="accent2"/>
          </a:effectRef>
          <a:fontRef idx="minor">
            <a:schemeClr val="lt1"/>
          </a:fontRef>
        </p:style>
        <p:txBody>
          <a:bodyPr spcFirstLastPara="0" vert="horz" wrap="square" lIns="69019" tIns="69019" rIns="69019" bIns="69019" numCol="1" spcCol="1270" anchor="ctr" anchorCtr="0">
            <a:noAutofit/>
          </a:bodyPr>
          <a:lstStyle/>
          <a:p>
            <a:pPr marL="0" lvl="0" indent="0" algn="l" defTabSz="488950">
              <a:lnSpc>
                <a:spcPct val="90000"/>
              </a:lnSpc>
              <a:spcBef>
                <a:spcPct val="0"/>
              </a:spcBef>
              <a:spcAft>
                <a:spcPct val="35000"/>
              </a:spcAft>
              <a:buNone/>
            </a:pP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Хөрөнгө</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оруулалтын</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төслүүдийг</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дэмжих</a:t>
            </a:r>
            <a:r>
              <a:rPr lang="en-US" sz="1100" kern="1200" dirty="0">
                <a:solidFill>
                  <a:srgbClr val="002060"/>
                </a:solidFill>
                <a:latin typeface="Times New Roman" panose="02020603050405020304" pitchFamily="18" charset="0"/>
                <a:cs typeface="Times New Roman" panose="02020603050405020304" pitchFamily="18" charset="0"/>
              </a:rPr>
              <a:t> 450 </a:t>
            </a:r>
            <a:r>
              <a:rPr lang="en-US" sz="1100" kern="1200" dirty="0" err="1">
                <a:solidFill>
                  <a:srgbClr val="002060"/>
                </a:solidFill>
                <a:latin typeface="Times New Roman" panose="02020603050405020304" pitchFamily="18" charset="0"/>
                <a:cs typeface="Times New Roman" panose="02020603050405020304" pitchFamily="18" charset="0"/>
              </a:rPr>
              <a:t>тэрбум</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франк</a:t>
            </a:r>
            <a:r>
              <a:rPr lang="mn-MN" sz="1100" kern="1200" dirty="0">
                <a:solidFill>
                  <a:srgbClr val="002060"/>
                </a:solidFill>
                <a:latin typeface="Times New Roman" panose="02020603050405020304" pitchFamily="18" charset="0"/>
                <a:cs typeface="Times New Roman" panose="02020603050405020304" pitchFamily="18" charset="0"/>
              </a:rPr>
              <a:t>ы</a:t>
            </a:r>
            <a:r>
              <a:rPr lang="en-US" sz="1100" kern="1200" dirty="0">
                <a:solidFill>
                  <a:srgbClr val="002060"/>
                </a:solidFill>
                <a:latin typeface="Times New Roman" panose="02020603050405020304" pitchFamily="18" charset="0"/>
                <a:cs typeface="Times New Roman" panose="02020603050405020304" pitchFamily="18" charset="0"/>
              </a:rPr>
              <a:t>н </a:t>
            </a:r>
            <a:r>
              <a:rPr lang="en-US" sz="1100" kern="1200" dirty="0" err="1">
                <a:solidFill>
                  <a:srgbClr val="002060"/>
                </a:solidFill>
                <a:latin typeface="Times New Roman" panose="02020603050405020304" pitchFamily="18" charset="0"/>
                <a:cs typeface="Times New Roman" panose="02020603050405020304" pitchFamily="18" charset="0"/>
              </a:rPr>
              <a:t>хөтөлбөрөөр</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ажлын</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байр</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бий</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болгох</a:t>
            </a:r>
            <a:endParaRPr lang="en-MN" sz="1100" kern="1200" dirty="0">
              <a:solidFill>
                <a:srgbClr val="002060"/>
              </a:solidFill>
              <a:latin typeface="Times New Roman" panose="02020603050405020304" pitchFamily="18" charset="0"/>
              <a:cs typeface="Times New Roman" panose="02020603050405020304" pitchFamily="18" charset="0"/>
            </a:endParaRPr>
          </a:p>
          <a:p>
            <a:pPr marL="0" lvl="0" indent="0" algn="l" defTabSz="488950">
              <a:lnSpc>
                <a:spcPct val="90000"/>
              </a:lnSpc>
              <a:spcBef>
                <a:spcPct val="0"/>
              </a:spcBef>
              <a:spcAft>
                <a:spcPct val="35000"/>
              </a:spcAft>
              <a:buNone/>
            </a:pP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Аялал</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жуулчлал</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эрүүл</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мэнд</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хүнсний</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үйлдвэрлэл</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хөдөө</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аж</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ахуй</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барилга</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зам</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тээвэр</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кино</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болон</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бүтээлч</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үйлдвэрлэл</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зэрэг</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хамгийн</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хүнд</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цохилтод</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өртсөн</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салбаруудыг</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дахин</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эхлүүлэх</a:t>
            </a:r>
            <a:r>
              <a:rPr lang="en-US" sz="1100" kern="1200" dirty="0">
                <a:solidFill>
                  <a:srgbClr val="002060"/>
                </a:solidFill>
                <a:latin typeface="Times New Roman" panose="02020603050405020304" pitchFamily="18" charset="0"/>
                <a:cs typeface="Times New Roman" panose="02020603050405020304" pitchFamily="18" charset="0"/>
              </a:rPr>
              <a:t>.</a:t>
            </a:r>
          </a:p>
        </p:txBody>
      </p:sp>
      <p:sp>
        <p:nvSpPr>
          <p:cNvPr id="7" name="Freeform: Shape 6">
            <a:extLst>
              <a:ext uri="{FF2B5EF4-FFF2-40B4-BE49-F238E27FC236}">
                <a16:creationId xmlns:a16="http://schemas.microsoft.com/office/drawing/2014/main" id="{94B8573E-88E1-57CE-D2D5-57257C8E4621}"/>
              </a:ext>
            </a:extLst>
          </p:cNvPr>
          <p:cNvSpPr/>
          <p:nvPr/>
        </p:nvSpPr>
        <p:spPr>
          <a:xfrm>
            <a:off x="1845905" y="4969877"/>
            <a:ext cx="9678987" cy="295434"/>
          </a:xfrm>
          <a:custGeom>
            <a:avLst/>
            <a:gdLst>
              <a:gd name="connsiteX0" fmla="*/ 0 w 9678987"/>
              <a:gd name="connsiteY0" fmla="*/ 49240 h 295434"/>
              <a:gd name="connsiteX1" fmla="*/ 49240 w 9678987"/>
              <a:gd name="connsiteY1" fmla="*/ 0 h 295434"/>
              <a:gd name="connsiteX2" fmla="*/ 9629747 w 9678987"/>
              <a:gd name="connsiteY2" fmla="*/ 0 h 295434"/>
              <a:gd name="connsiteX3" fmla="*/ 9678987 w 9678987"/>
              <a:gd name="connsiteY3" fmla="*/ 49240 h 295434"/>
              <a:gd name="connsiteX4" fmla="*/ 9678987 w 9678987"/>
              <a:gd name="connsiteY4" fmla="*/ 246194 h 295434"/>
              <a:gd name="connsiteX5" fmla="*/ 9629747 w 9678987"/>
              <a:gd name="connsiteY5" fmla="*/ 295434 h 295434"/>
              <a:gd name="connsiteX6" fmla="*/ 49240 w 9678987"/>
              <a:gd name="connsiteY6" fmla="*/ 295434 h 295434"/>
              <a:gd name="connsiteX7" fmla="*/ 0 w 9678987"/>
              <a:gd name="connsiteY7" fmla="*/ 246194 h 295434"/>
              <a:gd name="connsiteX8" fmla="*/ 0 w 9678987"/>
              <a:gd name="connsiteY8" fmla="*/ 49240 h 295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78987" h="295434">
                <a:moveTo>
                  <a:pt x="0" y="49240"/>
                </a:moveTo>
                <a:cubicBezTo>
                  <a:pt x="0" y="22045"/>
                  <a:pt x="22045" y="0"/>
                  <a:pt x="49240" y="0"/>
                </a:cubicBezTo>
                <a:lnTo>
                  <a:pt x="9629747" y="0"/>
                </a:lnTo>
                <a:cubicBezTo>
                  <a:pt x="9656942" y="0"/>
                  <a:pt x="9678987" y="22045"/>
                  <a:pt x="9678987" y="49240"/>
                </a:cubicBezTo>
                <a:lnTo>
                  <a:pt x="9678987" y="246194"/>
                </a:lnTo>
                <a:cubicBezTo>
                  <a:pt x="9678987" y="273389"/>
                  <a:pt x="9656942" y="295434"/>
                  <a:pt x="9629747" y="295434"/>
                </a:cubicBezTo>
                <a:lnTo>
                  <a:pt x="49240" y="295434"/>
                </a:lnTo>
                <a:cubicBezTo>
                  <a:pt x="22045" y="295434"/>
                  <a:pt x="0" y="273389"/>
                  <a:pt x="0" y="246194"/>
                </a:cubicBezTo>
                <a:lnTo>
                  <a:pt x="0" y="49240"/>
                </a:lnTo>
                <a:close/>
              </a:path>
            </a:pathLst>
          </a:cu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spcFirstLastPara="0" vert="horz" wrap="square" lIns="56332" tIns="56332" rIns="56332" bIns="56332" numCol="1" spcCol="1270" anchor="ctr" anchorCtr="0">
            <a:noAutofit/>
          </a:bodyPr>
          <a:lstStyle/>
          <a:p>
            <a:pPr marL="0" lvl="0" indent="0" algn="l" defTabSz="488950">
              <a:lnSpc>
                <a:spcPct val="90000"/>
              </a:lnSpc>
              <a:spcBef>
                <a:spcPct val="0"/>
              </a:spcBef>
              <a:spcAft>
                <a:spcPct val="35000"/>
              </a:spcAft>
              <a:buNone/>
            </a:pPr>
            <a:r>
              <a:rPr lang="en-US" sz="1100" kern="1200" dirty="0">
                <a:solidFill>
                  <a:srgbClr val="002060"/>
                </a:solidFill>
                <a:latin typeface="Times New Roman" panose="02020603050405020304" pitchFamily="18" charset="0"/>
                <a:cs typeface="Times New Roman" panose="02020603050405020304" pitchFamily="18" charset="0"/>
              </a:rPr>
              <a:t>• 2 000 </a:t>
            </a:r>
            <a:r>
              <a:rPr lang="en-US" sz="1100" kern="1200" dirty="0" err="1">
                <a:solidFill>
                  <a:srgbClr val="002060"/>
                </a:solidFill>
                <a:latin typeface="Times New Roman" panose="02020603050405020304" pitchFamily="18" charset="0"/>
                <a:cs typeface="Times New Roman" panose="02020603050405020304" pitchFamily="18" charset="0"/>
              </a:rPr>
              <a:t>тэрбум</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франк-аас</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дээш</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хэмжээний</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зээл</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авсан</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аж</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ахуйн</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нэгжүүдийг</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зээлийн</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хүүгийн</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татаас</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баталгаатай</a:t>
            </a:r>
            <a:r>
              <a:rPr lang="en-US" sz="1100" kern="1200" dirty="0">
                <a:solidFill>
                  <a:srgbClr val="002060"/>
                </a:solidFill>
                <a:latin typeface="Times New Roman" panose="02020603050405020304" pitchFamily="18" charset="0"/>
                <a:cs typeface="Times New Roman" panose="02020603050405020304" pitchFamily="18" charset="0"/>
              </a:rPr>
              <a:t> </a:t>
            </a:r>
            <a:r>
              <a:rPr lang="en-US" sz="1100" kern="1200" dirty="0" err="1">
                <a:solidFill>
                  <a:srgbClr val="002060"/>
                </a:solidFill>
                <a:latin typeface="Times New Roman" panose="02020603050405020304" pitchFamily="18" charset="0"/>
                <a:cs typeface="Times New Roman" panose="02020603050405020304" pitchFamily="18" charset="0"/>
              </a:rPr>
              <a:t>санхүүжүүлэх</a:t>
            </a:r>
            <a:r>
              <a:rPr lang="en-US" sz="1100" kern="1200" dirty="0">
                <a:solidFill>
                  <a:srgbClr val="002060"/>
                </a:solidFill>
                <a:latin typeface="Times New Roman" panose="02020603050405020304" pitchFamily="18" charset="0"/>
                <a:cs typeface="Times New Roman" panose="02020603050405020304" pitchFamily="18" charset="0"/>
              </a:rPr>
              <a:t>.</a:t>
            </a:r>
          </a:p>
        </p:txBody>
      </p:sp>
      <p:sp>
        <p:nvSpPr>
          <p:cNvPr id="16" name="Content Placeholder 2">
            <a:extLst>
              <a:ext uri="{FF2B5EF4-FFF2-40B4-BE49-F238E27FC236}">
                <a16:creationId xmlns:a16="http://schemas.microsoft.com/office/drawing/2014/main" id="{6DF9C2A4-E60E-7BDD-4BE6-C6FF2D5D31AE}"/>
              </a:ext>
            </a:extLst>
          </p:cNvPr>
          <p:cNvSpPr txBox="1">
            <a:spLocks/>
          </p:cNvSpPr>
          <p:nvPr/>
        </p:nvSpPr>
        <p:spPr>
          <a:xfrm>
            <a:off x="1695448" y="5312935"/>
            <a:ext cx="9867295" cy="948615"/>
          </a:xfrm>
          <a:prstGeom prst="rect">
            <a:avLst/>
          </a:prstGeom>
        </p:spPr>
        <p:txBody>
          <a:bodyPr anchor="ct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mn-MN" sz="1100" dirty="0">
                <a:solidFill>
                  <a:schemeClr val="tx1"/>
                </a:solidFill>
                <a:latin typeface="Times New Roman" panose="02020603050405020304" pitchFamily="18" charset="0"/>
                <a:cs typeface="Times New Roman" panose="02020603050405020304" pitchFamily="18" charset="0"/>
              </a:rPr>
              <a:t>4 сарын </a:t>
            </a:r>
            <a:r>
              <a:rPr lang="en-US" sz="1100" dirty="0">
                <a:solidFill>
                  <a:schemeClr val="tx1"/>
                </a:solidFill>
                <a:latin typeface="Times New Roman" panose="02020603050405020304" pitchFamily="18" charset="0"/>
                <a:cs typeface="Times New Roman" panose="02020603050405020304" pitchFamily="18" charset="0"/>
              </a:rPr>
              <a:t>8-нд </a:t>
            </a:r>
            <a:r>
              <a:rPr lang="en-US" sz="1100" dirty="0" err="1">
                <a:solidFill>
                  <a:schemeClr val="tx1"/>
                </a:solidFill>
                <a:latin typeface="Times New Roman" panose="02020603050405020304" pitchFamily="18" charset="0"/>
                <a:cs typeface="Times New Roman" panose="02020603050405020304" pitchFamily="18" charset="0"/>
              </a:rPr>
              <a:t>Төв</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банк</a:t>
            </a:r>
            <a:r>
              <a:rPr lang="en-US" sz="1100" dirty="0">
                <a:solidFill>
                  <a:schemeClr val="tx1"/>
                </a:solidFill>
                <a:latin typeface="Times New Roman" panose="02020603050405020304" pitchFamily="18" charset="0"/>
                <a:cs typeface="Times New Roman" panose="02020603050405020304" pitchFamily="18" charset="0"/>
              </a:rPr>
              <a:t> 3 000 </a:t>
            </a:r>
            <a:r>
              <a:rPr lang="en-US" sz="1100" dirty="0" err="1">
                <a:solidFill>
                  <a:schemeClr val="tx1"/>
                </a:solidFill>
                <a:latin typeface="Times New Roman" panose="02020603050405020304" pitchFamily="18" charset="0"/>
                <a:cs typeface="Times New Roman" panose="02020603050405020304" pitchFamily="18" charset="0"/>
              </a:rPr>
              <a:t>тэрбум</a:t>
            </a:r>
            <a:r>
              <a:rPr lang="en-US" sz="1100" dirty="0">
                <a:solidFill>
                  <a:schemeClr val="tx1"/>
                </a:solidFill>
                <a:latin typeface="Times New Roman" panose="02020603050405020304" pitchFamily="18" charset="0"/>
                <a:cs typeface="Times New Roman" panose="02020603050405020304" pitchFamily="18" charset="0"/>
              </a:rPr>
              <a:t> HUF </a:t>
            </a:r>
            <a:r>
              <a:rPr lang="en-US" sz="1100" dirty="0" err="1">
                <a:solidFill>
                  <a:schemeClr val="tx1"/>
                </a:solidFill>
                <a:latin typeface="Times New Roman" panose="02020603050405020304" pitchFamily="18" charset="0"/>
                <a:cs typeface="Times New Roman" panose="02020603050405020304" pitchFamily="18" charset="0"/>
              </a:rPr>
              <a:t>багцыг</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зарласан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бөгөөд</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үүний</a:t>
            </a:r>
            <a:r>
              <a:rPr lang="en-US" sz="1100" dirty="0">
                <a:solidFill>
                  <a:schemeClr val="tx1"/>
                </a:solidFill>
                <a:latin typeface="Times New Roman" panose="02020603050405020304" pitchFamily="18" charset="0"/>
                <a:cs typeface="Times New Roman" panose="02020603050405020304" pitchFamily="18" charset="0"/>
              </a:rPr>
              <a:t> 1 500 </a:t>
            </a:r>
            <a:r>
              <a:rPr lang="en-US" sz="1100" dirty="0" err="1">
                <a:solidFill>
                  <a:schemeClr val="tx1"/>
                </a:solidFill>
                <a:latin typeface="Times New Roman" panose="02020603050405020304" pitchFamily="18" charset="0"/>
                <a:cs typeface="Times New Roman" panose="02020603050405020304" pitchFamily="18" charset="0"/>
              </a:rPr>
              <a:t>тэрбум</a:t>
            </a:r>
            <a:r>
              <a:rPr lang="en-US" sz="1100" dirty="0">
                <a:solidFill>
                  <a:schemeClr val="tx1"/>
                </a:solidFill>
                <a:latin typeface="Times New Roman" panose="02020603050405020304" pitchFamily="18" charset="0"/>
                <a:cs typeface="Times New Roman" panose="02020603050405020304" pitchFamily="18" charset="0"/>
              </a:rPr>
              <a:t> HUF </a:t>
            </a:r>
            <a:r>
              <a:rPr lang="en-US" sz="1100" dirty="0" err="1">
                <a:solidFill>
                  <a:schemeClr val="tx1"/>
                </a:solidFill>
                <a:latin typeface="Times New Roman" panose="02020603050405020304" pitchFamily="18" charset="0"/>
                <a:cs typeface="Times New Roman" panose="02020603050405020304" pitchFamily="18" charset="0"/>
              </a:rPr>
              <a:t>нь</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Өсөлтийг</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дэмжих</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санхүүжилтийн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схемээр</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дамжуулан</a:t>
            </a:r>
            <a:r>
              <a:rPr lang="en-US" sz="1100" dirty="0">
                <a:solidFill>
                  <a:schemeClr val="tx1"/>
                </a:solidFill>
                <a:latin typeface="Times New Roman" panose="02020603050405020304" pitchFamily="18" charset="0"/>
                <a:cs typeface="Times New Roman" panose="02020603050405020304" pitchFamily="18" charset="0"/>
              </a:rPr>
              <a:t> ЖДҮ-</a:t>
            </a:r>
            <a:r>
              <a:rPr lang="en-US" sz="1100" dirty="0" err="1">
                <a:solidFill>
                  <a:schemeClr val="tx1"/>
                </a:solidFill>
                <a:latin typeface="Times New Roman" panose="02020603050405020304" pitchFamily="18" charset="0"/>
                <a:cs typeface="Times New Roman" panose="02020603050405020304" pitchFamily="18" charset="0"/>
              </a:rPr>
              <a:t>ийг</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санхүүжүүлэх</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боломжтой</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Үүнд</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өмнө</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нь</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эхлүүлсэн</a:t>
            </a:r>
            <a:r>
              <a:rPr lang="en-US" sz="1100" dirty="0">
                <a:solidFill>
                  <a:schemeClr val="tx1"/>
                </a:solidFill>
                <a:latin typeface="Times New Roman" panose="02020603050405020304" pitchFamily="18" charset="0"/>
                <a:cs typeface="Times New Roman" panose="02020603050405020304" pitchFamily="18" charset="0"/>
              </a:rPr>
              <a:t> FGS </a:t>
            </a:r>
            <a:r>
              <a:rPr lang="en-US" sz="1100" dirty="0" err="1">
                <a:solidFill>
                  <a:schemeClr val="tx1"/>
                </a:solidFill>
                <a:latin typeface="Times New Roman" panose="02020603050405020304" pitchFamily="18" charset="0"/>
                <a:cs typeface="Times New Roman" panose="02020603050405020304" pitchFamily="18" charset="0"/>
              </a:rPr>
              <a:t>засварын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хөтөлбөрийн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хүрээнд</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ашиглагдаагүй</a:t>
            </a:r>
            <a:r>
              <a:rPr lang="en-US" sz="1100" dirty="0">
                <a:solidFill>
                  <a:schemeClr val="tx1"/>
                </a:solidFill>
                <a:latin typeface="Times New Roman" panose="02020603050405020304" pitchFamily="18" charset="0"/>
                <a:cs typeface="Times New Roman" panose="02020603050405020304" pitchFamily="18" charset="0"/>
              </a:rPr>
              <a:t> 500 </a:t>
            </a:r>
            <a:r>
              <a:rPr lang="en-US" sz="1100" dirty="0" err="1">
                <a:solidFill>
                  <a:schemeClr val="tx1"/>
                </a:solidFill>
                <a:latin typeface="Times New Roman" panose="02020603050405020304" pitchFamily="18" charset="0"/>
                <a:cs typeface="Times New Roman" panose="02020603050405020304" pitchFamily="18" charset="0"/>
              </a:rPr>
              <a:t>тэрбум</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форинт</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багтах</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болно</a:t>
            </a:r>
            <a:r>
              <a:rPr lang="en-US" sz="1100" dirty="0">
                <a:solidFill>
                  <a:schemeClr val="tx1"/>
                </a:solidFill>
                <a:latin typeface="Times New Roman" panose="02020603050405020304" pitchFamily="18" charset="0"/>
                <a:cs typeface="Times New Roman" panose="02020603050405020304" pitchFamily="18" charset="0"/>
              </a:rPr>
              <a:t>. FGS Go! </a:t>
            </a:r>
            <a:r>
              <a:rPr lang="en-US" sz="1100" dirty="0" err="1">
                <a:solidFill>
                  <a:schemeClr val="tx1"/>
                </a:solidFill>
                <a:latin typeface="Times New Roman" panose="02020603050405020304" pitchFamily="18" charset="0"/>
                <a:cs typeface="Times New Roman" panose="02020603050405020304" pitchFamily="18" charset="0"/>
              </a:rPr>
              <a:t>Өмнөх</a:t>
            </a:r>
            <a:r>
              <a:rPr lang="en-US" sz="1100" dirty="0">
                <a:solidFill>
                  <a:schemeClr val="tx1"/>
                </a:solidFill>
                <a:latin typeface="Times New Roman" panose="02020603050405020304" pitchFamily="18" charset="0"/>
                <a:cs typeface="Times New Roman" panose="02020603050405020304" pitchFamily="18" charset="0"/>
              </a:rPr>
              <a:t> FGS </a:t>
            </a:r>
            <a:r>
              <a:rPr lang="en-US" sz="1100" dirty="0" err="1">
                <a:solidFill>
                  <a:schemeClr val="tx1"/>
                </a:solidFill>
                <a:latin typeface="Times New Roman" panose="02020603050405020304" pitchFamily="18" charset="0"/>
                <a:cs typeface="Times New Roman" panose="02020603050405020304" pitchFamily="18" charset="0"/>
              </a:rPr>
              <a:t>үе</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шатуудтай</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ижил</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нөхцөлтэйгээр</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ажиллах</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болно</a:t>
            </a:r>
            <a:r>
              <a:rPr lang="en-US" sz="1100" dirty="0">
                <a:solidFill>
                  <a:schemeClr val="tx1"/>
                </a:solidFill>
                <a:latin typeface="Times New Roman" panose="02020603050405020304" pitchFamily="18" charset="0"/>
                <a:cs typeface="Times New Roman" panose="02020603050405020304" pitchFamily="18" charset="0"/>
              </a:rPr>
              <a:t>: ҮБХ </a:t>
            </a:r>
            <a:r>
              <a:rPr lang="en-US" sz="1100" dirty="0" err="1">
                <a:solidFill>
                  <a:schemeClr val="tx1"/>
                </a:solidFill>
                <a:latin typeface="Times New Roman" panose="02020603050405020304" pitchFamily="18" charset="0"/>
                <a:cs typeface="Times New Roman" panose="02020603050405020304" pitchFamily="18" charset="0"/>
              </a:rPr>
              <a:t>банкуудад</a:t>
            </a:r>
            <a:r>
              <a:rPr lang="en-US" sz="1100" dirty="0">
                <a:solidFill>
                  <a:schemeClr val="tx1"/>
                </a:solidFill>
                <a:latin typeface="Times New Roman" panose="02020603050405020304" pitchFamily="18" charset="0"/>
                <a:cs typeface="Times New Roman" panose="02020603050405020304" pitchFamily="18" charset="0"/>
              </a:rPr>
              <a:t> 0 </a:t>
            </a:r>
            <a:r>
              <a:rPr lang="en-US" sz="1100" dirty="0" err="1">
                <a:solidFill>
                  <a:schemeClr val="tx1"/>
                </a:solidFill>
                <a:latin typeface="Times New Roman" panose="02020603050405020304" pitchFamily="18" charset="0"/>
                <a:cs typeface="Times New Roman" panose="02020603050405020304" pitchFamily="18" charset="0"/>
              </a:rPr>
              <a:t>хувийн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хүүтэй</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дахин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санхүүжилтийн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зээлийг</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үргэлжлүүлэн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олгох</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бөгөөд</a:t>
            </a:r>
            <a:r>
              <a:rPr lang="en-US" sz="1100" dirty="0">
                <a:solidFill>
                  <a:schemeClr val="tx1"/>
                </a:solidFill>
                <a:latin typeface="Times New Roman" panose="02020603050405020304" pitchFamily="18" charset="0"/>
                <a:cs typeface="Times New Roman" panose="02020603050405020304" pitchFamily="18" charset="0"/>
              </a:rPr>
              <a:t> ЖДҮ-</a:t>
            </a:r>
            <a:r>
              <a:rPr lang="en-US" sz="1100" dirty="0" err="1">
                <a:solidFill>
                  <a:schemeClr val="tx1"/>
                </a:solidFill>
                <a:latin typeface="Times New Roman" panose="02020603050405020304" pitchFamily="18" charset="0"/>
                <a:cs typeface="Times New Roman" panose="02020603050405020304" pitchFamily="18" charset="0"/>
              </a:rPr>
              <a:t>ийн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төлөх</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хүүг</a:t>
            </a:r>
            <a:r>
              <a:rPr lang="en-US" sz="1100" dirty="0">
                <a:solidFill>
                  <a:schemeClr val="tx1"/>
                </a:solidFill>
                <a:latin typeface="Times New Roman" panose="02020603050405020304" pitchFamily="18" charset="0"/>
                <a:cs typeface="Times New Roman" panose="02020603050405020304" pitchFamily="18" charset="0"/>
              </a:rPr>
              <a:t> 2.5 </a:t>
            </a:r>
            <a:r>
              <a:rPr lang="en-US" sz="1100" dirty="0" err="1">
                <a:solidFill>
                  <a:schemeClr val="tx1"/>
                </a:solidFill>
                <a:latin typeface="Times New Roman" panose="02020603050405020304" pitchFamily="18" charset="0"/>
                <a:cs typeface="Times New Roman" panose="02020603050405020304" pitchFamily="18" charset="0"/>
              </a:rPr>
              <a:t>хувиар</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хязгаарлана</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Хөрөнгө</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оруулалтын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зээл</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тэр</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дундаа</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түрээсийн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зээлийг</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авах</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боломжтой</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хэвээр</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байх</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боловч</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эргэн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төлөгдөх</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хугацаа</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нь</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удаан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сунжирсан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хөрөнгө</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оруулалтын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төслүүдийн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санхүүжилтийг</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баталгаажуулахын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тулд</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дахин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санхүүжилтийн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зээлийн</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дээд</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хугацааг</a:t>
            </a:r>
            <a:r>
              <a:rPr lang="en-US" sz="1100" dirty="0">
                <a:solidFill>
                  <a:schemeClr val="tx1"/>
                </a:solidFill>
                <a:latin typeface="Times New Roman" panose="02020603050405020304" pitchFamily="18" charset="0"/>
                <a:cs typeface="Times New Roman" panose="02020603050405020304" pitchFamily="18" charset="0"/>
              </a:rPr>
              <a:t> 20 </a:t>
            </a:r>
            <a:r>
              <a:rPr lang="en-US" sz="1100" dirty="0" err="1">
                <a:solidFill>
                  <a:schemeClr val="tx1"/>
                </a:solidFill>
                <a:latin typeface="Times New Roman" panose="02020603050405020304" pitchFamily="18" charset="0"/>
                <a:cs typeface="Times New Roman" panose="02020603050405020304" pitchFamily="18" charset="0"/>
              </a:rPr>
              <a:t>жилээр</a:t>
            </a:r>
            <a:r>
              <a:rPr lang="en-US" sz="1100" dirty="0">
                <a:solidFill>
                  <a:schemeClr val="tx1"/>
                </a:solidFill>
                <a:latin typeface="Times New Roman" panose="02020603050405020304" pitchFamily="18" charset="0"/>
                <a:cs typeface="Times New Roman" panose="02020603050405020304" pitchFamily="18" charset="0"/>
              </a:rPr>
              <a:t> </a:t>
            </a:r>
            <a:r>
              <a:rPr lang="en-US" sz="1100" dirty="0" err="1">
                <a:solidFill>
                  <a:schemeClr val="tx1"/>
                </a:solidFill>
                <a:latin typeface="Times New Roman" panose="02020603050405020304" pitchFamily="18" charset="0"/>
                <a:cs typeface="Times New Roman" panose="02020603050405020304" pitchFamily="18" charset="0"/>
              </a:rPr>
              <a:t>тогтооно</a:t>
            </a:r>
            <a:r>
              <a:rPr lang="en-US" sz="1100" dirty="0">
                <a:solidFill>
                  <a:schemeClr val="tx1"/>
                </a:solidFill>
                <a:latin typeface="Times New Roman" panose="02020603050405020304" pitchFamily="18" charset="0"/>
                <a:cs typeface="Times New Roman" panose="02020603050405020304" pitchFamily="18" charset="0"/>
              </a:rPr>
              <a:t>.</a:t>
            </a:r>
            <a:endParaRPr lang="en-MN" sz="11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800577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0988675" cy="503238"/>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1100" b="1" dirty="0">
                <a:solidFill>
                  <a:srgbClr val="002060"/>
                </a:solidFill>
                <a:latin typeface="Times New Roman" panose="02020603050405020304" pitchFamily="18" charset="0"/>
                <a:cs typeface="Times New Roman" panose="02020603050405020304" pitchFamily="18" charset="0"/>
              </a:rPr>
              <a:t>ФРАНЦ УЛС</a:t>
            </a:r>
            <a:endParaRPr lang="en-US" sz="11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059A29-DCEB-43D4-B4EC-16E8071E0676}"/>
              </a:ext>
            </a:extLst>
          </p:cNvPr>
          <p:cNvSpPr txBox="1"/>
          <p:nvPr/>
        </p:nvSpPr>
        <p:spPr>
          <a:xfrm>
            <a:off x="9486900" y="6416772"/>
            <a:ext cx="25146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Франц улс - Бадамцэцэг</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5877D9C5-8D52-0794-7A10-2BE27CCB286B}"/>
              </a:ext>
            </a:extLst>
          </p:cNvPr>
          <p:cNvCxnSpPr>
            <a:cxnSpLocks/>
          </p:cNvCxnSpPr>
          <p:nvPr/>
        </p:nvCxnSpPr>
        <p:spPr>
          <a:xfrm>
            <a:off x="1883779" y="2622216"/>
            <a:ext cx="9662196" cy="0"/>
          </a:xfrm>
          <a:prstGeom prst="line">
            <a:avLst/>
          </a:prstGeom>
          <a:ln/>
        </p:spPr>
        <p:style>
          <a:lnRef idx="3">
            <a:schemeClr val="accent2"/>
          </a:lnRef>
          <a:fillRef idx="0">
            <a:schemeClr val="accent2"/>
          </a:fillRef>
          <a:effectRef idx="2">
            <a:schemeClr val="accent2"/>
          </a:effectRef>
          <a:fontRef idx="minor">
            <a:schemeClr val="tx1"/>
          </a:fontRef>
        </p:style>
      </p:cxnSp>
      <p:sp>
        <p:nvSpPr>
          <p:cNvPr id="33" name="Content Placeholder 15">
            <a:extLst>
              <a:ext uri="{FF2B5EF4-FFF2-40B4-BE49-F238E27FC236}">
                <a16:creationId xmlns:a16="http://schemas.microsoft.com/office/drawing/2014/main" id="{D0723AD1-D96C-3D7B-1422-ACC335BDDE84}"/>
              </a:ext>
            </a:extLst>
          </p:cNvPr>
          <p:cNvSpPr txBox="1">
            <a:spLocks/>
          </p:cNvSpPr>
          <p:nvPr/>
        </p:nvSpPr>
        <p:spPr>
          <a:xfrm>
            <a:off x="1749691" y="879346"/>
            <a:ext cx="9892630" cy="1519393"/>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14300" indent="0" algn="just">
              <a:lnSpc>
                <a:spcPct val="100000"/>
              </a:lnSpc>
              <a:buClr>
                <a:srgbClr val="002060"/>
              </a:buClr>
              <a:buNone/>
            </a:pPr>
            <a:r>
              <a:rPr lang="mn-MN" altLang="en-US" sz="1100" dirty="0">
                <a:solidFill>
                  <a:srgbClr val="002060"/>
                </a:solidFill>
                <a:latin typeface="Times New Roman" panose="02020603050405020304" pitchFamily="18" charset="0"/>
                <a:cs typeface="Times New Roman" panose="02020603050405020304" pitchFamily="18" charset="0"/>
              </a:rPr>
              <a:t>Францын Эдийн засаг, сангийн яам 3-р сарын 12-нд </a:t>
            </a:r>
            <a:r>
              <a:rPr lang="mn-MN" altLang="en-US" sz="1100" dirty="0" err="1">
                <a:solidFill>
                  <a:srgbClr val="002060"/>
                </a:solidFill>
                <a:latin typeface="Times New Roman" panose="02020603050405020304" pitchFamily="18" charset="0"/>
                <a:cs typeface="Times New Roman" panose="02020603050405020304" pitchFamily="18" charset="0"/>
              </a:rPr>
              <a:t>коронавирусын</a:t>
            </a:r>
            <a:r>
              <a:rPr lang="mn-MN" altLang="en-US" sz="1100" dirty="0">
                <a:solidFill>
                  <a:srgbClr val="002060"/>
                </a:solidFill>
                <a:latin typeface="Times New Roman" panose="02020603050405020304" pitchFamily="18" charset="0"/>
                <a:cs typeface="Times New Roman" panose="02020603050405020304" pitchFamily="18" charset="0"/>
              </a:rPr>
              <a:t> улмаас ноцтой хүндрэлтэй тулгарсан пүүсүүдэд авах арга хэмжээг зарлав. Үүнд: </a:t>
            </a:r>
          </a:p>
          <a:p>
            <a:pPr marL="285750" indent="-171450" algn="just">
              <a:lnSpc>
                <a:spcPct val="100000"/>
              </a:lnSpc>
              <a:buClr>
                <a:srgbClr val="002060"/>
              </a:buClr>
              <a:buFont typeface="Wingdings" panose="05000000000000000000" pitchFamily="2" charset="2"/>
              <a:buChar char="v"/>
            </a:pPr>
            <a:r>
              <a:rPr lang="mn-MN" altLang="en-US" sz="1100" dirty="0">
                <a:solidFill>
                  <a:srgbClr val="002060"/>
                </a:solidFill>
                <a:latin typeface="Times New Roman" panose="02020603050405020304" pitchFamily="18" charset="0"/>
                <a:cs typeface="Times New Roman" panose="02020603050405020304" pitchFamily="18" charset="0"/>
              </a:rPr>
              <a:t>Пүүс, бизнес эрхлэгчдийн аж ахуйн нэгж/орлогын албан татвар, нийгмийн даатгалын шимтгэлийг хойшлуулах, тухай бүрд эдгээр төлбөрөөс чөлөөлөх боломжууд</a:t>
            </a:r>
          </a:p>
          <a:p>
            <a:pPr marL="285750" indent="-171450" algn="just">
              <a:lnSpc>
                <a:spcPct val="100000"/>
              </a:lnSpc>
              <a:spcBef>
                <a:spcPts val="0"/>
              </a:spcBef>
              <a:buClr>
                <a:srgbClr val="002060"/>
              </a:buClr>
              <a:buFont typeface="Wingdings" panose="05000000000000000000" pitchFamily="2" charset="2"/>
              <a:buChar char="v"/>
            </a:pPr>
            <a:r>
              <a:rPr lang="mn-MN" altLang="en-US" sz="1100" dirty="0">
                <a:solidFill>
                  <a:srgbClr val="002060"/>
                </a:solidFill>
                <a:latin typeface="Times New Roman" panose="02020603050405020304" pitchFamily="18" charset="0"/>
                <a:cs typeface="Times New Roman" panose="02020603050405020304" pitchFamily="18" charset="0"/>
              </a:rPr>
              <a:t>Bpifrance-аас санал болгож буй шинэ зээлүүд (улсын хөрөнгө оруулалт болон одоо байгаа зээлүүд хадгалагдаж байна). </a:t>
            </a:r>
            <a:r>
              <a:rPr lang="mn-MN" altLang="en-US" sz="1100" dirty="0" err="1">
                <a:solidFill>
                  <a:srgbClr val="002060"/>
                </a:solidFill>
                <a:latin typeface="Times New Roman" panose="02020603050405020304" pitchFamily="18" charset="0"/>
                <a:cs typeface="Times New Roman" panose="02020603050405020304" pitchFamily="18" charset="0"/>
              </a:rPr>
              <a:t>ЖДҮ</a:t>
            </a:r>
            <a:r>
              <a:rPr lang="mn-MN" altLang="en-US" sz="1100" dirty="0">
                <a:solidFill>
                  <a:srgbClr val="002060"/>
                </a:solidFill>
                <a:latin typeface="Times New Roman" panose="02020603050405020304" pitchFamily="18" charset="0"/>
                <a:cs typeface="Times New Roman" panose="02020603050405020304" pitchFamily="18" charset="0"/>
              </a:rPr>
              <a:t>-д олгосон зээлийн баталгаа нь зээлсэн хөрөнгийн 90% (70% хүртэл) болж өссөн; </a:t>
            </a:r>
          </a:p>
          <a:p>
            <a:pPr marL="285750" indent="-171450" algn="just">
              <a:lnSpc>
                <a:spcPct val="100000"/>
              </a:lnSpc>
              <a:spcBef>
                <a:spcPts val="0"/>
              </a:spcBef>
              <a:buClr>
                <a:srgbClr val="002060"/>
              </a:buClr>
              <a:buFont typeface="Wingdings" panose="05000000000000000000" pitchFamily="2" charset="2"/>
              <a:buChar char="v"/>
            </a:pPr>
            <a:r>
              <a:rPr lang="mn-MN" altLang="en-US" sz="1100" dirty="0">
                <a:solidFill>
                  <a:srgbClr val="002060"/>
                </a:solidFill>
                <a:latin typeface="Times New Roman" panose="02020603050405020304" pitchFamily="18" charset="0"/>
                <a:cs typeface="Times New Roman" panose="02020603050405020304" pitchFamily="18" charset="0"/>
              </a:rPr>
              <a:t>Пүүсүүдийг түр цомхотголд хандахыг дэмжих (журмыг богиносгож, пүүсүүдийн зардлыг олон нийтэд даатгах замаар). Засгийн газар хэсэгчилсэн хөдөлмөрийн нөхөн олговрыг 100 хувь (өмнө нь 70 хувь байсан) нөхөн олгоно. </a:t>
            </a:r>
          </a:p>
          <a:p>
            <a:pPr>
              <a:lnSpc>
                <a:spcPct val="100000"/>
              </a:lnSpc>
              <a:buClr>
                <a:srgbClr val="002060"/>
              </a:buClr>
              <a:buFont typeface="Wingdings" panose="05000000000000000000" pitchFamily="2" charset="2"/>
              <a:buChar char="v"/>
            </a:pPr>
            <a:endParaRPr lang="mn-MN" altLang="en-US" sz="1100" dirty="0">
              <a:solidFill>
                <a:srgbClr val="002060"/>
              </a:solidFill>
              <a:latin typeface="Times New Roman" panose="02020603050405020304" pitchFamily="18" charset="0"/>
              <a:cs typeface="Times New Roman" panose="02020603050405020304" pitchFamily="18" charset="0"/>
            </a:endParaRPr>
          </a:p>
          <a:p>
            <a:pPr>
              <a:lnSpc>
                <a:spcPct val="100000"/>
              </a:lnSpc>
              <a:buClr>
                <a:srgbClr val="002060"/>
              </a:buClr>
              <a:buFont typeface="Wingdings" panose="05000000000000000000" pitchFamily="2" charset="2"/>
              <a:buChar char="v"/>
            </a:pP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34" name="Title 1">
            <a:extLst>
              <a:ext uri="{FF2B5EF4-FFF2-40B4-BE49-F238E27FC236}">
                <a16:creationId xmlns:a16="http://schemas.microsoft.com/office/drawing/2014/main" id="{0C844A40-E196-E95B-D8DB-7B15B689C0A5}"/>
              </a:ext>
            </a:extLst>
          </p:cNvPr>
          <p:cNvSpPr txBox="1">
            <a:spLocks/>
          </p:cNvSpPr>
          <p:nvPr/>
        </p:nvSpPr>
        <p:spPr>
          <a:xfrm>
            <a:off x="289595" y="2622216"/>
            <a:ext cx="1158204" cy="2384274"/>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100" b="1"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100" b="1" dirty="0">
              <a:solidFill>
                <a:srgbClr val="002060"/>
              </a:solidFill>
              <a:latin typeface="Times New Roman" panose="02020603050405020304" pitchFamily="18" charset="0"/>
              <a:cs typeface="Times New Roman" panose="02020603050405020304" pitchFamily="18" charset="0"/>
            </a:endParaRPr>
          </a:p>
        </p:txBody>
      </p:sp>
      <p:sp>
        <p:nvSpPr>
          <p:cNvPr id="35" name="Title 1">
            <a:extLst>
              <a:ext uri="{FF2B5EF4-FFF2-40B4-BE49-F238E27FC236}">
                <a16:creationId xmlns:a16="http://schemas.microsoft.com/office/drawing/2014/main" id="{2423407C-4B1B-FEBD-A2F6-5B0C07D45387}"/>
              </a:ext>
            </a:extLst>
          </p:cNvPr>
          <p:cNvSpPr txBox="1">
            <a:spLocks/>
          </p:cNvSpPr>
          <p:nvPr/>
        </p:nvSpPr>
        <p:spPr>
          <a:xfrm>
            <a:off x="289595" y="923073"/>
            <a:ext cx="1158204" cy="1475665"/>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100" b="1" dirty="0" err="1">
                <a:solidFill>
                  <a:srgbClr val="002060"/>
                </a:solidFill>
                <a:latin typeface="Times New Roman" panose="02020603050405020304" pitchFamily="18" charset="0"/>
                <a:cs typeface="Times New Roman" panose="02020603050405020304" pitchFamily="18" charset="0"/>
              </a:rPr>
              <a:t>КОВИД</a:t>
            </a:r>
            <a:r>
              <a:rPr lang="mn-MN" sz="1100" b="1" dirty="0">
                <a:solidFill>
                  <a:srgbClr val="002060"/>
                </a:solidFill>
                <a:latin typeface="Times New Roman" panose="02020603050405020304" pitchFamily="18" charset="0"/>
                <a:cs typeface="Times New Roman" panose="02020603050405020304" pitchFamily="18" charset="0"/>
              </a:rPr>
              <a:t>-19 </a:t>
            </a:r>
            <a:r>
              <a:rPr lang="mn-MN" sz="1100" b="1" dirty="0" err="1">
                <a:solidFill>
                  <a:srgbClr val="002060"/>
                </a:solidFill>
                <a:latin typeface="Times New Roman" panose="02020603050405020304" pitchFamily="18" charset="0"/>
                <a:cs typeface="Times New Roman" panose="02020603050405020304" pitchFamily="18" charset="0"/>
              </a:rPr>
              <a:t>ын</a:t>
            </a:r>
            <a:r>
              <a:rPr lang="mn-MN" sz="1100" b="1" dirty="0">
                <a:solidFill>
                  <a:srgbClr val="002060"/>
                </a:solidFill>
                <a:latin typeface="Times New Roman" panose="02020603050405020304" pitchFamily="18" charset="0"/>
                <a:cs typeface="Times New Roman" panose="02020603050405020304" pitchFamily="18" charset="0"/>
              </a:rPr>
              <a:t> үед тулгамдсан асуудлууд</a:t>
            </a:r>
          </a:p>
        </p:txBody>
      </p:sp>
      <p:sp>
        <p:nvSpPr>
          <p:cNvPr id="36" name="Content Placeholder 3">
            <a:extLst>
              <a:ext uri="{FF2B5EF4-FFF2-40B4-BE49-F238E27FC236}">
                <a16:creationId xmlns:a16="http://schemas.microsoft.com/office/drawing/2014/main" id="{8AFFFD54-51B6-C6EF-F0F1-547A75B6CF37}"/>
              </a:ext>
            </a:extLst>
          </p:cNvPr>
          <p:cNvSpPr txBox="1">
            <a:spLocks/>
          </p:cNvSpPr>
          <p:nvPr/>
        </p:nvSpPr>
        <p:spPr>
          <a:xfrm>
            <a:off x="1883779" y="2622216"/>
            <a:ext cx="9624454" cy="2607748"/>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28600" indent="-228600">
              <a:lnSpc>
                <a:spcPct val="100000"/>
              </a:lnSpc>
              <a:spcBef>
                <a:spcPts val="0"/>
              </a:spcBef>
              <a:buClr>
                <a:srgbClr val="002060"/>
              </a:buClr>
              <a:buFont typeface="Wingdings" panose="05000000000000000000" pitchFamily="2" charset="2"/>
              <a:buChar char="v"/>
            </a:pPr>
            <a:r>
              <a:rPr lang="mn-MN" altLang="en-US" sz="1100" dirty="0">
                <a:solidFill>
                  <a:srgbClr val="002060"/>
                </a:solidFill>
                <a:latin typeface="Times New Roman" panose="02020603050405020304" pitchFamily="18" charset="0"/>
                <a:cs typeface="Times New Roman" panose="02020603050405020304" pitchFamily="18" charset="0"/>
              </a:rPr>
              <a:t>Гуравдугаар сарын 17-нд засгийн газар бизнесийг дэмжих зорилгоор 45 тэрбум еврогийн нэмэлт багцыг зарлав:</a:t>
            </a:r>
          </a:p>
          <a:p>
            <a:pPr marL="228600" indent="-228600">
              <a:lnSpc>
                <a:spcPct val="100000"/>
              </a:lnSpc>
              <a:spcBef>
                <a:spcPts val="0"/>
              </a:spcBef>
              <a:buClr>
                <a:srgbClr val="002060"/>
              </a:buClr>
              <a:buFont typeface="Wingdings" panose="05000000000000000000" pitchFamily="2" charset="2"/>
              <a:buChar char="v"/>
            </a:pPr>
            <a:r>
              <a:rPr lang="mn-MN" altLang="en-US" sz="1100" dirty="0">
                <a:solidFill>
                  <a:srgbClr val="002060"/>
                </a:solidFill>
                <a:latin typeface="Times New Roman" panose="02020603050405020304" pitchFamily="18" charset="0"/>
                <a:cs typeface="Times New Roman" panose="02020603050405020304" pitchFamily="18" charset="0"/>
              </a:rPr>
              <a:t>Засгийн газраас компаниудад зээл олгоход 300 тэрбум еврогийн баталгаа гаргаж өгдөг </a:t>
            </a:r>
          </a:p>
          <a:p>
            <a:pPr marL="228600" indent="-228600">
              <a:lnSpc>
                <a:spcPct val="100000"/>
              </a:lnSpc>
              <a:spcBef>
                <a:spcPts val="0"/>
              </a:spcBef>
              <a:buClr>
                <a:srgbClr val="002060"/>
              </a:buClr>
              <a:buFont typeface="Wingdings" panose="05000000000000000000" pitchFamily="2" charset="2"/>
              <a:buChar char="v"/>
            </a:pPr>
            <a:r>
              <a:rPr lang="mn-MN" altLang="en-US" sz="1100" dirty="0">
                <a:solidFill>
                  <a:srgbClr val="002060"/>
                </a:solidFill>
                <a:latin typeface="Times New Roman" panose="02020603050405020304" pitchFamily="18" charset="0"/>
                <a:cs typeface="Times New Roman" panose="02020603050405020304" pitchFamily="18" charset="0"/>
              </a:rPr>
              <a:t>Жижиг компаниуд болон хувиараа хөдөлмөр эрхлэгчдийн эргэлт 1 сая еврогоос бага, эргэлт нь 70% ба түүнээс дээш буурсан тохиолдолд сар бүр 1500 еврогийн нөхөн олговор олгох боломжтой. </a:t>
            </a:r>
          </a:p>
          <a:p>
            <a:pPr marL="228600" indent="-228600">
              <a:lnSpc>
                <a:spcPct val="100000"/>
              </a:lnSpc>
              <a:spcBef>
                <a:spcPts val="0"/>
              </a:spcBef>
              <a:buClr>
                <a:srgbClr val="002060"/>
              </a:buClr>
              <a:buFont typeface="Wingdings" panose="05000000000000000000" pitchFamily="2" charset="2"/>
              <a:buChar char="v"/>
            </a:pPr>
            <a:r>
              <a:rPr lang="mn-MN" altLang="en-US" sz="1100" dirty="0">
                <a:solidFill>
                  <a:srgbClr val="002060"/>
                </a:solidFill>
                <a:latin typeface="Times New Roman" panose="02020603050405020304" pitchFamily="18" charset="0"/>
                <a:cs typeface="Times New Roman" panose="02020603050405020304" pitchFamily="18" charset="0"/>
              </a:rPr>
              <a:t>Жижиг компаниудын түрээс, хий, цахилгааны төлбөрийг төр төлнө </a:t>
            </a:r>
          </a:p>
          <a:p>
            <a:pPr marL="228600" indent="-228600">
              <a:lnSpc>
                <a:spcPct val="100000"/>
              </a:lnSpc>
              <a:spcBef>
                <a:spcPts val="0"/>
              </a:spcBef>
              <a:buClr>
                <a:srgbClr val="002060"/>
              </a:buClr>
              <a:buFont typeface="Wingdings" panose="05000000000000000000" pitchFamily="2" charset="2"/>
              <a:buChar char="v"/>
            </a:pPr>
            <a:r>
              <a:rPr lang="mn-MN" altLang="en-US" sz="1100" dirty="0">
                <a:solidFill>
                  <a:srgbClr val="002060"/>
                </a:solidFill>
                <a:latin typeface="Times New Roman" panose="02020603050405020304" pitchFamily="18" charset="0"/>
                <a:cs typeface="Times New Roman" panose="02020603050405020304" pitchFamily="18" charset="0"/>
              </a:rPr>
              <a:t>Хувиараа хөдөлмөр эрхлэгчдийн эв санааны нэгдлийн санд 2 тэрбум евро олгоно.</a:t>
            </a:r>
          </a:p>
          <a:p>
            <a:pPr marL="228600" indent="-228600">
              <a:lnSpc>
                <a:spcPct val="100000"/>
              </a:lnSpc>
              <a:spcBef>
                <a:spcPts val="0"/>
              </a:spcBef>
              <a:buClr>
                <a:srgbClr val="002060"/>
              </a:buClr>
              <a:buFont typeface="Wingdings" panose="05000000000000000000" pitchFamily="2" charset="2"/>
              <a:buChar char="v"/>
            </a:pPr>
            <a:r>
              <a:rPr kumimoji="0" lang="mn-MN"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Гуравдугаар сарын 23-нд Францын банкны холбооноос бэлэн мөнгөний хомсдолд орсон Францын пүүсүүд </a:t>
            </a:r>
            <a:r>
              <a:rPr kumimoji="0" lang="mn-MN" altLang="en-US" sz="11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коронавирусын</a:t>
            </a:r>
            <a:r>
              <a:rPr kumimoji="0" lang="mn-MN"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хямралыг даван туулахын тулд гурван сарын орлоготой тэнцэх хэмжээний бага хүүтэй (0.25%) зээл авах боломжтой болно гэж мэдэгдэв, эргэн төлөлт нь нэг жилийн дараа эхэлнэ.</a:t>
            </a:r>
          </a:p>
          <a:p>
            <a:pPr marL="228600" indent="-228600">
              <a:lnSpc>
                <a:spcPct val="100000"/>
              </a:lnSpc>
              <a:spcBef>
                <a:spcPts val="0"/>
              </a:spcBef>
              <a:buClr>
                <a:srgbClr val="002060"/>
              </a:buClr>
              <a:buFont typeface="Wingdings" panose="05000000000000000000" pitchFamily="2" charset="2"/>
              <a:buChar char="v"/>
            </a:pPr>
            <a:r>
              <a:rPr kumimoji="0" lang="mn-MN"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Гуравдугаар сарын 25-нд Франц улс гарааны бизнесүүдэд зориулж 4 тэрбум еврогийн яаралтай тусламжийн төлөвлөгөө гаргажээ. Үүнд дараах арга хэмжээ багтана</a:t>
            </a:r>
            <a:r>
              <a:rPr lang="mn-MN" altLang="en-US" sz="1100" dirty="0">
                <a:solidFill>
                  <a:srgbClr val="002060"/>
                </a:solidFill>
                <a:latin typeface="Times New Roman" panose="02020603050405020304" pitchFamily="18" charset="0"/>
                <a:cs typeface="Times New Roman" panose="02020603050405020304" pitchFamily="18" charset="0"/>
              </a:rPr>
              <a:t>.</a:t>
            </a:r>
          </a:p>
          <a:p>
            <a:pPr marL="228600" indent="-228600">
              <a:lnSpc>
                <a:spcPct val="100000"/>
              </a:lnSpc>
              <a:spcBef>
                <a:spcPts val="0"/>
              </a:spcBef>
              <a:buClr>
                <a:srgbClr val="002060"/>
              </a:buClr>
              <a:buFont typeface="Wingdings" panose="05000000000000000000" pitchFamily="2" charset="2"/>
              <a:buChar char="v"/>
            </a:pPr>
            <a:r>
              <a:rPr kumimoji="0" lang="mn-MN"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80 сая еврогийн багцыг хөрөнгө оруулалт </a:t>
            </a:r>
            <a:r>
              <a:rPr kumimoji="0" lang="en-US" altLang="en-US" sz="11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d'avenir</a:t>
            </a:r>
            <a:r>
              <a:rPr kumimoji="0" lang="en-US"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mn-MN"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хөтөлбөр (</a:t>
            </a:r>
            <a:r>
              <a:rPr kumimoji="0" lang="en-US"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PIA) </a:t>
            </a:r>
            <a:r>
              <a:rPr kumimoji="0" lang="mn-MN"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санхүүжүүлж, </a:t>
            </a:r>
            <a:r>
              <a:rPr kumimoji="0" lang="en-US" altLang="en-US" sz="11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Bpifrance</a:t>
            </a:r>
            <a:r>
              <a:rPr kumimoji="0" lang="en-US"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a:t>
            </a:r>
            <a:r>
              <a:rPr kumimoji="0" lang="mn-MN" altLang="en-US" sz="11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удирдна</a:t>
            </a:r>
            <a:r>
              <a:rPr kumimoji="0" lang="mn-MN"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p>
          <a:p>
            <a:pPr marL="228600" indent="-228600">
              <a:lnSpc>
                <a:spcPct val="100000"/>
              </a:lnSpc>
              <a:spcBef>
                <a:spcPts val="0"/>
              </a:spcBef>
              <a:buClr>
                <a:srgbClr val="002060"/>
              </a:buClr>
              <a:buFont typeface="Wingdings" panose="05000000000000000000" pitchFamily="2" charset="2"/>
              <a:buChar char="v"/>
            </a:pPr>
            <a:r>
              <a:rPr kumimoji="0" lang="mn-MN"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Францын хувьд 2019 оны цалингийн төсвөөс хоёр дахин, түүнээс дээш бол бусад компаниудын адил жилийн орлогын 25%-тай тэнцэх хэмжээний төрийн баталгаатай төрийн сангийн зээл. Тусгай зориулалтын санхүүгийн хуулийн төсөлд батлагдсан 300 тэрбум еврогийн төрийн баталгааны дагуу эдгээр зээлийг хувийн </a:t>
            </a:r>
            <a:r>
              <a:rPr kumimoji="0" lang="mn-MN" altLang="en-US" sz="11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банкууд</a:t>
            </a:r>
            <a:r>
              <a:rPr kumimoji="0" lang="mn-MN"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болон Bpifrance </a:t>
            </a:r>
            <a:r>
              <a:rPr kumimoji="0" lang="mn-MN" altLang="en-US" sz="11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хоёуланг</a:t>
            </a:r>
            <a:r>
              <a:rPr kumimoji="0" lang="mn-MN"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нь хуваарилдаг. </a:t>
            </a:r>
          </a:p>
          <a:p>
            <a:pPr>
              <a:lnSpc>
                <a:spcPct val="100000"/>
              </a:lnSpc>
              <a:spcBef>
                <a:spcPts val="0"/>
              </a:spcBef>
              <a:buClr>
                <a:srgbClr val="002060"/>
              </a:buClr>
              <a:buFont typeface="Wingdings" panose="05000000000000000000" pitchFamily="2" charset="2"/>
              <a:buChar char="v"/>
            </a:pPr>
            <a:endParaRPr lang="mn-MN" altLang="en-US" sz="1100" dirty="0">
              <a:solidFill>
                <a:srgbClr val="002060"/>
              </a:solidFill>
              <a:latin typeface="Times New Roman" panose="02020603050405020304" pitchFamily="18" charset="0"/>
              <a:cs typeface="Times New Roman" panose="02020603050405020304" pitchFamily="18" charset="0"/>
            </a:endParaRPr>
          </a:p>
          <a:p>
            <a:pPr>
              <a:lnSpc>
                <a:spcPct val="100000"/>
              </a:lnSpc>
              <a:spcBef>
                <a:spcPts val="0"/>
              </a:spcBef>
              <a:buClr>
                <a:srgbClr val="002060"/>
              </a:buClr>
              <a:buFont typeface="Wingdings" panose="05000000000000000000" pitchFamily="2" charset="2"/>
              <a:buChar char="v"/>
            </a:pPr>
            <a:endParaRPr lang="mn-MN" altLang="en-US" sz="1100" dirty="0">
              <a:solidFill>
                <a:srgbClr val="002060"/>
              </a:solidFill>
              <a:latin typeface="Times New Roman" panose="02020603050405020304" pitchFamily="18" charset="0"/>
              <a:cs typeface="Times New Roman" panose="02020603050405020304" pitchFamily="18" charset="0"/>
            </a:endParaRPr>
          </a:p>
          <a:p>
            <a:pPr>
              <a:lnSpc>
                <a:spcPct val="100000"/>
              </a:lnSpc>
              <a:spcBef>
                <a:spcPts val="0"/>
              </a:spcBef>
              <a:buClr>
                <a:srgbClr val="002060"/>
              </a:buClr>
              <a:buFont typeface="Wingdings" panose="05000000000000000000" pitchFamily="2" charset="2"/>
              <a:buChar char="v"/>
            </a:pP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41" name="Title 1">
            <a:extLst>
              <a:ext uri="{FF2B5EF4-FFF2-40B4-BE49-F238E27FC236}">
                <a16:creationId xmlns:a16="http://schemas.microsoft.com/office/drawing/2014/main" id="{8009577F-BAEF-0274-4EBB-EA4523AF816A}"/>
              </a:ext>
            </a:extLst>
          </p:cNvPr>
          <p:cNvSpPr txBox="1">
            <a:spLocks/>
          </p:cNvSpPr>
          <p:nvPr/>
        </p:nvSpPr>
        <p:spPr>
          <a:xfrm>
            <a:off x="289595" y="5393750"/>
            <a:ext cx="1158204" cy="716473"/>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100" b="1" dirty="0">
                <a:solidFill>
                  <a:srgbClr val="002060"/>
                </a:solidFill>
                <a:latin typeface="Times New Roman" panose="02020603050405020304" pitchFamily="18" charset="0"/>
                <a:cs typeface="Times New Roman" panose="02020603050405020304" pitchFamily="18" charset="0"/>
              </a:rPr>
              <a:t>Үр дүн</a:t>
            </a:r>
            <a:endParaRPr lang="en-US" sz="1100" b="1" dirty="0">
              <a:solidFill>
                <a:srgbClr val="002060"/>
              </a:solidFill>
              <a:latin typeface="Times New Roman" panose="02020603050405020304" pitchFamily="18" charset="0"/>
              <a:cs typeface="Times New Roman" panose="02020603050405020304" pitchFamily="18" charset="0"/>
            </a:endParaRPr>
          </a:p>
        </p:txBody>
      </p:sp>
      <p:sp>
        <p:nvSpPr>
          <p:cNvPr id="43" name="TextBox 42">
            <a:extLst>
              <a:ext uri="{FF2B5EF4-FFF2-40B4-BE49-F238E27FC236}">
                <a16:creationId xmlns:a16="http://schemas.microsoft.com/office/drawing/2014/main" id="{3C9E9BD4-C9FB-4A06-7AD5-AA3E57AF0FA3}"/>
              </a:ext>
            </a:extLst>
          </p:cNvPr>
          <p:cNvSpPr txBox="1"/>
          <p:nvPr/>
        </p:nvSpPr>
        <p:spPr>
          <a:xfrm>
            <a:off x="1883779" y="5393750"/>
            <a:ext cx="9892629" cy="769441"/>
          </a:xfrm>
          <a:prstGeom prst="rect">
            <a:avLst/>
          </a:prstGeom>
          <a:noFill/>
        </p:spPr>
        <p:txBody>
          <a:bodyPr wrap="square">
            <a:spAutoFit/>
          </a:bodyPr>
          <a:lstStyle/>
          <a:p>
            <a:r>
              <a:rPr kumimoji="0" lang="mn-MN"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Гуравдугаар сарын 31-нд засгийн газар нэмэлт арга хэмжээний талаар зарлав. </a:t>
            </a:r>
          </a:p>
          <a:p>
            <a:r>
              <a:rPr kumimoji="0" lang="mn-MN"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Хямралтай тэмцэхэд </a:t>
            </a:r>
            <a:r>
              <a:rPr kumimoji="0" lang="mn-MN" altLang="en-US" sz="11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старт</a:t>
            </a:r>
            <a:r>
              <a:rPr kumimoji="0" lang="mn-MN"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t>
            </a:r>
            <a:r>
              <a:rPr kumimoji="0" lang="mn-MN" altLang="en-US" sz="11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апууд</a:t>
            </a:r>
            <a:r>
              <a:rPr kumimoji="0" lang="mn-MN"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хэрхэн үүрэг гүйцэтгэж болохыг онцлон харуулах зорилгоор La France Tech Toulouse гэх мэт олон нийтийн санаачилгыг эхлүүлсэн. </a:t>
            </a:r>
            <a:r>
              <a:rPr kumimoji="0" lang="mn-MN" altLang="en-US" sz="11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Франс</a:t>
            </a:r>
            <a:r>
              <a:rPr kumimoji="0" lang="mn-MN"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 Дижитал зэрэг салбарын холбоод хямралын үед </a:t>
            </a:r>
            <a:r>
              <a:rPr kumimoji="0" lang="mn-MN" altLang="en-US" sz="11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ЖДҮ</a:t>
            </a:r>
            <a:r>
              <a:rPr kumimoji="0" lang="mn-MN"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-ийг дэмжих хүчин чармайлтаа эрчимжүүлж, жишээ нь алсын зайнаас ажиллах, компаниудад зөвлөгөө өгөх зэргээр дамжуулан дэмжлэг үзүүлж байна. Францын даатгагчид мөн </a:t>
            </a:r>
            <a:r>
              <a:rPr kumimoji="0" lang="mn-MN" altLang="en-US" sz="1100" b="0" i="0" u="none" strike="noStrike" cap="none" normalizeH="0" baseline="0" dirty="0" err="1">
                <a:ln>
                  <a:noFill/>
                </a:ln>
                <a:solidFill>
                  <a:srgbClr val="002060"/>
                </a:solidFill>
                <a:effectLst/>
                <a:latin typeface="Times New Roman" panose="02020603050405020304" pitchFamily="18" charset="0"/>
                <a:cs typeface="Times New Roman" panose="02020603050405020304" pitchFamily="18" charset="0"/>
              </a:rPr>
              <a:t>ЖДҮ</a:t>
            </a:r>
            <a:r>
              <a:rPr kumimoji="0" lang="mn-MN"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-ийг дэмжих 1 тэрбум евро хүртэлх арга хэмжээг зарлалаа. </a:t>
            </a:r>
          </a:p>
        </p:txBody>
      </p:sp>
      <p:cxnSp>
        <p:nvCxnSpPr>
          <p:cNvPr id="44" name="Straight Connector 43">
            <a:extLst>
              <a:ext uri="{FF2B5EF4-FFF2-40B4-BE49-F238E27FC236}">
                <a16:creationId xmlns:a16="http://schemas.microsoft.com/office/drawing/2014/main" id="{BA9A80B9-96C2-0594-56B9-F81BA2B20FCA}"/>
              </a:ext>
            </a:extLst>
          </p:cNvPr>
          <p:cNvCxnSpPr>
            <a:cxnSpLocks/>
          </p:cNvCxnSpPr>
          <p:nvPr/>
        </p:nvCxnSpPr>
        <p:spPr>
          <a:xfrm>
            <a:off x="1883779" y="5356754"/>
            <a:ext cx="9662196"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1525284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7616" y="312997"/>
            <a:ext cx="10845233" cy="1569660"/>
          </a:xfrm>
          <a:prstGeom prst="rect">
            <a:avLst/>
          </a:prstGeom>
          <a:solidFill>
            <a:schemeClr val="bg1"/>
          </a:solidFill>
        </p:spPr>
        <p:txBody>
          <a:bodyPr wrap="square" rtlCol="0">
            <a:spAutoFit/>
          </a:bodyPr>
          <a:lstStyle/>
          <a:p>
            <a:r>
              <a:rPr lang="mn-MN" sz="1200" b="1" dirty="0">
                <a:latin typeface="Times New Roman Mon" panose="02020500000000000000" pitchFamily="18" charset="0"/>
              </a:rPr>
              <a:t>“Коронавирусийн хямралын” шинж чанар: </a:t>
            </a:r>
          </a:p>
          <a:p>
            <a:r>
              <a:rPr lang="mn-MN" sz="1200" b="1" dirty="0">
                <a:latin typeface="Times New Roman Mon" panose="02020500000000000000" pitchFamily="18" charset="0"/>
              </a:rPr>
              <a:t>Эрэлт ба нийлүүлэлтийн тал дээрх шокийн давхцал</a:t>
            </a:r>
          </a:p>
          <a:p>
            <a:pPr marL="342900" indent="-171450" algn="just">
              <a:buFont typeface="Arial" panose="020B0604020202020204" pitchFamily="34" charset="0"/>
              <a:buChar char="•"/>
            </a:pPr>
            <a:r>
              <a:rPr lang="mn-MN" sz="1200" dirty="0">
                <a:latin typeface="Times New Roman Mon" panose="02020500000000000000" pitchFamily="18" charset="0"/>
              </a:rPr>
              <a:t>Хил хааж, гадагш чиглэсэн аяллыг хязгаарласан зэрэг шилжилт хөдөлгөөний хязгаарлалтын улмаас нийлүүлэлтийн шок ба эрэлт хэрэгцээний шок нэгэн зэрэг илрэв.</a:t>
            </a:r>
            <a:endParaRPr lang="en-US" sz="1200" dirty="0">
              <a:latin typeface="Times New Roman Mon" panose="02020500000000000000" pitchFamily="18" charset="0"/>
            </a:endParaRPr>
          </a:p>
          <a:p>
            <a:pPr algn="just"/>
            <a:endParaRPr lang="en-US" sz="1200" b="1" dirty="0">
              <a:latin typeface="Times New Roman Mon" panose="02020500000000000000" pitchFamily="18" charset="0"/>
            </a:endParaRPr>
          </a:p>
          <a:p>
            <a:pPr algn="just"/>
            <a:r>
              <a:rPr lang="mn-MN" sz="1200" b="1" dirty="0">
                <a:latin typeface="Times New Roman Mon" panose="02020500000000000000" pitchFamily="18" charset="0"/>
              </a:rPr>
              <a:t>Нийлүүлэлтийн шок: Дэлхийн хэмжээний нийлүүлэлтийн сүлжээ тасарч, үйлчилгээ зогссон</a:t>
            </a:r>
          </a:p>
          <a:p>
            <a:pPr algn="just"/>
            <a:r>
              <a:rPr lang="mn-MN" sz="1200" dirty="0">
                <a:latin typeface="Times New Roman Mon" panose="02020500000000000000" pitchFamily="18" charset="0"/>
              </a:rPr>
              <a:t>    </a:t>
            </a:r>
            <a:r>
              <a:rPr lang="mn-MN" sz="1200" b="1" dirty="0">
                <a:latin typeface="Times New Roman Mon" panose="02020500000000000000" pitchFamily="18" charset="0"/>
              </a:rPr>
              <a:t>Эрэлт хэрэгцээний шок: Нүүр тулсан үйлчилгээ ба хүний хөдөлгөөнтэй холбоотой эрэлт хэрэгцээний тасалдал</a:t>
            </a:r>
          </a:p>
          <a:p>
            <a:pPr marL="342900" indent="-171450" algn="just">
              <a:buFont typeface="Arial" panose="020B0604020202020204" pitchFamily="34" charset="0"/>
              <a:buChar char="•"/>
            </a:pPr>
            <a:r>
              <a:rPr lang="mn-MN" sz="1200" dirty="0">
                <a:latin typeface="Times New Roman Mon" panose="02020500000000000000" pitchFamily="18" charset="0"/>
              </a:rPr>
              <a:t>Дайнаас хойш олон улсын хамтын нийгэмлэгт учирч байгаагүй </a:t>
            </a:r>
            <a:r>
              <a:rPr lang="mn-MN" sz="1200" b="1" dirty="0">
                <a:latin typeface="Times New Roman Mon" panose="02020500000000000000" pitchFamily="18" charset="0"/>
              </a:rPr>
              <a:t>урьд хожид дуулдаагүй эдийн засгийн хямрал</a:t>
            </a:r>
          </a:p>
        </p:txBody>
      </p:sp>
      <p:grpSp>
        <p:nvGrpSpPr>
          <p:cNvPr id="18" name="Group 17">
            <a:extLst>
              <a:ext uri="{FF2B5EF4-FFF2-40B4-BE49-F238E27FC236}">
                <a16:creationId xmlns:a16="http://schemas.microsoft.com/office/drawing/2014/main" id="{FF3F57DF-B3BE-6045-9400-6A7970459B63}"/>
              </a:ext>
            </a:extLst>
          </p:cNvPr>
          <p:cNvGrpSpPr/>
          <p:nvPr/>
        </p:nvGrpSpPr>
        <p:grpSpPr>
          <a:xfrm>
            <a:off x="848419" y="1882657"/>
            <a:ext cx="10666611" cy="2004688"/>
            <a:chOff x="762694" y="1901952"/>
            <a:chExt cx="10666611" cy="2004688"/>
          </a:xfrm>
        </p:grpSpPr>
        <p:grpSp>
          <p:nvGrpSpPr>
            <p:cNvPr id="15" name="Group 14">
              <a:extLst>
                <a:ext uri="{FF2B5EF4-FFF2-40B4-BE49-F238E27FC236}">
                  <a16:creationId xmlns:a16="http://schemas.microsoft.com/office/drawing/2014/main" id="{2DF84249-1BEF-1798-9446-597CA53DEF84}"/>
                </a:ext>
              </a:extLst>
            </p:cNvPr>
            <p:cNvGrpSpPr/>
            <p:nvPr/>
          </p:nvGrpSpPr>
          <p:grpSpPr>
            <a:xfrm>
              <a:off x="762694" y="1901952"/>
              <a:ext cx="10666611" cy="2004688"/>
              <a:chOff x="1685924" y="2002694"/>
              <a:chExt cx="8818709" cy="2004688"/>
            </a:xfrm>
          </p:grpSpPr>
          <p:sp>
            <p:nvSpPr>
              <p:cNvPr id="5" name="TextBox 4"/>
              <p:cNvSpPr txBox="1"/>
              <p:nvPr/>
            </p:nvSpPr>
            <p:spPr>
              <a:xfrm>
                <a:off x="1685924" y="2659886"/>
                <a:ext cx="1708847" cy="646331"/>
              </a:xfrm>
              <a:prstGeom prst="rect">
                <a:avLst/>
              </a:prstGeom>
              <a:solidFill>
                <a:schemeClr val="bg1">
                  <a:lumMod val="95000"/>
                </a:schemeClr>
              </a:solidFill>
            </p:spPr>
            <p:txBody>
              <a:bodyPr wrap="square" rtlCol="0">
                <a:spAutoFit/>
              </a:bodyPr>
              <a:lstStyle/>
              <a:p>
                <a:pPr algn="ctr"/>
                <a:r>
                  <a:rPr lang="mn-MN" sz="1200" dirty="0">
                    <a:latin typeface="Times New Roman Mon" panose="02020500000000000000" pitchFamily="18" charset="0"/>
                  </a:rPr>
                  <a:t>Хил хааж, гадагш аяллыг хязгаарлах зэрэг хүний хөдөлгөөний хязгаарлалт</a:t>
                </a:r>
              </a:p>
            </p:txBody>
          </p:sp>
          <p:sp>
            <p:nvSpPr>
              <p:cNvPr id="6" name="TextBox 5"/>
              <p:cNvSpPr txBox="1"/>
              <p:nvPr/>
            </p:nvSpPr>
            <p:spPr>
              <a:xfrm>
                <a:off x="3997573" y="2332360"/>
                <a:ext cx="2562899" cy="461665"/>
              </a:xfrm>
              <a:prstGeom prst="rect">
                <a:avLst/>
              </a:prstGeom>
              <a:solidFill>
                <a:schemeClr val="bg1">
                  <a:lumMod val="95000"/>
                </a:schemeClr>
              </a:solidFill>
            </p:spPr>
            <p:txBody>
              <a:bodyPr wrap="square" rtlCol="0">
                <a:spAutoFit/>
              </a:bodyPr>
              <a:lstStyle/>
              <a:p>
                <a:pPr marL="285750" indent="-285750" algn="just">
                  <a:buFont typeface="Arial" panose="020B0604020202020204" pitchFamily="34" charset="0"/>
                  <a:buChar char="•"/>
                </a:pPr>
                <a:r>
                  <a:rPr lang="mn-MN" sz="1200" dirty="0">
                    <a:latin typeface="Times New Roman Mon" panose="02020500000000000000" pitchFamily="18" charset="0"/>
                  </a:rPr>
                  <a:t>Нийлүүлэлтийн сүлжээ тасарч</a:t>
                </a:r>
              </a:p>
              <a:p>
                <a:pPr marL="285750" indent="-285750" algn="just">
                  <a:buFont typeface="Arial" panose="020B0604020202020204" pitchFamily="34" charset="0"/>
                  <a:buChar char="•"/>
                </a:pPr>
                <a:r>
                  <a:rPr lang="mn-MN" sz="1200" dirty="0">
                    <a:latin typeface="Times New Roman Mon" panose="02020500000000000000" pitchFamily="18" charset="0"/>
                  </a:rPr>
                  <a:t>Үйлчилгээ зогссон </a:t>
                </a:r>
                <a:endParaRPr lang="en-US" sz="1200" dirty="0">
                  <a:latin typeface="Times New Roman Mon" panose="02020500000000000000" pitchFamily="18" charset="0"/>
                </a:endParaRPr>
              </a:p>
            </p:txBody>
          </p:sp>
          <p:sp>
            <p:nvSpPr>
              <p:cNvPr id="7" name="TextBox 6"/>
              <p:cNvSpPr txBox="1"/>
              <p:nvPr/>
            </p:nvSpPr>
            <p:spPr>
              <a:xfrm>
                <a:off x="3997572" y="3176385"/>
                <a:ext cx="2562900" cy="830997"/>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pPr>
                <a:r>
                  <a:rPr lang="mn-MN" sz="1200" dirty="0">
                    <a:latin typeface="Times New Roman Mon" panose="02020500000000000000" pitchFamily="18" charset="0"/>
                  </a:rPr>
                  <a:t>Нүүр тулсан үйлчилгээний эрэлт хэрэгцээ огцом буурсан</a:t>
                </a:r>
              </a:p>
              <a:p>
                <a:pPr marL="285750" indent="-285750">
                  <a:buFont typeface="Arial" panose="020B0604020202020204" pitchFamily="34" charset="0"/>
                  <a:buChar char="•"/>
                </a:pPr>
                <a:r>
                  <a:rPr lang="mn-MN" sz="1200" dirty="0">
                    <a:latin typeface="Times New Roman Mon" panose="02020500000000000000" pitchFamily="18" charset="0"/>
                  </a:rPr>
                  <a:t>Хүний хөдөлгөөнтэй холбоотой эрэлт хэрэгцээний тасалдал</a:t>
                </a:r>
              </a:p>
            </p:txBody>
          </p:sp>
          <p:sp>
            <p:nvSpPr>
              <p:cNvPr id="8" name="TextBox 7"/>
              <p:cNvSpPr txBox="1"/>
              <p:nvPr/>
            </p:nvSpPr>
            <p:spPr>
              <a:xfrm>
                <a:off x="7228686" y="2794025"/>
                <a:ext cx="3275947" cy="461665"/>
              </a:xfrm>
              <a:prstGeom prst="rect">
                <a:avLst/>
              </a:prstGeom>
              <a:solidFill>
                <a:schemeClr val="bg1">
                  <a:lumMod val="95000"/>
                </a:schemeClr>
              </a:solidFill>
            </p:spPr>
            <p:txBody>
              <a:bodyPr wrap="square" rtlCol="0">
                <a:spAutoFit/>
              </a:bodyPr>
              <a:lstStyle/>
              <a:p>
                <a:pPr algn="just"/>
                <a:r>
                  <a:rPr lang="mn-MN" sz="1200" dirty="0">
                    <a:latin typeface="Times New Roman Mon" panose="02020500000000000000" pitchFamily="18" charset="0"/>
                  </a:rPr>
                  <a:t>Орлого, хөдөлмөр эрхлэлт огцом багассанаар эдийн засгийн доройтлын гинжин хэлхээ улам хурцадсан. </a:t>
                </a:r>
                <a:endParaRPr lang="en-US" sz="1200" dirty="0">
                  <a:latin typeface="Times New Roman Mon" panose="02020500000000000000" pitchFamily="18" charset="0"/>
                </a:endParaRPr>
              </a:p>
            </p:txBody>
          </p:sp>
          <p:sp>
            <p:nvSpPr>
              <p:cNvPr id="9" name="TextBox 8"/>
              <p:cNvSpPr txBox="1"/>
              <p:nvPr/>
            </p:nvSpPr>
            <p:spPr>
              <a:xfrm>
                <a:off x="3997573" y="2002694"/>
                <a:ext cx="2562899" cy="276999"/>
              </a:xfrm>
              <a:prstGeom prst="rect">
                <a:avLst/>
              </a:prstGeom>
              <a:solidFill>
                <a:schemeClr val="accent5">
                  <a:lumMod val="75000"/>
                </a:schemeClr>
              </a:solidFill>
            </p:spPr>
            <p:txBody>
              <a:bodyPr wrap="square" rtlCol="0">
                <a:spAutoFit/>
              </a:bodyPr>
              <a:lstStyle/>
              <a:p>
                <a:pPr algn="ctr"/>
                <a:r>
                  <a:rPr lang="mn-MN" sz="1200" dirty="0">
                    <a:solidFill>
                      <a:schemeClr val="bg1"/>
                    </a:solidFill>
                    <a:latin typeface="Times New Roman Mon" panose="02020500000000000000" pitchFamily="18" charset="0"/>
                  </a:rPr>
                  <a:t>Нийлүүлэлтийн шок</a:t>
                </a:r>
                <a:endParaRPr lang="en-US" sz="1200" dirty="0">
                  <a:latin typeface="Times New Roman Mon" panose="02020500000000000000" pitchFamily="18" charset="0"/>
                </a:endParaRPr>
              </a:p>
            </p:txBody>
          </p:sp>
          <p:sp>
            <p:nvSpPr>
              <p:cNvPr id="10" name="TextBox 9"/>
              <p:cNvSpPr txBox="1"/>
              <p:nvPr/>
            </p:nvSpPr>
            <p:spPr>
              <a:xfrm>
                <a:off x="7228686" y="2491905"/>
                <a:ext cx="3275947" cy="276999"/>
              </a:xfrm>
              <a:prstGeom prst="rect">
                <a:avLst/>
              </a:prstGeom>
              <a:solidFill>
                <a:schemeClr val="accent5">
                  <a:lumMod val="75000"/>
                </a:schemeClr>
              </a:solidFill>
            </p:spPr>
            <p:txBody>
              <a:bodyPr wrap="square" rtlCol="0">
                <a:spAutoFit/>
              </a:bodyPr>
              <a:lstStyle/>
              <a:p>
                <a:pPr algn="ctr"/>
                <a:r>
                  <a:rPr lang="mn-MN" sz="1200" dirty="0">
                    <a:solidFill>
                      <a:schemeClr val="bg1"/>
                    </a:solidFill>
                    <a:latin typeface="Times New Roman Mon" panose="02020500000000000000" pitchFamily="18" charset="0"/>
                  </a:rPr>
                  <a:t>Орлого, хөдөлмөр эрхлэлтийн шок</a:t>
                </a:r>
                <a:endParaRPr lang="en-US" sz="1200" dirty="0">
                  <a:latin typeface="Times New Roman Mon" panose="02020500000000000000" pitchFamily="18" charset="0"/>
                </a:endParaRPr>
              </a:p>
            </p:txBody>
          </p:sp>
          <p:sp>
            <p:nvSpPr>
              <p:cNvPr id="11" name="TextBox 10"/>
              <p:cNvSpPr txBox="1"/>
              <p:nvPr/>
            </p:nvSpPr>
            <p:spPr>
              <a:xfrm>
                <a:off x="3997572" y="2864897"/>
                <a:ext cx="2562899" cy="276999"/>
              </a:xfrm>
              <a:prstGeom prst="rect">
                <a:avLst/>
              </a:prstGeom>
              <a:solidFill>
                <a:schemeClr val="accent5">
                  <a:lumMod val="75000"/>
                </a:schemeClr>
              </a:solidFill>
            </p:spPr>
            <p:txBody>
              <a:bodyPr wrap="square" rtlCol="0">
                <a:spAutoFit/>
              </a:bodyPr>
              <a:lstStyle/>
              <a:p>
                <a:pPr algn="ctr"/>
                <a:r>
                  <a:rPr lang="mn-MN" sz="1200" dirty="0">
                    <a:solidFill>
                      <a:schemeClr val="bg1"/>
                    </a:solidFill>
                    <a:latin typeface="Times New Roman Mon" panose="02020500000000000000" pitchFamily="18" charset="0"/>
                  </a:rPr>
                  <a:t>Эрэлт хэрэгцээний шок</a:t>
                </a:r>
                <a:endParaRPr lang="en-US" sz="1200" dirty="0">
                  <a:latin typeface="Times New Roman Mon" panose="02020500000000000000" pitchFamily="18" charset="0"/>
                </a:endParaRPr>
              </a:p>
            </p:txBody>
          </p:sp>
          <p:sp>
            <p:nvSpPr>
              <p:cNvPr id="12" name="Arrow: Notched Right 11">
                <a:extLst>
                  <a:ext uri="{FF2B5EF4-FFF2-40B4-BE49-F238E27FC236}">
                    <a16:creationId xmlns:a16="http://schemas.microsoft.com/office/drawing/2014/main" id="{27B0963C-9927-8FBF-9941-55BE9DFBE413}"/>
                  </a:ext>
                </a:extLst>
              </p:cNvPr>
              <p:cNvSpPr/>
              <p:nvPr/>
            </p:nvSpPr>
            <p:spPr>
              <a:xfrm>
                <a:off x="3467239" y="2834411"/>
                <a:ext cx="362395" cy="305138"/>
              </a:xfrm>
              <a:prstGeom prst="notch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13" name="Arrow: Notched Right 12">
              <a:extLst>
                <a:ext uri="{FF2B5EF4-FFF2-40B4-BE49-F238E27FC236}">
                  <a16:creationId xmlns:a16="http://schemas.microsoft.com/office/drawing/2014/main" id="{DE143678-5A32-BA30-571A-CF56B32731ED}"/>
                </a:ext>
              </a:extLst>
            </p:cNvPr>
            <p:cNvSpPr/>
            <p:nvPr/>
          </p:nvSpPr>
          <p:spPr>
            <a:xfrm>
              <a:off x="6696977" y="2819015"/>
              <a:ext cx="463532" cy="305138"/>
            </a:xfrm>
            <a:prstGeom prst="notched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EE954A0F-F347-C620-734B-7250E79CC4EA}"/>
              </a:ext>
            </a:extLst>
          </p:cNvPr>
          <p:cNvSpPr txBox="1"/>
          <p:nvPr/>
        </p:nvSpPr>
        <p:spPr>
          <a:xfrm>
            <a:off x="609600" y="4258148"/>
            <a:ext cx="11106150" cy="1938992"/>
          </a:xfrm>
          <a:prstGeom prst="rect">
            <a:avLst/>
          </a:prstGeom>
          <a:noFill/>
        </p:spPr>
        <p:txBody>
          <a:bodyPr wrap="square">
            <a:spAutoFit/>
          </a:bodyPr>
          <a:lstStyle/>
          <a:p>
            <a:pPr algn="ctr"/>
            <a:r>
              <a:rPr lang="ru-RU" altLang="ja-JP" sz="1200" b="1"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Коронатай цаг үеийн</a:t>
            </a:r>
            <a:r>
              <a:rPr lang="mn-MN" altLang="ja-JP" sz="1200" b="1"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a:t>
            </a:r>
            <a:r>
              <a:rPr lang="ru-RU" altLang="ja-JP" sz="1200" b="1"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“Өдөр тутмын амьдрал</a:t>
            </a:r>
            <a:r>
              <a:rPr lang="mn-MN" altLang="ja-JP" sz="1200" b="1" dirty="0" err="1">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ын</a:t>
            </a:r>
            <a:r>
              <a:rPr lang="mn-MN" altLang="ja-JP" sz="1200" b="1"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шинэ хэв маяг</a:t>
            </a:r>
            <a:r>
              <a:rPr lang="ru-RU" altLang="ja-JP" sz="1200" b="1"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a:t>
            </a:r>
            <a:endParaRPr lang="en-US" altLang="ja-JP" sz="1200" b="1"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algn="just"/>
            <a:endParaRPr lang="mn-MN" altLang="ja-JP" sz="12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algn="just"/>
            <a:r>
              <a:rPr lang="mn-MN" altLang="ja-JP" sz="12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Шинэ хэлбэрийн </a:t>
            </a:r>
            <a:r>
              <a:rPr lang="mn-MN" altLang="ja-JP" sz="1200" dirty="0" err="1">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коронавирусийн</a:t>
            </a:r>
            <a:r>
              <a:rPr lang="mn-MN" altLang="ja-JP" sz="12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эдийн засагт үзүүлэх нөлөө нь дунд ба урт хугацаанд бизнес загварын эргэлт буцалтгүй өөрчлөлт, аж үйлдвэрийн бүтцийн өөрчлөлтийг дагалдсан </a:t>
            </a:r>
            <a:r>
              <a:rPr lang="mn-MN" altLang="ja-JP" sz="1200" b="1"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“өдөр тутмын амьдралын шинэ хэв маяг</a:t>
            </a:r>
            <a:r>
              <a:rPr lang="mn-MN" altLang="ja-JP" sz="12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”-т хүргэх чиг хандлага ажиглагдаж байна.</a:t>
            </a:r>
          </a:p>
          <a:p>
            <a:pPr algn="just"/>
            <a:endParaRPr lang="mn-MN" altLang="ja-JP" sz="12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algn="just"/>
            <a:r>
              <a:rPr lang="ja-JP" altLang="en-US" sz="1200" b="1" i="0" u="none" strike="noStrike" baseline="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①</a:t>
            </a:r>
            <a:r>
              <a:rPr lang="mn-MN" altLang="ja-JP" sz="1200" b="1" i="0" u="none" strike="noStrike" baseline="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Хавьтлаас зайлсхийх: </a:t>
            </a:r>
            <a:r>
              <a:rPr lang="mn-MN" altLang="ja-JP" sz="1200" b="1" i="0" u="none" strike="noStrike" baseline="0" dirty="0" err="1">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Дижиталчлал</a:t>
            </a:r>
            <a:r>
              <a:rPr lang="mn-MN" altLang="ja-JP" sz="1200" b="0" i="0" u="none" strike="noStrike" baseline="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онлайн</a:t>
            </a:r>
            <a:r>
              <a:rPr lang="mn-MN" altLang="ja-JP" sz="1200" b="0" i="0" u="none" strike="noStrike"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ашиглалтын </a:t>
            </a:r>
            <a:r>
              <a:rPr lang="mn-MN" altLang="ja-JP" sz="1200" b="0" i="0" u="none" strike="noStrike" dirty="0" err="1">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идэвхижилт</a:t>
            </a:r>
            <a:endParaRPr lang="mn-MN" altLang="ja-JP" sz="1200" b="0" i="0" u="none" strike="noStrike"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algn="just"/>
            <a:endParaRPr lang="ja-JP" altLang="en-US" sz="1200" b="0" i="0" u="none" strike="noStrike" baseline="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algn="just"/>
            <a:r>
              <a:rPr lang="ja-JP" altLang="en-US" sz="1200" b="1" i="0" u="none" strike="noStrike" baseline="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②</a:t>
            </a:r>
            <a:r>
              <a:rPr lang="mn-MN" altLang="ja-JP" sz="1200" b="1" i="0" u="none" strike="noStrike" baseline="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Ажил ба гэр зайтай байх: </a:t>
            </a:r>
            <a:r>
              <a:rPr lang="mn-MN" altLang="ja-JP" sz="1200" b="0" i="0" u="none" strike="noStrike" baseline="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Орон</a:t>
            </a:r>
            <a:r>
              <a:rPr lang="mn-MN" altLang="ja-JP" sz="1200" b="0" i="0" u="none" strike="noStrike"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нутагт амьдрах, амьдрах газрын сонголтын эрх чөлөө өргөжих, хөдөлмөрийн зах зээл </a:t>
            </a:r>
            <a:r>
              <a:rPr lang="mn-MN" altLang="ja-JP" sz="1200" b="0" i="0" u="none" strike="noStrike" dirty="0" err="1">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глобалчлагдах</a:t>
            </a:r>
            <a:endParaRPr lang="mn-MN" altLang="ja-JP" sz="1200" b="0" i="0" u="none" strike="noStrike"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algn="just"/>
            <a:endParaRPr lang="ja-JP" altLang="en-US" sz="1200" b="0" i="0" u="none" strike="noStrike" baseline="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a:p>
            <a:pPr algn="just"/>
            <a:r>
              <a:rPr lang="ja-JP" altLang="en-US" sz="1200" b="1" i="0" u="none" strike="noStrike" baseline="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③</a:t>
            </a:r>
            <a:r>
              <a:rPr lang="mn-MN" altLang="ja-JP" sz="1200" b="1" i="0" u="none" strike="noStrike" baseline="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a:t>
            </a:r>
            <a:r>
              <a:rPr lang="en-US" altLang="ja-JP" sz="1200" b="1" i="0" u="none" strike="noStrike" baseline="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Gig</a:t>
            </a:r>
            <a:r>
              <a:rPr lang="en-US" altLang="ja-JP" sz="1200" b="1" i="0" u="none" strike="noStrike"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a:t>
            </a:r>
            <a:r>
              <a:rPr lang="mn-MN" altLang="ja-JP" sz="1200" b="1" i="0" u="none" strike="noStrike"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Эдийн засаг</a:t>
            </a:r>
            <a:r>
              <a:rPr lang="mn-MN" altLang="ja-JP" sz="1200" b="1"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 </a:t>
            </a:r>
            <a:r>
              <a:rPr lang="mn-MN" altLang="ja-JP" sz="120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rPr>
              <a:t>Дижитал технологи ашигласан ажлын шинэ хэв маяг, хүний оролцоог аажмаар халах, хиймэл оюун ухааныг хөгжүүлэх</a:t>
            </a:r>
            <a:endParaRPr lang="en-US" altLang="ja-JP" sz="1200" b="0" i="0" u="none" strike="noStrike" baseline="0" dirty="0">
              <a:solidFill>
                <a:srgbClr val="000000"/>
              </a:solidFill>
              <a:latin typeface="Times New Roman" panose="02020603050405020304" pitchFamily="18" charset="0"/>
              <a:ea typeface="Meiryo UI" panose="020B0604030504040204" pitchFamily="50" charset="-128"/>
              <a:cs typeface="Times New Roman" panose="02020603050405020304" pitchFamily="18" charset="0"/>
            </a:endParaRPr>
          </a:p>
        </p:txBody>
      </p:sp>
      <p:sp>
        <p:nvSpPr>
          <p:cNvPr id="16" name="TextBox 15">
            <a:extLst>
              <a:ext uri="{FF2B5EF4-FFF2-40B4-BE49-F238E27FC236}">
                <a16:creationId xmlns:a16="http://schemas.microsoft.com/office/drawing/2014/main" id="{BDBF2100-05AD-42F2-84AB-2A1DCEAD83CC}"/>
              </a:ext>
            </a:extLst>
          </p:cNvPr>
          <p:cNvSpPr txBox="1"/>
          <p:nvPr/>
        </p:nvSpPr>
        <p:spPr>
          <a:xfrm>
            <a:off x="9678992" y="6427146"/>
            <a:ext cx="2268028" cy="307777"/>
          </a:xfrm>
          <a:prstGeom prst="rect">
            <a:avLst/>
          </a:prstGeom>
          <a:noFill/>
        </p:spPr>
        <p:txBody>
          <a:bodyPr wrap="square">
            <a:spAutoFit/>
          </a:bodyPr>
          <a:lstStyle/>
          <a:p>
            <a:r>
              <a:rPr lang="mn-MN"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Япон</a:t>
            </a: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mn-MN"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улс- Бадамханд</a:t>
            </a:r>
            <a:endParaRPr lang="en-US" sz="1400" dirty="0"/>
          </a:p>
        </p:txBody>
      </p:sp>
    </p:spTree>
    <p:extLst>
      <p:ext uri="{BB962C8B-B14F-4D97-AF65-F5344CB8AC3E}">
        <p14:creationId xmlns:p14="http://schemas.microsoft.com/office/powerpoint/2010/main" val="7372792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430213"/>
            <a:ext cx="10988675" cy="503237"/>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dirty="0">
                <a:solidFill>
                  <a:srgbClr val="002060"/>
                </a:solidFill>
                <a:latin typeface="Times New Roman" panose="02020603050405020304" pitchFamily="18" charset="0"/>
                <a:cs typeface="Times New Roman" panose="02020603050405020304" pitchFamily="18" charset="0"/>
              </a:rPr>
              <a:t>ЧИЛИ УЛС</a:t>
            </a:r>
            <a:endParaRPr lang="en-US" sz="2000" b="1" dirty="0">
              <a:ln w="22225">
                <a:solidFill>
                  <a:schemeClr val="accent2"/>
                </a:solidFill>
                <a:prstDash val="solid"/>
              </a:ln>
              <a:solidFill>
                <a:srgbClr val="00206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059A29-DCEB-43D4-B4EC-16E8071E0676}"/>
              </a:ext>
            </a:extLst>
          </p:cNvPr>
          <p:cNvSpPr txBox="1"/>
          <p:nvPr/>
        </p:nvSpPr>
        <p:spPr>
          <a:xfrm>
            <a:off x="9486900" y="6416772"/>
            <a:ext cx="25146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ЧИЛИ УЛС- ЗАМИЛАН</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34" name="Title 1">
            <a:extLst>
              <a:ext uri="{FF2B5EF4-FFF2-40B4-BE49-F238E27FC236}">
                <a16:creationId xmlns:a16="http://schemas.microsoft.com/office/drawing/2014/main" id="{0C844A40-E196-E95B-D8DB-7B15B689C0A5}"/>
              </a:ext>
            </a:extLst>
          </p:cNvPr>
          <p:cNvSpPr txBox="1">
            <a:spLocks/>
          </p:cNvSpPr>
          <p:nvPr/>
        </p:nvSpPr>
        <p:spPr>
          <a:xfrm>
            <a:off x="537245" y="1112880"/>
            <a:ext cx="1158204" cy="3283264"/>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200" dirty="0">
              <a:solidFill>
                <a:srgbClr val="002060"/>
              </a:solidFill>
              <a:latin typeface="Times New Roman" panose="02020603050405020304" pitchFamily="18" charset="0"/>
              <a:cs typeface="Times New Roman" panose="02020603050405020304" pitchFamily="18" charset="0"/>
            </a:endParaRPr>
          </a:p>
        </p:txBody>
      </p:sp>
      <p:sp>
        <p:nvSpPr>
          <p:cNvPr id="41" name="Title 1">
            <a:extLst>
              <a:ext uri="{FF2B5EF4-FFF2-40B4-BE49-F238E27FC236}">
                <a16:creationId xmlns:a16="http://schemas.microsoft.com/office/drawing/2014/main" id="{8009577F-BAEF-0274-4EBB-EA4523AF816A}"/>
              </a:ext>
            </a:extLst>
          </p:cNvPr>
          <p:cNvSpPr txBox="1">
            <a:spLocks/>
          </p:cNvSpPr>
          <p:nvPr/>
        </p:nvSpPr>
        <p:spPr>
          <a:xfrm>
            <a:off x="525470" y="4576278"/>
            <a:ext cx="1158204" cy="1614972"/>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Үр дүн</a:t>
            </a:r>
            <a:endParaRPr lang="en-US" sz="1200" dirty="0">
              <a:solidFill>
                <a:srgbClr val="002060"/>
              </a:solidFill>
              <a:latin typeface="Times New Roman" panose="02020603050405020304" pitchFamily="18" charset="0"/>
              <a:cs typeface="Times New Roman" panose="02020603050405020304" pitchFamily="18" charset="0"/>
            </a:endParaRPr>
          </a:p>
        </p:txBody>
      </p:sp>
      <p:grpSp>
        <p:nvGrpSpPr>
          <p:cNvPr id="53" name="Group 52">
            <a:extLst>
              <a:ext uri="{FF2B5EF4-FFF2-40B4-BE49-F238E27FC236}">
                <a16:creationId xmlns:a16="http://schemas.microsoft.com/office/drawing/2014/main" id="{6B6324E6-0408-0EDF-B1A0-C3C4609B9033}"/>
              </a:ext>
            </a:extLst>
          </p:cNvPr>
          <p:cNvGrpSpPr/>
          <p:nvPr/>
        </p:nvGrpSpPr>
        <p:grpSpPr>
          <a:xfrm>
            <a:off x="1847850" y="1112878"/>
            <a:ext cx="1323975" cy="1659655"/>
            <a:chOff x="1901" y="1407750"/>
            <a:chExt cx="1854051" cy="644132"/>
          </a:xfrm>
          <a:solidFill>
            <a:schemeClr val="accent6">
              <a:lumMod val="20000"/>
              <a:lumOff val="80000"/>
            </a:schemeClr>
          </a:solidFill>
        </p:grpSpPr>
        <p:sp>
          <p:nvSpPr>
            <p:cNvPr id="66" name="Rectangle 65">
              <a:extLst>
                <a:ext uri="{FF2B5EF4-FFF2-40B4-BE49-F238E27FC236}">
                  <a16:creationId xmlns:a16="http://schemas.microsoft.com/office/drawing/2014/main" id="{0BB304CD-AC01-686E-A267-07879EB9F2F3}"/>
                </a:ext>
              </a:extLst>
            </p:cNvPr>
            <p:cNvSpPr/>
            <p:nvPr/>
          </p:nvSpPr>
          <p:spPr>
            <a:xfrm>
              <a:off x="1901" y="1407750"/>
              <a:ext cx="1854051" cy="644132"/>
            </a:xfrm>
            <a:prstGeom prst="rect">
              <a:avLst/>
            </a:prstGeom>
            <a:grpFill/>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7" name="TextBox 66">
              <a:extLst>
                <a:ext uri="{FF2B5EF4-FFF2-40B4-BE49-F238E27FC236}">
                  <a16:creationId xmlns:a16="http://schemas.microsoft.com/office/drawing/2014/main" id="{715C109D-4987-DC56-AD39-895623F9C55F}"/>
                </a:ext>
              </a:extLst>
            </p:cNvPr>
            <p:cNvSpPr txBox="1"/>
            <p:nvPr/>
          </p:nvSpPr>
          <p:spPr>
            <a:xfrm>
              <a:off x="1901" y="1407750"/>
              <a:ext cx="1760764" cy="6441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2672" tIns="24384" rIns="42672" bIns="24384" numCol="1" spcCol="1270" anchor="ctr" anchorCtr="0">
              <a:noAutofit/>
            </a:bodyPr>
            <a:lstStyle/>
            <a:p>
              <a:pPr marL="0" lvl="0" indent="0" algn="ctr" defTabSz="266700">
                <a:lnSpc>
                  <a:spcPct val="90000"/>
                </a:lnSpc>
                <a:spcBef>
                  <a:spcPct val="0"/>
                </a:spcBef>
                <a:spcAft>
                  <a:spcPct val="35000"/>
                </a:spcAft>
                <a:buNone/>
              </a:pPr>
              <a:r>
                <a:rPr lang="en-MN" sz="1000" kern="1200" dirty="0">
                  <a:solidFill>
                    <a:srgbClr val="002060"/>
                  </a:solidFill>
                  <a:latin typeface="Times New Roman" panose="02020603050405020304" pitchFamily="18" charset="0"/>
                  <a:cs typeface="Times New Roman" panose="02020603050405020304" pitchFamily="18" charset="0"/>
                </a:rPr>
                <a:t>Чилийн Төв банк 3-р сарын 16-нд бодлогын хүүгээ 1.75%-иас 1% болгон бууруулж, 3-р сарын 31-нд хүүгээ 0.5% болгон бууруулна гэж мэдэгдлээ.</a:t>
              </a:r>
              <a:endParaRPr lang="en-US" sz="1000" kern="1200" dirty="0">
                <a:solidFill>
                  <a:srgbClr val="002060"/>
                </a:solidFill>
                <a:latin typeface="Times New Roman" panose="02020603050405020304" pitchFamily="18" charset="0"/>
                <a:cs typeface="Times New Roman" panose="02020603050405020304" pitchFamily="18" charset="0"/>
              </a:endParaRPr>
            </a:p>
          </p:txBody>
        </p:sp>
      </p:grpSp>
      <p:grpSp>
        <p:nvGrpSpPr>
          <p:cNvPr id="54" name="Group 53">
            <a:extLst>
              <a:ext uri="{FF2B5EF4-FFF2-40B4-BE49-F238E27FC236}">
                <a16:creationId xmlns:a16="http://schemas.microsoft.com/office/drawing/2014/main" id="{D4A0AE22-7B61-D985-ABFB-9EFE196ADDB0}"/>
              </a:ext>
            </a:extLst>
          </p:cNvPr>
          <p:cNvGrpSpPr/>
          <p:nvPr/>
        </p:nvGrpSpPr>
        <p:grpSpPr>
          <a:xfrm>
            <a:off x="3331117" y="1127929"/>
            <a:ext cx="2596382" cy="644132"/>
            <a:chOff x="2115519" y="1407750"/>
            <a:chExt cx="1854051" cy="644132"/>
          </a:xfrm>
          <a:solidFill>
            <a:schemeClr val="accent6">
              <a:lumMod val="20000"/>
              <a:lumOff val="80000"/>
            </a:schemeClr>
          </a:solidFill>
        </p:grpSpPr>
        <p:sp>
          <p:nvSpPr>
            <p:cNvPr id="64" name="Rectangle 63">
              <a:extLst>
                <a:ext uri="{FF2B5EF4-FFF2-40B4-BE49-F238E27FC236}">
                  <a16:creationId xmlns:a16="http://schemas.microsoft.com/office/drawing/2014/main" id="{1F6BA031-FF2C-6ADD-81CC-AE58663E955B}"/>
                </a:ext>
              </a:extLst>
            </p:cNvPr>
            <p:cNvSpPr/>
            <p:nvPr/>
          </p:nvSpPr>
          <p:spPr>
            <a:xfrm>
              <a:off x="2115519" y="1407750"/>
              <a:ext cx="1854051" cy="644132"/>
            </a:xfrm>
            <a:prstGeom prst="rect">
              <a:avLst/>
            </a:prstGeom>
            <a:grpFill/>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5" name="TextBox 64">
              <a:extLst>
                <a:ext uri="{FF2B5EF4-FFF2-40B4-BE49-F238E27FC236}">
                  <a16:creationId xmlns:a16="http://schemas.microsoft.com/office/drawing/2014/main" id="{DAAEAD15-5C24-7615-DDB2-1A82F940D501}"/>
                </a:ext>
              </a:extLst>
            </p:cNvPr>
            <p:cNvSpPr txBox="1"/>
            <p:nvPr/>
          </p:nvSpPr>
          <p:spPr>
            <a:xfrm>
              <a:off x="2115520" y="1407750"/>
              <a:ext cx="1854050" cy="6441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2672" tIns="24384" rIns="42672" bIns="24384" numCol="1" spcCol="1270" anchor="ctr" anchorCtr="0">
              <a:noAutofit/>
            </a:bodyPr>
            <a:lstStyle/>
            <a:p>
              <a:pPr marL="0" lvl="0" indent="0" algn="ctr" defTabSz="266700">
                <a:lnSpc>
                  <a:spcPct val="90000"/>
                </a:lnSpc>
                <a:spcBef>
                  <a:spcPct val="0"/>
                </a:spcBef>
                <a:spcAft>
                  <a:spcPct val="35000"/>
                </a:spcAft>
                <a:buFont typeface="Symbol" pitchFamily="2" charset="2"/>
                <a:buNone/>
              </a:pPr>
              <a:r>
                <a:rPr lang="en-MN" sz="1000" kern="1200" dirty="0">
                  <a:solidFill>
                    <a:srgbClr val="002060"/>
                  </a:solidFill>
                  <a:latin typeface="Times New Roman" panose="02020603050405020304" pitchFamily="18" charset="0"/>
                  <a:cs typeface="Times New Roman" panose="02020603050405020304" pitchFamily="18" charset="0"/>
                </a:rPr>
                <a:t>Гуравдугаар сарын 19-нд Засгийн газар 11.7 тэрбум ам.долларын багц бүхий Эдийн засгийн онцгой байдлын I төлөвлөгөөг зарласан. Багцад дараахь зүйлс орно.</a:t>
              </a:r>
              <a:endParaRPr lang="en-US" sz="1000" kern="1200" dirty="0">
                <a:solidFill>
                  <a:srgbClr val="002060"/>
                </a:solidFill>
                <a:latin typeface="Times New Roman" panose="02020603050405020304" pitchFamily="18" charset="0"/>
                <a:cs typeface="Times New Roman" panose="02020603050405020304" pitchFamily="18" charset="0"/>
              </a:endParaRPr>
            </a:p>
          </p:txBody>
        </p:sp>
      </p:grpSp>
      <p:grpSp>
        <p:nvGrpSpPr>
          <p:cNvPr id="55" name="Group 54">
            <a:extLst>
              <a:ext uri="{FF2B5EF4-FFF2-40B4-BE49-F238E27FC236}">
                <a16:creationId xmlns:a16="http://schemas.microsoft.com/office/drawing/2014/main" id="{28FAAF67-BAF5-817E-5F30-53B0666B42FC}"/>
              </a:ext>
            </a:extLst>
          </p:cNvPr>
          <p:cNvGrpSpPr/>
          <p:nvPr/>
        </p:nvGrpSpPr>
        <p:grpSpPr>
          <a:xfrm>
            <a:off x="3331117" y="1772062"/>
            <a:ext cx="2605591" cy="1023228"/>
            <a:chOff x="2115519" y="2051882"/>
            <a:chExt cx="1854051" cy="1239367"/>
          </a:xfrm>
        </p:grpSpPr>
        <p:sp>
          <p:nvSpPr>
            <p:cNvPr id="62" name="Rectangle 61">
              <a:extLst>
                <a:ext uri="{FF2B5EF4-FFF2-40B4-BE49-F238E27FC236}">
                  <a16:creationId xmlns:a16="http://schemas.microsoft.com/office/drawing/2014/main" id="{FC02983F-5538-5F15-BE71-BB62047BC56D}"/>
                </a:ext>
              </a:extLst>
            </p:cNvPr>
            <p:cNvSpPr/>
            <p:nvPr/>
          </p:nvSpPr>
          <p:spPr>
            <a:xfrm>
              <a:off x="2115519" y="2051882"/>
              <a:ext cx="1854051" cy="1239367"/>
            </a:xfrm>
            <a:prstGeom prst="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63" name="TextBox 62">
              <a:extLst>
                <a:ext uri="{FF2B5EF4-FFF2-40B4-BE49-F238E27FC236}">
                  <a16:creationId xmlns:a16="http://schemas.microsoft.com/office/drawing/2014/main" id="{7DDB5626-2BBF-5594-91F9-3A1A85C7F659}"/>
                </a:ext>
              </a:extLst>
            </p:cNvPr>
            <p:cNvSpPr txBox="1"/>
            <p:nvPr/>
          </p:nvSpPr>
          <p:spPr>
            <a:xfrm>
              <a:off x="2115519" y="2051882"/>
              <a:ext cx="1854051" cy="12393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2004" tIns="32004" rIns="42672" bIns="48006" numCol="1" spcCol="1270" anchor="t" anchorCtr="0">
              <a:noAutofit/>
            </a:bodyPr>
            <a:lstStyle/>
            <a:p>
              <a:pPr marL="57150" lvl="1" indent="-57150" algn="l" defTabSz="266700">
                <a:lnSpc>
                  <a:spcPct val="90000"/>
                </a:lnSpc>
                <a:spcBef>
                  <a:spcPct val="0"/>
                </a:spcBef>
                <a:spcAft>
                  <a:spcPct val="15000"/>
                </a:spcAft>
                <a:buChar char="•"/>
              </a:pPr>
              <a:r>
                <a:rPr lang="en-MN" sz="1000" kern="1200" dirty="0">
                  <a:latin typeface="Times New Roman" panose="02020603050405020304" pitchFamily="18" charset="0"/>
                  <a:cs typeface="Times New Roman" panose="02020603050405020304" pitchFamily="18" charset="0"/>
                </a:rPr>
                <a:t>Өвчтэй болон гэрээсээ ажиллах боломжгүй хүмүүст ажилгүйдлийн даатгалыг сунгах;</a:t>
              </a:r>
            </a:p>
            <a:p>
              <a:pPr marL="57150" lvl="1" indent="-57150" algn="l" defTabSz="266700">
                <a:lnSpc>
                  <a:spcPct val="90000"/>
                </a:lnSpc>
                <a:spcBef>
                  <a:spcPct val="0"/>
                </a:spcBef>
                <a:spcAft>
                  <a:spcPct val="15000"/>
                </a:spcAft>
                <a:buChar char="•"/>
              </a:pPr>
              <a:r>
                <a:rPr lang="en-MN" sz="1000" kern="1200" dirty="0">
                  <a:latin typeface="Times New Roman" panose="02020603050405020304" pitchFamily="18" charset="0"/>
                  <a:cs typeface="Times New Roman" panose="02020603050405020304" pitchFamily="18" charset="0"/>
                </a:rPr>
                <a:t>Жижиг бизнес эрхлэгчдийн татварын төлбөрийг хойшлуулах;</a:t>
              </a:r>
            </a:p>
            <a:p>
              <a:pPr marL="57150" lvl="1" indent="-57150" algn="l" defTabSz="266700">
                <a:lnSpc>
                  <a:spcPct val="90000"/>
                </a:lnSpc>
                <a:spcBef>
                  <a:spcPct val="0"/>
                </a:spcBef>
                <a:spcAft>
                  <a:spcPct val="15000"/>
                </a:spcAft>
                <a:buChar char="•"/>
              </a:pPr>
              <a:r>
                <a:rPr lang="en-MN" sz="1000" kern="1200" dirty="0">
                  <a:latin typeface="Times New Roman" panose="02020603050405020304" pitchFamily="18" charset="0"/>
                  <a:cs typeface="Times New Roman" panose="02020603050405020304" pitchFamily="18" charset="0"/>
                </a:rPr>
                <a:t>Албан ёсны ажил эрхлээгүй 2 сая орчим ажилчдад зориулсан мөнгөн урамшуулал.</a:t>
              </a:r>
              <a:endParaRPr lang="en-US" sz="1000" kern="1200" dirty="0">
                <a:latin typeface="Times New Roman" panose="02020603050405020304" pitchFamily="18" charset="0"/>
                <a:cs typeface="Times New Roman" panose="02020603050405020304" pitchFamily="18" charset="0"/>
              </a:endParaRPr>
            </a:p>
            <a:p>
              <a:pPr marL="57150" lvl="1" indent="-57150" algn="l" defTabSz="266700">
                <a:lnSpc>
                  <a:spcPct val="90000"/>
                </a:lnSpc>
                <a:spcBef>
                  <a:spcPct val="0"/>
                </a:spcBef>
                <a:spcAft>
                  <a:spcPct val="15000"/>
                </a:spcAft>
                <a:buChar char="•"/>
              </a:pPr>
              <a:endParaRPr lang="en-US" sz="1000" kern="1200" dirty="0">
                <a:latin typeface="Times New Roman" panose="02020603050405020304" pitchFamily="18" charset="0"/>
                <a:cs typeface="Times New Roman" panose="02020603050405020304" pitchFamily="18" charset="0"/>
              </a:endParaRPr>
            </a:p>
          </p:txBody>
        </p:sp>
      </p:grpSp>
      <p:grpSp>
        <p:nvGrpSpPr>
          <p:cNvPr id="57" name="Group 56">
            <a:extLst>
              <a:ext uri="{FF2B5EF4-FFF2-40B4-BE49-F238E27FC236}">
                <a16:creationId xmlns:a16="http://schemas.microsoft.com/office/drawing/2014/main" id="{38FFC602-714B-DA68-8C8E-361E13FC472B}"/>
              </a:ext>
            </a:extLst>
          </p:cNvPr>
          <p:cNvGrpSpPr/>
          <p:nvPr/>
        </p:nvGrpSpPr>
        <p:grpSpPr>
          <a:xfrm>
            <a:off x="6029010" y="1772062"/>
            <a:ext cx="5495882" cy="1028288"/>
            <a:chOff x="4229138" y="2051882"/>
            <a:chExt cx="1854051" cy="1239367"/>
          </a:xfrm>
        </p:grpSpPr>
        <p:sp>
          <p:nvSpPr>
            <p:cNvPr id="58" name="Rectangle 57">
              <a:extLst>
                <a:ext uri="{FF2B5EF4-FFF2-40B4-BE49-F238E27FC236}">
                  <a16:creationId xmlns:a16="http://schemas.microsoft.com/office/drawing/2014/main" id="{A3CAE02F-02D8-ABF7-9095-728FB199122E}"/>
                </a:ext>
              </a:extLst>
            </p:cNvPr>
            <p:cNvSpPr/>
            <p:nvPr/>
          </p:nvSpPr>
          <p:spPr>
            <a:xfrm>
              <a:off x="4229138" y="2051882"/>
              <a:ext cx="1854051" cy="1239367"/>
            </a:xfrm>
            <a:prstGeom prst="rect">
              <a:avLst/>
            </a:prstGeom>
          </p:spPr>
          <p:style>
            <a:lnRef idx="2">
              <a:schemeClr val="accent2">
                <a:alpha val="90000"/>
                <a:tint val="40000"/>
                <a:hueOff val="0"/>
                <a:satOff val="0"/>
                <a:lumOff val="0"/>
                <a:alphaOff val="0"/>
              </a:schemeClr>
            </a:lnRef>
            <a:fillRef idx="1">
              <a:schemeClr val="accent2">
                <a:alpha val="90000"/>
                <a:tint val="40000"/>
                <a:hueOff val="0"/>
                <a:satOff val="0"/>
                <a:lumOff val="0"/>
                <a:alphaOff val="0"/>
              </a:schemeClr>
            </a:fillRef>
            <a:effectRef idx="0">
              <a:schemeClr val="accent2">
                <a:alpha val="90000"/>
                <a:tint val="40000"/>
                <a:hueOff val="0"/>
                <a:satOff val="0"/>
                <a:lumOff val="0"/>
                <a:alphaOff val="0"/>
              </a:schemeClr>
            </a:effectRef>
            <a:fontRef idx="minor">
              <a:schemeClr val="dk1">
                <a:hueOff val="0"/>
                <a:satOff val="0"/>
                <a:lumOff val="0"/>
                <a:alphaOff val="0"/>
              </a:schemeClr>
            </a:fontRef>
          </p:style>
        </p:sp>
        <p:sp>
          <p:nvSpPr>
            <p:cNvPr id="59" name="TextBox 58">
              <a:extLst>
                <a:ext uri="{FF2B5EF4-FFF2-40B4-BE49-F238E27FC236}">
                  <a16:creationId xmlns:a16="http://schemas.microsoft.com/office/drawing/2014/main" id="{79DFDF0F-2D1A-D8C8-E910-C770C672447B}"/>
                </a:ext>
              </a:extLst>
            </p:cNvPr>
            <p:cNvSpPr txBox="1"/>
            <p:nvPr/>
          </p:nvSpPr>
          <p:spPr>
            <a:xfrm>
              <a:off x="4229138" y="2051882"/>
              <a:ext cx="1850348" cy="12393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2004" tIns="32004" rIns="42672" bIns="48006" numCol="1" spcCol="1270" anchor="t" anchorCtr="0">
              <a:noAutofit/>
            </a:bodyPr>
            <a:lstStyle/>
            <a:p>
              <a:pPr marL="57150" lvl="1" indent="-57150" algn="l" defTabSz="266700">
                <a:lnSpc>
                  <a:spcPct val="90000"/>
                </a:lnSpc>
                <a:spcBef>
                  <a:spcPct val="0"/>
                </a:spcBef>
                <a:spcAft>
                  <a:spcPct val="15000"/>
                </a:spcAft>
                <a:buChar char="•"/>
              </a:pPr>
              <a:r>
                <a:rPr lang="mn-MN" sz="900" kern="1200" dirty="0">
                  <a:latin typeface="Times New Roman" panose="02020603050405020304" pitchFamily="18" charset="0"/>
                  <a:cs typeface="Times New Roman" panose="02020603050405020304" pitchFamily="18" charset="0"/>
                </a:rPr>
                <a:t> </a:t>
              </a:r>
              <a:r>
                <a:rPr lang="en-MN" sz="900" kern="1200" dirty="0">
                  <a:latin typeface="Times New Roman" panose="02020603050405020304" pitchFamily="18" charset="0"/>
                  <a:cs typeface="Times New Roman" panose="02020603050405020304" pitchFamily="18" charset="0"/>
                </a:rPr>
                <a:t>Хувиараа хөдөлмөр эрхлэгчдэд 2020 оны 1, 2-р сард суутган авсан орлогын албан татварын урьдчилгаа буцаан олголт (10.75%).</a:t>
              </a:r>
              <a:endParaRPr lang="en-US" sz="900" kern="1200" dirty="0">
                <a:latin typeface="Times New Roman" panose="02020603050405020304" pitchFamily="18" charset="0"/>
                <a:cs typeface="Times New Roman" panose="02020603050405020304" pitchFamily="18" charset="0"/>
              </a:endParaRPr>
            </a:p>
            <a:p>
              <a:pPr marL="57150" lvl="1" indent="-57150" algn="l" defTabSz="266700">
                <a:lnSpc>
                  <a:spcPct val="90000"/>
                </a:lnSpc>
                <a:spcBef>
                  <a:spcPct val="0"/>
                </a:spcBef>
                <a:spcAft>
                  <a:spcPct val="15000"/>
                </a:spcAft>
                <a:buChar char="•"/>
              </a:pPr>
              <a:r>
                <a:rPr lang="en-MN" sz="900" kern="1200" dirty="0">
                  <a:latin typeface="Times New Roman" panose="02020603050405020304" pitchFamily="18" charset="0"/>
                  <a:cs typeface="Times New Roman" panose="02020603050405020304" pitchFamily="18" charset="0"/>
                </a:rPr>
                <a:t>ЖДҮ-ийн ААНОАТ-ын төлбөрийг 2020 оны 4-р сараас 7-р сар хүртэл хойшлуулах. ААНОАТ-ын тайланг 4-р сард (ердийнх шиг) өгнө. </a:t>
              </a:r>
            </a:p>
            <a:p>
              <a:pPr marL="57150" lvl="1" indent="-57150" algn="l" defTabSz="266700">
                <a:lnSpc>
                  <a:spcPct val="90000"/>
                </a:lnSpc>
                <a:spcBef>
                  <a:spcPct val="0"/>
                </a:spcBef>
                <a:spcAft>
                  <a:spcPct val="15000"/>
                </a:spcAft>
                <a:buChar char="•"/>
              </a:pPr>
              <a:r>
                <a:rPr lang="en-MN" sz="900" kern="1200" dirty="0">
                  <a:latin typeface="Times New Roman" panose="02020603050405020304" pitchFamily="18" charset="0"/>
                  <a:cs typeface="Times New Roman" panose="02020603050405020304" pitchFamily="18" charset="0"/>
                </a:rPr>
                <a:t>Хувиараа хөдөлмөр эрхлэгчдийн орлогын албан татварын түргэвчилсэн буцаан олголт (2020 оны дөрөвдүгээр сард).</a:t>
              </a:r>
              <a:endParaRPr lang="en-US" sz="900" kern="1200" dirty="0">
                <a:latin typeface="Times New Roman" panose="02020603050405020304" pitchFamily="18" charset="0"/>
                <a:cs typeface="Times New Roman" panose="02020603050405020304" pitchFamily="18" charset="0"/>
              </a:endParaRPr>
            </a:p>
            <a:p>
              <a:pPr marL="57150" lvl="1" indent="-57150" algn="l" defTabSz="266700">
                <a:lnSpc>
                  <a:spcPct val="90000"/>
                </a:lnSpc>
                <a:spcBef>
                  <a:spcPct val="0"/>
                </a:spcBef>
                <a:spcAft>
                  <a:spcPct val="15000"/>
                </a:spcAft>
                <a:buChar char="•"/>
              </a:pPr>
              <a:r>
                <a:rPr lang="en-MN" sz="900" kern="1200" dirty="0">
                  <a:latin typeface="Times New Roman" panose="02020603050405020304" pitchFamily="18" charset="0"/>
                  <a:cs typeface="Times New Roman" panose="02020603050405020304" pitchFamily="18" charset="0"/>
                </a:rPr>
                <a:t>Дараагийн 3 сарын НӨАТ-ын төлбөрийг хойшлуулах. Энэ</a:t>
              </a:r>
              <a:r>
                <a:rPr lang="mn-MN" sz="900" kern="1200" dirty="0">
                  <a:latin typeface="Times New Roman" panose="02020603050405020304" pitchFamily="18" charset="0"/>
                  <a:cs typeface="Times New Roman" panose="02020603050405020304" pitchFamily="18" charset="0"/>
                </a:rPr>
                <a:t> хөнгөлөлт </a:t>
              </a:r>
              <a:r>
                <a:rPr lang="en-MN" sz="900" kern="1200" dirty="0">
                  <a:latin typeface="Times New Roman" panose="02020603050405020304" pitchFamily="18" charset="0"/>
                  <a:cs typeface="Times New Roman" panose="02020603050405020304" pitchFamily="18" charset="0"/>
                </a:rPr>
                <a:t>нь 240 000 ААН-д ашигтай бай</a:t>
              </a:r>
              <a:r>
                <a:rPr lang="mn-MN" sz="900" kern="1200" dirty="0">
                  <a:latin typeface="Times New Roman" panose="02020603050405020304" pitchFamily="18" charset="0"/>
                  <a:cs typeface="Times New Roman" panose="02020603050405020304" pitchFamily="18" charset="0"/>
                </a:rPr>
                <a:t>на.</a:t>
              </a:r>
              <a:endParaRPr lang="en-US" sz="900" kern="1200" dirty="0">
                <a:latin typeface="Times New Roman" panose="02020603050405020304" pitchFamily="18" charset="0"/>
                <a:cs typeface="Times New Roman" panose="02020603050405020304" pitchFamily="18" charset="0"/>
              </a:endParaRPr>
            </a:p>
            <a:p>
              <a:pPr marL="57150" lvl="1" indent="-57150" algn="l" defTabSz="266700">
                <a:lnSpc>
                  <a:spcPct val="90000"/>
                </a:lnSpc>
                <a:spcBef>
                  <a:spcPct val="0"/>
                </a:spcBef>
                <a:spcAft>
                  <a:spcPct val="15000"/>
                </a:spcAft>
                <a:buChar char="•"/>
              </a:pPr>
              <a:endParaRPr lang="en-US" sz="800" kern="1200" dirty="0">
                <a:latin typeface="Times New Roman" panose="02020603050405020304" pitchFamily="18" charset="0"/>
                <a:cs typeface="Times New Roman" panose="02020603050405020304" pitchFamily="18" charset="0"/>
              </a:endParaRPr>
            </a:p>
          </p:txBody>
        </p:sp>
      </p:grpSp>
      <p:grpSp>
        <p:nvGrpSpPr>
          <p:cNvPr id="68" name="Group 67">
            <a:extLst>
              <a:ext uri="{FF2B5EF4-FFF2-40B4-BE49-F238E27FC236}">
                <a16:creationId xmlns:a16="http://schemas.microsoft.com/office/drawing/2014/main" id="{ADB08708-1BF6-E7FE-0CBB-ECEFABB7BDC9}"/>
              </a:ext>
            </a:extLst>
          </p:cNvPr>
          <p:cNvGrpSpPr/>
          <p:nvPr/>
        </p:nvGrpSpPr>
        <p:grpSpPr>
          <a:xfrm>
            <a:off x="1748398" y="2874127"/>
            <a:ext cx="9776493" cy="669847"/>
            <a:chOff x="0" y="0"/>
            <a:chExt cx="8163718" cy="1034891"/>
          </a:xfrm>
        </p:grpSpPr>
        <p:sp>
          <p:nvSpPr>
            <p:cNvPr id="75" name="Rectangle: Rounded Corners 74">
              <a:extLst>
                <a:ext uri="{FF2B5EF4-FFF2-40B4-BE49-F238E27FC236}">
                  <a16:creationId xmlns:a16="http://schemas.microsoft.com/office/drawing/2014/main" id="{BBCC6410-5E5B-E5D1-260D-1E94CB4069B1}"/>
                </a:ext>
              </a:extLst>
            </p:cNvPr>
            <p:cNvSpPr/>
            <p:nvPr/>
          </p:nvSpPr>
          <p:spPr>
            <a:xfrm>
              <a:off x="0" y="0"/>
              <a:ext cx="8163718" cy="1034891"/>
            </a:xfrm>
            <a:prstGeom prst="roundRect">
              <a:avLst>
                <a:gd name="adj" fmla="val 10000"/>
              </a:avLst>
            </a:prstGeom>
          </p:spPr>
          <p:style>
            <a:lnRef idx="2">
              <a:schemeClr val="dk1"/>
            </a:lnRef>
            <a:fillRef idx="1">
              <a:schemeClr val="lt1"/>
            </a:fillRef>
            <a:effectRef idx="0">
              <a:schemeClr val="dk1"/>
            </a:effectRef>
            <a:fontRef idx="minor">
              <a:schemeClr val="dk1"/>
            </a:fontRef>
          </p:style>
        </p:sp>
        <p:sp>
          <p:nvSpPr>
            <p:cNvPr id="76" name="Rectangle: Rounded Corners 4">
              <a:extLst>
                <a:ext uri="{FF2B5EF4-FFF2-40B4-BE49-F238E27FC236}">
                  <a16:creationId xmlns:a16="http://schemas.microsoft.com/office/drawing/2014/main" id="{6A17A627-F535-1023-E18E-753E457D1188}"/>
                </a:ext>
              </a:extLst>
            </p:cNvPr>
            <p:cNvSpPr txBox="1"/>
            <p:nvPr/>
          </p:nvSpPr>
          <p:spPr>
            <a:xfrm>
              <a:off x="30310" y="30311"/>
              <a:ext cx="8035443" cy="974269"/>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Font typeface="Symbol" pitchFamily="2" charset="2"/>
                <a:buNone/>
              </a:pPr>
              <a:r>
                <a:rPr lang="en-MN" sz="1100" kern="1200" dirty="0">
                  <a:latin typeface="Times New Roman" panose="02020603050405020304" pitchFamily="18" charset="0"/>
                  <a:cs typeface="Times New Roman" panose="02020603050405020304" pitchFamily="18" charset="0"/>
                </a:rPr>
                <a:t>Дөрөвдүгээр сарын 27-нд Засгийн газар ЖДҮ-ийн төрийн гүйцэтгэгчээр оролцох боломжийг хөнгөвчлөх “Компра Агил” хөтөлбөрийг танилцууллаа. Энэ хөтөлбөр нь 1.5 сая CLP (1 773 ам. доллар) -аас доош үнийн дүнтэй худалдан авалтад хэрэгжинэ. Энэ нь төв засгийн газрын бүх худалдан авалтын 80%-ийг эзэлж байна. Цаашилбал, дөрөвдүгээр сараас өнөөг хүртэл хүлээгдэж буй бүх нэхэмжлэхийг улсын төв засгийн газраас төлнө. Нэмж дурдахад, энэ процессын дараа гаргасан нэхэмжлэхийг 30 хүртэлх хоногийн дотор төлнө. Энэхүү арга хэмжээ нь 1000 ам.долларын өртөгтэй.</a:t>
              </a:r>
              <a:endParaRPr lang="en-US" sz="1100" kern="1200" dirty="0">
                <a:latin typeface="Times New Roman" panose="02020603050405020304" pitchFamily="18" charset="0"/>
                <a:cs typeface="Times New Roman" panose="02020603050405020304" pitchFamily="18" charset="0"/>
              </a:endParaRPr>
            </a:p>
          </p:txBody>
        </p:sp>
      </p:grpSp>
      <p:grpSp>
        <p:nvGrpSpPr>
          <p:cNvPr id="69" name="Group 68">
            <a:extLst>
              <a:ext uri="{FF2B5EF4-FFF2-40B4-BE49-F238E27FC236}">
                <a16:creationId xmlns:a16="http://schemas.microsoft.com/office/drawing/2014/main" id="{ABB28E97-4D6A-1C19-C5C5-C7C4604EE00F}"/>
              </a:ext>
            </a:extLst>
          </p:cNvPr>
          <p:cNvGrpSpPr/>
          <p:nvPr/>
        </p:nvGrpSpPr>
        <p:grpSpPr>
          <a:xfrm>
            <a:off x="1748397" y="3601254"/>
            <a:ext cx="9776493" cy="417401"/>
            <a:chOff x="720328" y="1207373"/>
            <a:chExt cx="8163718" cy="1034891"/>
          </a:xfrm>
        </p:grpSpPr>
        <p:sp>
          <p:nvSpPr>
            <p:cNvPr id="73" name="Rectangle: Rounded Corners 72">
              <a:extLst>
                <a:ext uri="{FF2B5EF4-FFF2-40B4-BE49-F238E27FC236}">
                  <a16:creationId xmlns:a16="http://schemas.microsoft.com/office/drawing/2014/main" id="{CDDC3852-1708-20AA-ECCA-A6F23DED4D85}"/>
                </a:ext>
              </a:extLst>
            </p:cNvPr>
            <p:cNvSpPr/>
            <p:nvPr/>
          </p:nvSpPr>
          <p:spPr>
            <a:xfrm>
              <a:off x="720328" y="1207373"/>
              <a:ext cx="8163718" cy="1034891"/>
            </a:xfrm>
            <a:prstGeom prst="roundRect">
              <a:avLst>
                <a:gd name="adj" fmla="val 10000"/>
              </a:avLst>
            </a:prstGeom>
          </p:spPr>
          <p:style>
            <a:lnRef idx="2">
              <a:schemeClr val="dk1"/>
            </a:lnRef>
            <a:fillRef idx="1">
              <a:schemeClr val="lt1"/>
            </a:fillRef>
            <a:effectRef idx="0">
              <a:schemeClr val="dk1"/>
            </a:effectRef>
            <a:fontRef idx="minor">
              <a:schemeClr val="dk1"/>
            </a:fontRef>
          </p:style>
        </p:sp>
        <p:sp>
          <p:nvSpPr>
            <p:cNvPr id="74" name="Rectangle: Rounded Corners 6">
              <a:extLst>
                <a:ext uri="{FF2B5EF4-FFF2-40B4-BE49-F238E27FC236}">
                  <a16:creationId xmlns:a16="http://schemas.microsoft.com/office/drawing/2014/main" id="{370590FD-4663-071E-A257-7A570C7A8C17}"/>
                </a:ext>
              </a:extLst>
            </p:cNvPr>
            <p:cNvSpPr txBox="1"/>
            <p:nvPr/>
          </p:nvSpPr>
          <p:spPr>
            <a:xfrm>
              <a:off x="750639" y="1306243"/>
              <a:ext cx="8035443" cy="81054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Font typeface="Symbol" pitchFamily="2" charset="2"/>
                <a:buNone/>
              </a:pPr>
              <a:r>
                <a:rPr lang="en-MN" sz="1100" kern="1200" dirty="0">
                  <a:latin typeface="Times New Roman" panose="02020603050405020304" pitchFamily="18" charset="0"/>
                  <a:cs typeface="Times New Roman" panose="02020603050405020304" pitchFamily="18" charset="0"/>
                </a:rPr>
                <a:t>Дөрөвдүгээр сарын 28-нд засгийн газар Banco Estado компаниас жижиг бизнес эрхлэгчдэд зориулсан 3 тэрбум ам.долларын баталгааны сан байгуулжээ. Хөтөлбөр нь 24 тэрбум ам.долларын баталгаа гаргах бөгөөд тус улсын компаниудын 99.8% нь ашиг хүртэх болно.</a:t>
              </a:r>
              <a:endParaRPr lang="en-US" sz="1100" kern="1200" dirty="0">
                <a:latin typeface="Times New Roman" panose="02020603050405020304" pitchFamily="18" charset="0"/>
                <a:cs typeface="Times New Roman" panose="02020603050405020304" pitchFamily="18" charset="0"/>
              </a:endParaRPr>
            </a:p>
          </p:txBody>
        </p:sp>
      </p:grpSp>
      <p:grpSp>
        <p:nvGrpSpPr>
          <p:cNvPr id="70" name="Group 69">
            <a:extLst>
              <a:ext uri="{FF2B5EF4-FFF2-40B4-BE49-F238E27FC236}">
                <a16:creationId xmlns:a16="http://schemas.microsoft.com/office/drawing/2014/main" id="{5888AC56-F221-9A64-704E-A6548CB1D546}"/>
              </a:ext>
            </a:extLst>
          </p:cNvPr>
          <p:cNvGrpSpPr/>
          <p:nvPr/>
        </p:nvGrpSpPr>
        <p:grpSpPr>
          <a:xfrm>
            <a:off x="1748398" y="4058049"/>
            <a:ext cx="9776492" cy="428226"/>
            <a:chOff x="1440656" y="2414746"/>
            <a:chExt cx="8163718" cy="1034891"/>
          </a:xfrm>
        </p:grpSpPr>
        <p:sp>
          <p:nvSpPr>
            <p:cNvPr id="71" name="Rectangle: Rounded Corners 70">
              <a:extLst>
                <a:ext uri="{FF2B5EF4-FFF2-40B4-BE49-F238E27FC236}">
                  <a16:creationId xmlns:a16="http://schemas.microsoft.com/office/drawing/2014/main" id="{0A0F6109-427C-9B6C-A149-6D8A0FE57329}"/>
                </a:ext>
              </a:extLst>
            </p:cNvPr>
            <p:cNvSpPr/>
            <p:nvPr/>
          </p:nvSpPr>
          <p:spPr>
            <a:xfrm>
              <a:off x="1440656" y="2414746"/>
              <a:ext cx="8163718" cy="1034891"/>
            </a:xfrm>
            <a:prstGeom prst="roundRect">
              <a:avLst>
                <a:gd name="adj" fmla="val 10000"/>
              </a:avLst>
            </a:prstGeom>
            <a:ln>
              <a:solidFill>
                <a:schemeClr val="tx1"/>
              </a:solidFill>
            </a:ln>
          </p:spPr>
          <p:style>
            <a:lnRef idx="2">
              <a:schemeClr val="dk1"/>
            </a:lnRef>
            <a:fillRef idx="1">
              <a:schemeClr val="lt1"/>
            </a:fillRef>
            <a:effectRef idx="0">
              <a:schemeClr val="dk1"/>
            </a:effectRef>
            <a:fontRef idx="minor">
              <a:schemeClr val="dk1"/>
            </a:fontRef>
          </p:style>
        </p:sp>
        <p:sp>
          <p:nvSpPr>
            <p:cNvPr id="72" name="Rectangle: Rounded Corners 8">
              <a:extLst>
                <a:ext uri="{FF2B5EF4-FFF2-40B4-BE49-F238E27FC236}">
                  <a16:creationId xmlns:a16="http://schemas.microsoft.com/office/drawing/2014/main" id="{FF02D953-6BC4-0EAA-E48D-3C2BBA88B9BA}"/>
                </a:ext>
              </a:extLst>
            </p:cNvPr>
            <p:cNvSpPr txBox="1"/>
            <p:nvPr/>
          </p:nvSpPr>
          <p:spPr>
            <a:xfrm>
              <a:off x="1470966" y="2537052"/>
              <a:ext cx="8040923" cy="80212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Font typeface="Symbol" pitchFamily="2" charset="2"/>
                <a:buNone/>
              </a:pPr>
              <a:r>
                <a:rPr lang="en-MN" sz="1100" kern="1200" dirty="0">
                  <a:latin typeface="Times New Roman" panose="02020603050405020304" pitchFamily="18" charset="0"/>
                  <a:cs typeface="Times New Roman" panose="02020603050405020304" pitchFamily="18" charset="0"/>
                </a:rPr>
                <a:t>4-р сарын 29-нд засгийн газар 1.2 сая бие даасан ажилчдыг хамгаалах шинэ хуулийн төсөлд гарын үсэг зурж, орлого нь дор хаяж 20% -иар буурсан хувиараа хөдөлмөр эрхлэгчдэд ашиг тусаа өгөх орлогын даатгалын шинэ тогтолцоог бий болгов.</a:t>
              </a:r>
              <a:endParaRPr lang="en-US" sz="1100" kern="1200" dirty="0">
                <a:latin typeface="Times New Roman" panose="02020603050405020304" pitchFamily="18" charset="0"/>
                <a:cs typeface="Times New Roman" panose="02020603050405020304" pitchFamily="18" charset="0"/>
              </a:endParaRPr>
            </a:p>
          </p:txBody>
        </p:sp>
      </p:grpSp>
      <p:grpSp>
        <p:nvGrpSpPr>
          <p:cNvPr id="77" name="Group 76">
            <a:extLst>
              <a:ext uri="{FF2B5EF4-FFF2-40B4-BE49-F238E27FC236}">
                <a16:creationId xmlns:a16="http://schemas.microsoft.com/office/drawing/2014/main" id="{565BABEC-38E7-A768-9910-E9CE4189D97E}"/>
              </a:ext>
            </a:extLst>
          </p:cNvPr>
          <p:cNvGrpSpPr/>
          <p:nvPr/>
        </p:nvGrpSpPr>
        <p:grpSpPr>
          <a:xfrm>
            <a:off x="1751497" y="4583432"/>
            <a:ext cx="4268303" cy="1614972"/>
            <a:chOff x="3301594" y="224226"/>
            <a:chExt cx="1379855" cy="1379855"/>
          </a:xfrm>
        </p:grpSpPr>
        <p:sp>
          <p:nvSpPr>
            <p:cNvPr id="87" name="Rectangle: Rounded Corners 86">
              <a:extLst>
                <a:ext uri="{FF2B5EF4-FFF2-40B4-BE49-F238E27FC236}">
                  <a16:creationId xmlns:a16="http://schemas.microsoft.com/office/drawing/2014/main" id="{3BD318F6-6E4C-DFDF-63A7-24874C59A9D2}"/>
                </a:ext>
              </a:extLst>
            </p:cNvPr>
            <p:cNvSpPr/>
            <p:nvPr/>
          </p:nvSpPr>
          <p:spPr>
            <a:xfrm>
              <a:off x="3301594" y="224226"/>
              <a:ext cx="1379855" cy="1379855"/>
            </a:xfrm>
            <a:prstGeom prst="roundRect">
              <a:avLst/>
            </a:prstGeom>
            <a:ln>
              <a:solidFill>
                <a:schemeClr val="tx1"/>
              </a:solidFill>
            </a:ln>
          </p:spPr>
          <p:style>
            <a:lnRef idx="2">
              <a:schemeClr val="dk1"/>
            </a:lnRef>
            <a:fillRef idx="1">
              <a:schemeClr val="lt1"/>
            </a:fillRef>
            <a:effectRef idx="0">
              <a:schemeClr val="dk1"/>
            </a:effectRef>
            <a:fontRef idx="minor">
              <a:schemeClr val="dk1"/>
            </a:fontRef>
          </p:style>
        </p:sp>
        <p:sp>
          <p:nvSpPr>
            <p:cNvPr id="88" name="Rectangle: Rounded Corners 4">
              <a:extLst>
                <a:ext uri="{FF2B5EF4-FFF2-40B4-BE49-F238E27FC236}">
                  <a16:creationId xmlns:a16="http://schemas.microsoft.com/office/drawing/2014/main" id="{C78FC783-0BDB-2CDF-65C6-F273446E0690}"/>
                </a:ext>
              </a:extLst>
            </p:cNvPr>
            <p:cNvSpPr txBox="1"/>
            <p:nvPr/>
          </p:nvSpPr>
          <p:spPr>
            <a:xfrm>
              <a:off x="3327670" y="291585"/>
              <a:ext cx="1323940" cy="1245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MN" sz="1000" kern="1200" dirty="0">
                  <a:latin typeface="Times New Roman" panose="02020603050405020304" pitchFamily="18" charset="0"/>
                  <a:cs typeface="Times New Roman" panose="02020603050405020304" pitchFamily="18" charset="0"/>
                </a:rPr>
                <a:t>• ЖДҮ-үүд онлайн: Эдийн засаг, хөгжил, аялал жуулчлалын яамны ЖДҮ-ээ дижиталчилъя хөтөлбөрийн хүрээнд Хөгжлийн корпораци (Корфо) санаачилга гаргасан. Энэ нь ЖДҮ эрхлэгчдэд бэлэн дижитал технологийг ашиглан борлуулалтаа нэмэгдүүлж, зардлаа бууруулж, үйлчлүүлэгчид болон үйлчилгээ үзүүлэгчтэй харилцах харилцаагаа сайжруулахыг эрмэлздэг. Нэмж дурдахад энэ нь онлайнаар борлуулахад туслах сургалтын агуулгыг ямар ч үнэгүйгээр ашиглах боломжтой болгодог. Энэхүү санаачилга нь цахим худалдаа, нийгмийн сүлжээ, төлбөрийн арга, дижитал маркетинг гэх мэт онцгой агуулгад нэвтрэх боломжийг олгоно.</a:t>
              </a:r>
              <a:endParaRPr lang="en-US" sz="1000" kern="1200" dirty="0">
                <a:latin typeface="Times New Roman" panose="02020603050405020304" pitchFamily="18" charset="0"/>
                <a:cs typeface="Times New Roman" panose="02020603050405020304" pitchFamily="18" charset="0"/>
              </a:endParaRPr>
            </a:p>
          </p:txBody>
        </p:sp>
      </p:grpSp>
      <p:grpSp>
        <p:nvGrpSpPr>
          <p:cNvPr id="78" name="Group 77">
            <a:extLst>
              <a:ext uri="{FF2B5EF4-FFF2-40B4-BE49-F238E27FC236}">
                <a16:creationId xmlns:a16="http://schemas.microsoft.com/office/drawing/2014/main" id="{00CD4B68-45C8-EA46-AFB0-D11523B83ABD}"/>
              </a:ext>
            </a:extLst>
          </p:cNvPr>
          <p:cNvGrpSpPr/>
          <p:nvPr/>
        </p:nvGrpSpPr>
        <p:grpSpPr>
          <a:xfrm>
            <a:off x="6096001" y="4583432"/>
            <a:ext cx="2476500" cy="1614972"/>
            <a:chOff x="4922924" y="224226"/>
            <a:chExt cx="1379855" cy="1379855"/>
          </a:xfrm>
        </p:grpSpPr>
        <p:sp>
          <p:nvSpPr>
            <p:cNvPr id="85" name="Rectangle: Rounded Corners 84">
              <a:extLst>
                <a:ext uri="{FF2B5EF4-FFF2-40B4-BE49-F238E27FC236}">
                  <a16:creationId xmlns:a16="http://schemas.microsoft.com/office/drawing/2014/main" id="{215C2301-D4E5-E3A2-8A6A-378E437CFC11}"/>
                </a:ext>
              </a:extLst>
            </p:cNvPr>
            <p:cNvSpPr/>
            <p:nvPr/>
          </p:nvSpPr>
          <p:spPr>
            <a:xfrm>
              <a:off x="4922924" y="224226"/>
              <a:ext cx="1379855" cy="1379855"/>
            </a:xfrm>
            <a:prstGeom prst="roundRect">
              <a:avLst/>
            </a:prstGeom>
          </p:spPr>
          <p:style>
            <a:lnRef idx="2">
              <a:schemeClr val="dk1"/>
            </a:lnRef>
            <a:fillRef idx="1">
              <a:schemeClr val="lt1"/>
            </a:fillRef>
            <a:effectRef idx="0">
              <a:schemeClr val="dk1"/>
            </a:effectRef>
            <a:fontRef idx="minor">
              <a:schemeClr val="dk1"/>
            </a:fontRef>
          </p:style>
        </p:sp>
        <p:sp>
          <p:nvSpPr>
            <p:cNvPr id="86" name="Rectangle: Rounded Corners 6">
              <a:extLst>
                <a:ext uri="{FF2B5EF4-FFF2-40B4-BE49-F238E27FC236}">
                  <a16:creationId xmlns:a16="http://schemas.microsoft.com/office/drawing/2014/main" id="{6881A3CD-196B-66E0-2E17-9460E0C55DC9}"/>
                </a:ext>
              </a:extLst>
            </p:cNvPr>
            <p:cNvSpPr txBox="1"/>
            <p:nvPr/>
          </p:nvSpPr>
          <p:spPr>
            <a:xfrm>
              <a:off x="4990283" y="291585"/>
              <a:ext cx="1245137" cy="1245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MN" sz="1000" kern="1200" dirty="0">
                  <a:latin typeface="Times New Roman" panose="02020603050405020304" pitchFamily="18" charset="0"/>
                  <a:cs typeface="Times New Roman" panose="02020603050405020304" pitchFamily="18" charset="0"/>
                </a:rPr>
                <a:t>Хөдөлмөрийн тухай хуульд өөрчлөлт оруулж, ажил олгогч, ажилтан хөдөлмөрийн харилцааны эхэн болон хугацааны туршид ажилчдын орлогыг бууруулахгүй, мөн хөдөлмөрийн харилцаанд орох үед зайнаас ажиллах хувилбарыг зөвшөөрөх боломжийг олгодог хууль. Хөдөлмөрийн тухай хуульд хүлээн зөвшөөрөгдсөн хувь хүний ​​болон хамтын эрх.</a:t>
              </a:r>
              <a:endParaRPr lang="en-US" sz="1000" kern="1200" dirty="0">
                <a:latin typeface="Times New Roman" panose="02020603050405020304" pitchFamily="18" charset="0"/>
                <a:cs typeface="Times New Roman" panose="02020603050405020304" pitchFamily="18" charset="0"/>
              </a:endParaRPr>
            </a:p>
          </p:txBody>
        </p:sp>
      </p:grpSp>
      <p:grpSp>
        <p:nvGrpSpPr>
          <p:cNvPr id="79" name="Group 78">
            <a:extLst>
              <a:ext uri="{FF2B5EF4-FFF2-40B4-BE49-F238E27FC236}">
                <a16:creationId xmlns:a16="http://schemas.microsoft.com/office/drawing/2014/main" id="{6C8AE29A-29ED-C49A-D013-B90D621B5D56}"/>
              </a:ext>
            </a:extLst>
          </p:cNvPr>
          <p:cNvGrpSpPr/>
          <p:nvPr/>
        </p:nvGrpSpPr>
        <p:grpSpPr>
          <a:xfrm>
            <a:off x="8648702" y="4576278"/>
            <a:ext cx="1379855" cy="1622126"/>
            <a:chOff x="3301594" y="1845556"/>
            <a:chExt cx="1379855" cy="1379855"/>
          </a:xfrm>
        </p:grpSpPr>
        <p:sp>
          <p:nvSpPr>
            <p:cNvPr id="83" name="Rectangle: Rounded Corners 82">
              <a:extLst>
                <a:ext uri="{FF2B5EF4-FFF2-40B4-BE49-F238E27FC236}">
                  <a16:creationId xmlns:a16="http://schemas.microsoft.com/office/drawing/2014/main" id="{E797E92D-F348-5FCA-D1DF-C3D986CA8EBE}"/>
                </a:ext>
              </a:extLst>
            </p:cNvPr>
            <p:cNvSpPr/>
            <p:nvPr/>
          </p:nvSpPr>
          <p:spPr>
            <a:xfrm>
              <a:off x="3301594" y="1845556"/>
              <a:ext cx="1379855" cy="1379855"/>
            </a:xfrm>
            <a:prstGeom prst="roundRect">
              <a:avLst/>
            </a:prstGeom>
          </p:spPr>
          <p:style>
            <a:lnRef idx="2">
              <a:schemeClr val="dk1"/>
            </a:lnRef>
            <a:fillRef idx="1">
              <a:schemeClr val="lt1"/>
            </a:fillRef>
            <a:effectRef idx="0">
              <a:schemeClr val="dk1"/>
            </a:effectRef>
            <a:fontRef idx="minor">
              <a:schemeClr val="dk1"/>
            </a:fontRef>
          </p:style>
        </p:sp>
        <p:sp>
          <p:nvSpPr>
            <p:cNvPr id="84" name="Rectangle: Rounded Corners 8">
              <a:extLst>
                <a:ext uri="{FF2B5EF4-FFF2-40B4-BE49-F238E27FC236}">
                  <a16:creationId xmlns:a16="http://schemas.microsoft.com/office/drawing/2014/main" id="{CCDD2FD4-EF3F-E3D5-15D4-7F18B19C6A64}"/>
                </a:ext>
              </a:extLst>
            </p:cNvPr>
            <p:cNvSpPr txBox="1"/>
            <p:nvPr/>
          </p:nvSpPr>
          <p:spPr>
            <a:xfrm>
              <a:off x="3368953" y="1912915"/>
              <a:ext cx="1245137" cy="1245137"/>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None/>
              </a:pPr>
              <a:r>
                <a:rPr lang="en-MN" sz="1100" kern="1200" dirty="0">
                  <a:latin typeface="Times New Roman" panose="02020603050405020304" pitchFamily="18" charset="0"/>
                  <a:cs typeface="Times New Roman" panose="02020603050405020304" pitchFamily="18" charset="0"/>
                </a:rPr>
                <a:t>7-р сарын 5-нд засгийн газар 1.5 тэрбум ам.доллар, ялангуяа дундаж давхаргыг дэмжих арга хэмжээг эхлүүлэв.</a:t>
              </a:r>
              <a:endParaRPr lang="en-US" sz="1100" kern="1200" dirty="0">
                <a:latin typeface="Times New Roman" panose="02020603050405020304" pitchFamily="18" charset="0"/>
                <a:cs typeface="Times New Roman" panose="02020603050405020304" pitchFamily="18" charset="0"/>
              </a:endParaRPr>
            </a:p>
          </p:txBody>
        </p:sp>
      </p:grpSp>
      <p:grpSp>
        <p:nvGrpSpPr>
          <p:cNvPr id="80" name="Group 79">
            <a:extLst>
              <a:ext uri="{FF2B5EF4-FFF2-40B4-BE49-F238E27FC236}">
                <a16:creationId xmlns:a16="http://schemas.microsoft.com/office/drawing/2014/main" id="{92601445-FB33-E77E-EF66-3A1176A07076}"/>
              </a:ext>
            </a:extLst>
          </p:cNvPr>
          <p:cNvGrpSpPr/>
          <p:nvPr/>
        </p:nvGrpSpPr>
        <p:grpSpPr>
          <a:xfrm>
            <a:off x="10239374" y="4587868"/>
            <a:ext cx="1285515" cy="1603382"/>
            <a:chOff x="4922924" y="1845556"/>
            <a:chExt cx="1379855" cy="1379855"/>
          </a:xfrm>
        </p:grpSpPr>
        <p:sp>
          <p:nvSpPr>
            <p:cNvPr id="81" name="Rectangle: Rounded Corners 80">
              <a:extLst>
                <a:ext uri="{FF2B5EF4-FFF2-40B4-BE49-F238E27FC236}">
                  <a16:creationId xmlns:a16="http://schemas.microsoft.com/office/drawing/2014/main" id="{4C1F2E4D-02A9-3216-6591-3F3F1A2B2D22}"/>
                </a:ext>
              </a:extLst>
            </p:cNvPr>
            <p:cNvSpPr/>
            <p:nvPr/>
          </p:nvSpPr>
          <p:spPr>
            <a:xfrm>
              <a:off x="4922924" y="1845556"/>
              <a:ext cx="1379855" cy="1379855"/>
            </a:xfrm>
            <a:prstGeom prst="roundRect">
              <a:avLst/>
            </a:prstGeom>
          </p:spPr>
          <p:style>
            <a:lnRef idx="2">
              <a:schemeClr val="dk1"/>
            </a:lnRef>
            <a:fillRef idx="1">
              <a:schemeClr val="lt1"/>
            </a:fillRef>
            <a:effectRef idx="0">
              <a:schemeClr val="dk1"/>
            </a:effectRef>
            <a:fontRef idx="minor">
              <a:schemeClr val="dk1"/>
            </a:fontRef>
          </p:style>
        </p:sp>
        <p:sp>
          <p:nvSpPr>
            <p:cNvPr id="82" name="Rectangle: Rounded Corners 10">
              <a:extLst>
                <a:ext uri="{FF2B5EF4-FFF2-40B4-BE49-F238E27FC236}">
                  <a16:creationId xmlns:a16="http://schemas.microsoft.com/office/drawing/2014/main" id="{371133E9-0EFE-A9C5-5C08-15F82F56F838}"/>
                </a:ext>
              </a:extLst>
            </p:cNvPr>
            <p:cNvSpPr txBox="1"/>
            <p:nvPr/>
          </p:nvSpPr>
          <p:spPr>
            <a:xfrm>
              <a:off x="4990283" y="1912915"/>
              <a:ext cx="1245137" cy="1245137"/>
            </a:xfrm>
            <a:prstGeom prst="rect">
              <a:avLst/>
            </a:prstGeom>
            <a:noFill/>
            <a:ln>
              <a:solidFill>
                <a:schemeClr val="bg1"/>
              </a:solidFill>
            </a:ln>
          </p:spPr>
          <p:style>
            <a:lnRef idx="2">
              <a:schemeClr val="dk1"/>
            </a:lnRef>
            <a:fillRef idx="1">
              <a:schemeClr val="lt1"/>
            </a:fillRef>
            <a:effectRef idx="0">
              <a:schemeClr val="dk1"/>
            </a:effectRef>
            <a:fontRef idx="minor">
              <a:schemeClr val="dk1"/>
            </a:fontRef>
          </p:style>
          <p:txBody>
            <a:bodyPr spcFirstLastPara="0" vert="horz" wrap="square" lIns="19050" tIns="19050" rIns="19050" bIns="19050" numCol="1" spcCol="1270" anchor="ctr" anchorCtr="0">
              <a:noAutofit/>
            </a:bodyPr>
            <a:lstStyle/>
            <a:p>
              <a:pPr marL="0" lvl="0" indent="0" algn="ctr" defTabSz="222250">
                <a:lnSpc>
                  <a:spcPct val="90000"/>
                </a:lnSpc>
                <a:spcBef>
                  <a:spcPct val="0"/>
                </a:spcBef>
                <a:spcAft>
                  <a:spcPct val="35000"/>
                </a:spcAft>
                <a:buFont typeface="Symbol" pitchFamily="2" charset="2"/>
                <a:buNone/>
              </a:pPr>
              <a:r>
                <a:rPr lang="en-MN" sz="1100" kern="1200" dirty="0">
                  <a:latin typeface="Times New Roman" panose="02020603050405020304" pitchFamily="18" charset="0"/>
                  <a:cs typeface="Times New Roman" panose="02020603050405020304" pitchFamily="18" charset="0"/>
                </a:rPr>
                <a:t>Чилийн банкууд ч ЖДҮ-ийг дэмжих арга хэмжээ авчээ</a:t>
              </a:r>
              <a:endParaRPr lang="en-US" sz="1100" kern="1200" dirty="0">
                <a:latin typeface="Times New Roman" panose="02020603050405020304" pitchFamily="18" charset="0"/>
                <a:cs typeface="Times New Roman" panose="02020603050405020304" pitchFamily="18" charset="0"/>
              </a:endParaRPr>
            </a:p>
          </p:txBody>
        </p:sp>
      </p:grpSp>
      <p:grpSp>
        <p:nvGrpSpPr>
          <p:cNvPr id="56" name="Group 55">
            <a:extLst>
              <a:ext uri="{FF2B5EF4-FFF2-40B4-BE49-F238E27FC236}">
                <a16:creationId xmlns:a16="http://schemas.microsoft.com/office/drawing/2014/main" id="{98AE2C8D-8617-A3A7-9828-D90306E55B19}"/>
              </a:ext>
            </a:extLst>
          </p:cNvPr>
          <p:cNvGrpSpPr/>
          <p:nvPr/>
        </p:nvGrpSpPr>
        <p:grpSpPr>
          <a:xfrm>
            <a:off x="6019800" y="1127929"/>
            <a:ext cx="5505091" cy="644132"/>
            <a:chOff x="4229138" y="1407750"/>
            <a:chExt cx="1854051" cy="644132"/>
          </a:xfrm>
          <a:solidFill>
            <a:schemeClr val="accent6">
              <a:lumMod val="20000"/>
              <a:lumOff val="80000"/>
            </a:schemeClr>
          </a:solidFill>
        </p:grpSpPr>
        <p:sp>
          <p:nvSpPr>
            <p:cNvPr id="60" name="Rectangle 59">
              <a:extLst>
                <a:ext uri="{FF2B5EF4-FFF2-40B4-BE49-F238E27FC236}">
                  <a16:creationId xmlns:a16="http://schemas.microsoft.com/office/drawing/2014/main" id="{A501B40D-060F-749E-19F9-9C2CCA86952D}"/>
                </a:ext>
              </a:extLst>
            </p:cNvPr>
            <p:cNvSpPr/>
            <p:nvPr/>
          </p:nvSpPr>
          <p:spPr>
            <a:xfrm>
              <a:off x="4229138" y="1407750"/>
              <a:ext cx="1854051" cy="644132"/>
            </a:xfrm>
            <a:prstGeom prst="rect">
              <a:avLst/>
            </a:prstGeom>
            <a:grpFill/>
          </p:spPr>
          <p:style>
            <a:lnRef idx="2">
              <a:schemeClr val="accent2">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61" name="TextBox 60">
              <a:extLst>
                <a:ext uri="{FF2B5EF4-FFF2-40B4-BE49-F238E27FC236}">
                  <a16:creationId xmlns:a16="http://schemas.microsoft.com/office/drawing/2014/main" id="{1F29CD91-EDE7-6639-18CC-A450A08F6977}"/>
                </a:ext>
              </a:extLst>
            </p:cNvPr>
            <p:cNvSpPr txBox="1"/>
            <p:nvPr/>
          </p:nvSpPr>
          <p:spPr>
            <a:xfrm>
              <a:off x="4229138" y="1407750"/>
              <a:ext cx="1854051" cy="644132"/>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42672" tIns="24384" rIns="42672" bIns="24384" numCol="1" spcCol="1270" anchor="ctr" anchorCtr="0">
              <a:noAutofit/>
            </a:bodyPr>
            <a:lstStyle/>
            <a:p>
              <a:pPr marL="0" lvl="0" indent="0" algn="ctr" defTabSz="266700">
                <a:lnSpc>
                  <a:spcPct val="90000"/>
                </a:lnSpc>
                <a:spcBef>
                  <a:spcPct val="0"/>
                </a:spcBef>
                <a:spcAft>
                  <a:spcPct val="35000"/>
                </a:spcAft>
                <a:buNone/>
              </a:pPr>
              <a:r>
                <a:rPr lang="en-MN" sz="1000" kern="1200" dirty="0">
                  <a:solidFill>
                    <a:srgbClr val="002060"/>
                  </a:solidFill>
                  <a:latin typeface="Times New Roman" panose="02020603050405020304" pitchFamily="18" charset="0"/>
                  <a:cs typeface="Times New Roman" panose="02020603050405020304" pitchFamily="18" charset="0"/>
                </a:rPr>
                <a:t>Гуравдугаар сарын 22-нд Чилийн засгийн газар ажлын байрыг</a:t>
              </a:r>
              <a:r>
                <a:rPr lang="mn-MN" sz="1000" kern="1200" dirty="0">
                  <a:solidFill>
                    <a:srgbClr val="002060"/>
                  </a:solidFill>
                  <a:latin typeface="Times New Roman" panose="02020603050405020304" pitchFamily="18" charset="0"/>
                  <a:cs typeface="Times New Roman" panose="02020603050405020304" pitchFamily="18" charset="0"/>
                </a:rPr>
                <a:t> хадгалах</a:t>
              </a:r>
              <a:r>
                <a:rPr lang="en-MN" sz="1000" kern="1200" dirty="0">
                  <a:solidFill>
                    <a:srgbClr val="002060"/>
                  </a:solidFill>
                  <a:latin typeface="Times New Roman" panose="02020603050405020304" pitchFamily="18" charset="0"/>
                  <a:cs typeface="Times New Roman" panose="02020603050405020304" pitchFamily="18" charset="0"/>
                </a:rPr>
                <a:t>, жижиг бизнес эрхлэгчдэд туслах зорилгоор 5.5 тэрбум ам.долларын яаралтай тусламжийн шинэ багцад нэмэлт санхүүжилт олгохоо мэдэгдэв</a:t>
              </a:r>
              <a:r>
                <a:rPr lang="mn-MN" sz="1000" kern="1200" dirty="0">
                  <a:solidFill>
                    <a:srgbClr val="002060"/>
                  </a:solidFill>
                  <a:latin typeface="Times New Roman" panose="02020603050405020304" pitchFamily="18" charset="0"/>
                  <a:cs typeface="Times New Roman" panose="02020603050405020304" pitchFamily="18" charset="0"/>
                </a:rPr>
                <a:t>.</a:t>
              </a:r>
              <a:r>
                <a:rPr lang="en-MN" sz="1000" kern="1200" dirty="0">
                  <a:solidFill>
                    <a:srgbClr val="002060"/>
                  </a:solidFill>
                  <a:latin typeface="Times New Roman" panose="02020603050405020304" pitchFamily="18" charset="0"/>
                  <a:cs typeface="Times New Roman" panose="02020603050405020304" pitchFamily="18" charset="0"/>
                </a:rPr>
                <a:t> Дөрөвдүгээр сарын 8-нд энэхүү Онцгой байдлын эдийн засгийн төлөвлөгөө II хэрэгжиж эхэлсэн. Дараахь арга хэмжээг авч хэрэгжүүлэв:</a:t>
              </a:r>
              <a:endParaRPr lang="en-US" sz="1000" kern="1200" dirty="0">
                <a:solidFill>
                  <a:srgbClr val="002060"/>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53701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0988675" cy="503238"/>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НИДЕРЛАНД УЛС</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D059A29-DCEB-43D4-B4EC-16E8071E0676}"/>
              </a:ext>
            </a:extLst>
          </p:cNvPr>
          <p:cNvSpPr txBox="1"/>
          <p:nvPr/>
        </p:nvSpPr>
        <p:spPr>
          <a:xfrm>
            <a:off x="9486900" y="6416772"/>
            <a:ext cx="25146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Нидерланд улс - Баттулга</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35" name="Title 1">
            <a:extLst>
              <a:ext uri="{FF2B5EF4-FFF2-40B4-BE49-F238E27FC236}">
                <a16:creationId xmlns:a16="http://schemas.microsoft.com/office/drawing/2014/main" id="{2423407C-4B1B-FEBD-A2F6-5B0C07D45387}"/>
              </a:ext>
            </a:extLst>
          </p:cNvPr>
          <p:cNvSpPr txBox="1">
            <a:spLocks/>
          </p:cNvSpPr>
          <p:nvPr/>
        </p:nvSpPr>
        <p:spPr>
          <a:xfrm>
            <a:off x="537245" y="1003435"/>
            <a:ext cx="1158204" cy="2543888"/>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err="1">
                <a:solidFill>
                  <a:srgbClr val="002060"/>
                </a:solidFill>
                <a:latin typeface="Times New Roman" panose="02020603050405020304" pitchFamily="18" charset="0"/>
                <a:cs typeface="Times New Roman" panose="02020603050405020304" pitchFamily="18" charset="0"/>
              </a:rPr>
              <a:t>КОВИД</a:t>
            </a:r>
            <a:r>
              <a:rPr lang="mn-MN" sz="1200" dirty="0">
                <a:solidFill>
                  <a:srgbClr val="002060"/>
                </a:solidFill>
                <a:latin typeface="Times New Roman" panose="02020603050405020304" pitchFamily="18" charset="0"/>
                <a:cs typeface="Times New Roman" panose="02020603050405020304" pitchFamily="18" charset="0"/>
              </a:rPr>
              <a:t>-19 </a:t>
            </a:r>
            <a:r>
              <a:rPr lang="mn-MN" sz="1200" dirty="0" err="1">
                <a:solidFill>
                  <a:srgbClr val="002060"/>
                </a:solidFill>
                <a:latin typeface="Times New Roman" panose="02020603050405020304" pitchFamily="18" charset="0"/>
                <a:cs typeface="Times New Roman" panose="02020603050405020304" pitchFamily="18" charset="0"/>
              </a:rPr>
              <a:t>ын</a:t>
            </a:r>
            <a:r>
              <a:rPr lang="mn-MN" sz="1200" dirty="0">
                <a:solidFill>
                  <a:srgbClr val="002060"/>
                </a:solidFill>
                <a:latin typeface="Times New Roman" panose="02020603050405020304" pitchFamily="18" charset="0"/>
                <a:cs typeface="Times New Roman" panose="02020603050405020304" pitchFamily="18" charset="0"/>
              </a:rPr>
              <a:t> үед тулгамдсан асуудлууд</a:t>
            </a:r>
          </a:p>
        </p:txBody>
      </p:sp>
      <p:sp>
        <p:nvSpPr>
          <p:cNvPr id="12" name="Rectangle 1">
            <a:extLst>
              <a:ext uri="{FF2B5EF4-FFF2-40B4-BE49-F238E27FC236}">
                <a16:creationId xmlns:a16="http://schemas.microsoft.com/office/drawing/2014/main" id="{C2D6153E-01CF-1F86-1C1B-FB59D2A8327B}"/>
              </a:ext>
            </a:extLst>
          </p:cNvPr>
          <p:cNvSpPr txBox="1">
            <a:spLocks noChangeArrowheads="1"/>
          </p:cNvSpPr>
          <p:nvPr/>
        </p:nvSpPr>
        <p:spPr bwMode="auto">
          <a:xfrm>
            <a:off x="1905000" y="1003435"/>
            <a:ext cx="9587829" cy="31291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eaLnBrk="0" fontAlgn="base" hangingPunct="0">
              <a:lnSpc>
                <a:spcPct val="100000"/>
              </a:lnSpc>
              <a:spcBef>
                <a:spcPct val="0"/>
              </a:spcBef>
              <a:spcAft>
                <a:spcPct val="0"/>
              </a:spcAft>
              <a:buClrTx/>
              <a:buSzTx/>
              <a:buFontTx/>
              <a:buNone/>
            </a:pPr>
            <a:r>
              <a:rPr lang="mn-MN" altLang="en-US" sz="1100" dirty="0">
                <a:solidFill>
                  <a:srgbClr val="202124"/>
                </a:solidFill>
                <a:latin typeface="Times New Roman" panose="02020603050405020304" pitchFamily="18" charset="0"/>
                <a:cs typeface="Times New Roman" panose="02020603050405020304" pitchFamily="18" charset="0"/>
              </a:rPr>
              <a:t>COVID-19-ийн хямрал эдийн засаг, бичил, жижиг дунд үйлдвэрлэл эрхлэгчид, худалдаа, үйлчилгээ болон бүх төрлийн зээлтэй иргэн ААН-</a:t>
            </a:r>
            <a:r>
              <a:rPr lang="mn-MN" altLang="en-US" sz="1100" dirty="0" err="1">
                <a:solidFill>
                  <a:srgbClr val="202124"/>
                </a:solidFill>
                <a:latin typeface="Times New Roman" panose="02020603050405020304" pitchFamily="18" charset="0"/>
                <a:cs typeface="Times New Roman" panose="02020603050405020304" pitchFamily="18" charset="0"/>
              </a:rPr>
              <a:t>үүдэд</a:t>
            </a:r>
            <a:r>
              <a:rPr lang="mn-MN" altLang="en-US" sz="1100" dirty="0">
                <a:solidFill>
                  <a:srgbClr val="202124"/>
                </a:solidFill>
                <a:latin typeface="Times New Roman" panose="02020603050405020304" pitchFamily="18" charset="0"/>
                <a:cs typeface="Times New Roman" panose="02020603050405020304" pitchFamily="18" charset="0"/>
              </a:rPr>
              <a:t> хүндээр туссан нь ойлгомжтой. </a:t>
            </a:r>
            <a:endParaRPr lang="mn-MN" altLang="en-US" sz="1100" dirty="0">
              <a:solidFill>
                <a:schemeClr val="tx1"/>
              </a:solidFill>
              <a:latin typeface="Times New Roman" panose="02020603050405020304" pitchFamily="18" charset="0"/>
              <a:cs typeface="Times New Roman" panose="02020603050405020304" pitchFamily="18" charset="0"/>
            </a:endParaRPr>
          </a:p>
        </p:txBody>
      </p:sp>
      <p:sp>
        <p:nvSpPr>
          <p:cNvPr id="13" name="Rectangle 1">
            <a:extLst>
              <a:ext uri="{FF2B5EF4-FFF2-40B4-BE49-F238E27FC236}">
                <a16:creationId xmlns:a16="http://schemas.microsoft.com/office/drawing/2014/main" id="{EC9A54E7-5853-D7CA-5A45-8B69F6A86316}"/>
              </a:ext>
            </a:extLst>
          </p:cNvPr>
          <p:cNvSpPr txBox="1">
            <a:spLocks noChangeArrowheads="1"/>
          </p:cNvSpPr>
          <p:nvPr/>
        </p:nvSpPr>
        <p:spPr bwMode="auto">
          <a:xfrm>
            <a:off x="1905000" y="1482082"/>
            <a:ext cx="9587829" cy="482191"/>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fontAlgn="base" hangingPunct="0">
              <a:lnSpc>
                <a:spcPct val="100000"/>
              </a:lnSpc>
              <a:spcBef>
                <a:spcPct val="0"/>
              </a:spcBef>
              <a:spcAft>
                <a:spcPct val="0"/>
              </a:spcAft>
              <a:buNone/>
            </a:pPr>
            <a:r>
              <a:rPr lang="mn-MN" altLang="en-US" sz="1100" dirty="0">
                <a:solidFill>
                  <a:srgbClr val="202124"/>
                </a:solidFill>
                <a:latin typeface="Times New Roman" panose="02020603050405020304" pitchFamily="18" charset="0"/>
                <a:cs typeface="Times New Roman" panose="02020603050405020304" pitchFamily="18" charset="0"/>
              </a:rPr>
              <a:t>Зээлтэй иргэн ААН-</a:t>
            </a:r>
            <a:r>
              <a:rPr lang="mn-MN" altLang="en-US" sz="1100" dirty="0" err="1">
                <a:solidFill>
                  <a:srgbClr val="202124"/>
                </a:solidFill>
                <a:latin typeface="Times New Roman" panose="02020603050405020304" pitchFamily="18" charset="0"/>
                <a:cs typeface="Times New Roman" panose="02020603050405020304" pitchFamily="18" charset="0"/>
              </a:rPr>
              <a:t>үүдийн</a:t>
            </a:r>
            <a:r>
              <a:rPr lang="mn-MN" altLang="en-US" sz="1100" dirty="0">
                <a:solidFill>
                  <a:srgbClr val="202124"/>
                </a:solidFill>
                <a:latin typeface="Times New Roman" panose="02020603050405020304" pitchFamily="18" charset="0"/>
                <a:cs typeface="Times New Roman" panose="02020603050405020304" pitchFamily="18" charset="0"/>
              </a:rPr>
              <a:t> хувьд бизнесийн болон банк санхүү, зээлтэй холбоотойгоор өрийн давалгаанд өртөх аюул тулгарсан. Тухайн улсын хувьд далайн тээвэр хөгжсөн, дагуул жижиг хотууд, хөдөө аж ахуй, газар тариалан </a:t>
            </a:r>
            <a:r>
              <a:rPr lang="mn-MN" altLang="en-US" sz="1100" dirty="0" err="1">
                <a:solidFill>
                  <a:srgbClr val="202124"/>
                </a:solidFill>
                <a:latin typeface="Times New Roman" panose="02020603050405020304" pitchFamily="18" charset="0"/>
                <a:cs typeface="Times New Roman" panose="02020603050405020304" pitchFamily="18" charset="0"/>
              </a:rPr>
              <a:t>кластерласан</a:t>
            </a:r>
            <a:r>
              <a:rPr lang="mn-MN" altLang="en-US" sz="1100" dirty="0">
                <a:solidFill>
                  <a:srgbClr val="202124"/>
                </a:solidFill>
                <a:latin typeface="Times New Roman" panose="02020603050405020304" pitchFamily="18" charset="0"/>
                <a:cs typeface="Times New Roman" panose="02020603050405020304" pitchFamily="18" charset="0"/>
              </a:rPr>
              <a:t> бүтэцтэй ч хөл хорионы улмаас зарим бичил, жижиг дунд үйлдвэрлэгчдийн бүтээгдэхүүн борлуулалт, түүхий эд бэлтгэн нийлүүлэлт, ачаа тээвэрлэлтэд </a:t>
            </a:r>
            <a:r>
              <a:rPr lang="mn-MN" altLang="en-US" sz="1100" dirty="0" err="1">
                <a:solidFill>
                  <a:srgbClr val="202124"/>
                </a:solidFill>
                <a:latin typeface="Times New Roman" panose="02020603050405020304" pitchFamily="18" charset="0"/>
                <a:cs typeface="Times New Roman" panose="02020603050405020304" pitchFamily="18" charset="0"/>
              </a:rPr>
              <a:t>сөрөгөөр</a:t>
            </a:r>
            <a:r>
              <a:rPr lang="mn-MN" altLang="en-US" sz="1100" dirty="0">
                <a:solidFill>
                  <a:srgbClr val="202124"/>
                </a:solidFill>
                <a:latin typeface="Times New Roman" panose="02020603050405020304" pitchFamily="18" charset="0"/>
                <a:cs typeface="Times New Roman" panose="02020603050405020304" pitchFamily="18" charset="0"/>
              </a:rPr>
              <a:t> нөлөөлсөн. </a:t>
            </a:r>
          </a:p>
        </p:txBody>
      </p:sp>
      <p:sp>
        <p:nvSpPr>
          <p:cNvPr id="15" name="Rectangle 4">
            <a:extLst>
              <a:ext uri="{FF2B5EF4-FFF2-40B4-BE49-F238E27FC236}">
                <a16:creationId xmlns:a16="http://schemas.microsoft.com/office/drawing/2014/main" id="{5D4B67AB-CA21-A350-C3EE-752E904B0EB4}"/>
              </a:ext>
            </a:extLst>
          </p:cNvPr>
          <p:cNvSpPr>
            <a:spLocks noChangeArrowheads="1"/>
          </p:cNvSpPr>
          <p:nvPr/>
        </p:nvSpPr>
        <p:spPr bwMode="auto">
          <a:xfrm>
            <a:off x="1897617" y="3234409"/>
            <a:ext cx="9627274" cy="312914"/>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altLang="en-US" sz="11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Нидерланд улс дижитал дэд бүтэц сайтай, сайн боловсролтой ажиллах хүчинтэй ч ажлын байрны дийлэнх хувийг эзэлдэг жижиг, дунд үйлдвэрүүд дижитал технологийг нэвтрүүлэх тал дээр хоцрох хандлагатай байдаг. Дижитал технологид хөрөнгө оруулах хөшүүргийг бий болгох</a:t>
            </a:r>
            <a:r>
              <a:rPr kumimoji="0" lang="mn-MN"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16" name="Rectangle 1">
            <a:extLst>
              <a:ext uri="{FF2B5EF4-FFF2-40B4-BE49-F238E27FC236}">
                <a16:creationId xmlns:a16="http://schemas.microsoft.com/office/drawing/2014/main" id="{693A73B2-9BBF-1726-9DD9-FD2869C211A5}"/>
              </a:ext>
            </a:extLst>
          </p:cNvPr>
          <p:cNvSpPr txBox="1">
            <a:spLocks noChangeArrowheads="1"/>
          </p:cNvSpPr>
          <p:nvPr/>
        </p:nvSpPr>
        <p:spPr bwMode="auto">
          <a:xfrm>
            <a:off x="1905000" y="2104123"/>
            <a:ext cx="9602470" cy="990023"/>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2696" rIns="0" bIns="-12696" numCol="1" rtlCol="0" anchor="ctr" anchorCtr="0" compatLnSpc="1">
            <a:prstTxWarp prst="textNoShape">
              <a:avLst/>
            </a:prstTxWarp>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eaLnBrk="0" fontAlgn="base" hangingPunct="0">
              <a:lnSpc>
                <a:spcPct val="100000"/>
              </a:lnSpc>
              <a:spcBef>
                <a:spcPct val="0"/>
              </a:spcBef>
              <a:spcAft>
                <a:spcPct val="0"/>
              </a:spcAft>
              <a:buNone/>
            </a:pPr>
            <a:r>
              <a:rPr kumimoji="0" lang="en-US" altLang="en-US" sz="11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C</a:t>
            </a:r>
            <a:r>
              <a:rPr kumimoji="0" lang="mn-MN" altLang="en-US" sz="11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OVID-19-ын сөрөг нөлөөлөл нь бичил, жижиг дунд үйлдвэрлэгч болон соёл урлаг, спорт, амралт зугаалгын чиглэлээр ажилладаг үйлчилгээний газрууд, тээвэр, түрээс, (мэргэжлийн) үйлчилгээ, худалдаа зэрэгт нөлөөлсөн байна.</a:t>
            </a:r>
          </a:p>
          <a:p>
            <a:pPr marL="0" indent="0" algn="just" eaLnBrk="0" fontAlgn="base" hangingPunct="0">
              <a:lnSpc>
                <a:spcPct val="100000"/>
              </a:lnSpc>
              <a:spcBef>
                <a:spcPct val="0"/>
              </a:spcBef>
              <a:spcAft>
                <a:spcPct val="0"/>
              </a:spcAft>
              <a:buNone/>
            </a:pPr>
            <a:r>
              <a:rPr kumimoji="0" lang="mn-MN" altLang="en-US" sz="11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Коронавируст халдвар (COVID-19) тахал нь Нидерландын эдийн засагт бэрхшээл учруулсан ч шуурхай бодлогын хариу арга хэмжээ, </a:t>
            </a:r>
            <a:r>
              <a:rPr lang="mn-MN" altLang="en-US" sz="1100" dirty="0">
                <a:solidFill>
                  <a:srgbClr val="202124"/>
                </a:solidFill>
                <a:latin typeface="Times New Roman" panose="02020603050405020304" pitchFamily="18" charset="0"/>
                <a:cs typeface="Times New Roman" panose="02020603050405020304" pitchFamily="18" charset="0"/>
              </a:rPr>
              <a:t>иргэд болон компаниудад</a:t>
            </a:r>
            <a:r>
              <a:rPr kumimoji="0" lang="mn-MN" altLang="en-US" sz="11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үр дүнтэй дэмжлэг үзүүлж, дижитал ур чадвар өндөртэй зарим </a:t>
            </a:r>
            <a:r>
              <a:rPr lang="mn-MN" altLang="en-US" sz="1100" dirty="0">
                <a:solidFill>
                  <a:srgbClr val="202124"/>
                </a:solidFill>
                <a:latin typeface="Times New Roman" panose="02020603050405020304" pitchFamily="18" charset="0"/>
                <a:cs typeface="Times New Roman" panose="02020603050405020304" pitchFamily="18" charset="0"/>
              </a:rPr>
              <a:t>компаниудын </a:t>
            </a:r>
            <a:r>
              <a:rPr kumimoji="0" lang="mn-MN" altLang="en-US" sz="11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ажиллах хүч тус улсад хямралыг даван туулахад тусалснаар хямрал харьцангуй бага байна. Нидерландын </a:t>
            </a:r>
            <a:r>
              <a:rPr kumimoji="0" lang="mn-MN" altLang="en-US" sz="11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ЭЗХАХБ</a:t>
            </a:r>
            <a:r>
              <a:rPr kumimoji="0" lang="mn-MN" altLang="en-US" sz="11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-ын хамгийн сүүлийн үеийн эдийн засгийн судалгаагаар орон сууцны хомсдол, хөдөлмөрийн зах зээлийн тэнцвэргүй байдал, хүрээлэн буй орчны дарамт зэрэг урт хугацааны сорилтуудыг шийдвэрлэхэд эдийн засгийн сэргэлтийг ашиглах нь шаардлага гарч ирсэн</a:t>
            </a:r>
            <a:r>
              <a:rPr lang="mn-MN" altLang="en-US" sz="1100" dirty="0">
                <a:solidFill>
                  <a:srgbClr val="202124"/>
                </a:solidFill>
                <a:latin typeface="Times New Roman" panose="02020603050405020304" pitchFamily="18" charset="0"/>
                <a:cs typeface="Times New Roman" panose="02020603050405020304" pitchFamily="18" charset="0"/>
              </a:rPr>
              <a:t>. </a:t>
            </a:r>
          </a:p>
        </p:txBody>
      </p:sp>
      <p:sp>
        <p:nvSpPr>
          <p:cNvPr id="17" name="Title 1">
            <a:extLst>
              <a:ext uri="{FF2B5EF4-FFF2-40B4-BE49-F238E27FC236}">
                <a16:creationId xmlns:a16="http://schemas.microsoft.com/office/drawing/2014/main" id="{9DFB6548-F5B1-F008-CCF0-CC29B105AAD8}"/>
              </a:ext>
            </a:extLst>
          </p:cNvPr>
          <p:cNvSpPr txBox="1">
            <a:spLocks/>
          </p:cNvSpPr>
          <p:nvPr/>
        </p:nvSpPr>
        <p:spPr>
          <a:xfrm>
            <a:off x="537245" y="4004055"/>
            <a:ext cx="1158204" cy="2123629"/>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200" dirty="0">
              <a:solidFill>
                <a:srgbClr val="002060"/>
              </a:solidFill>
              <a:latin typeface="Times New Roman" panose="02020603050405020304" pitchFamily="18" charset="0"/>
              <a:cs typeface="Times New Roman" panose="02020603050405020304" pitchFamily="18" charset="0"/>
            </a:endParaRPr>
          </a:p>
        </p:txBody>
      </p:sp>
      <p:sp>
        <p:nvSpPr>
          <p:cNvPr id="18" name="Content Placeholder 3">
            <a:extLst>
              <a:ext uri="{FF2B5EF4-FFF2-40B4-BE49-F238E27FC236}">
                <a16:creationId xmlns:a16="http://schemas.microsoft.com/office/drawing/2014/main" id="{CB968C20-0B40-6E84-965C-83D3BD96C0D4}"/>
              </a:ext>
            </a:extLst>
          </p:cNvPr>
          <p:cNvSpPr txBox="1">
            <a:spLocks/>
          </p:cNvSpPr>
          <p:nvPr/>
        </p:nvSpPr>
        <p:spPr>
          <a:xfrm>
            <a:off x="1695449" y="3961220"/>
            <a:ext cx="9959306" cy="2209301"/>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00000"/>
              </a:lnSpc>
              <a:spcAft>
                <a:spcPts val="80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mn-MN" sz="1100"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Нидерланд улсын Засгийн газраас </a:t>
            </a:r>
            <a:r>
              <a:rPr lang="mn-MN" sz="1100" dirty="0" err="1">
                <a:solidFill>
                  <a:srgbClr val="202124"/>
                </a:solidFill>
                <a:latin typeface="Times New Roman" panose="02020603050405020304" pitchFamily="18" charset="0"/>
                <a:ea typeface="Calibri" panose="020F0502020204030204" pitchFamily="34" charset="0"/>
                <a:cs typeface="Times New Roman" panose="02020603050405020304" pitchFamily="18" charset="0"/>
              </a:rPr>
              <a:t>Коронавируст</a:t>
            </a:r>
            <a:r>
              <a:rPr lang="mn-MN" sz="1100"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 халдвар (COVID-19) ийн үед жижиг, </a:t>
            </a:r>
            <a:r>
              <a:rPr lang="mn-MN" sz="1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дунд үйлдвэрлэл, үйлчилгээ эрхлэгчдээ дэмжин</a:t>
            </a:r>
            <a:r>
              <a:rPr lang="mn-MN" sz="1100"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 </a:t>
            </a:r>
            <a:r>
              <a:rPr lang="mn-MN" altLang="en-US" sz="1100" b="1" dirty="0">
                <a:solidFill>
                  <a:schemeClr val="accent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ЗАР</a:t>
            </a:r>
            <a:r>
              <a:rPr lang="mn-MN" altLang="en-US" sz="1100" b="1" dirty="0">
                <a:solidFill>
                  <a:schemeClr val="accent1">
                    <a:lumMod val="75000"/>
                  </a:schemeClr>
                </a:solidFill>
                <a:latin typeface="Times New Roman" panose="02020603050405020304" pitchFamily="18" charset="0"/>
                <a:ea typeface="Times New Roman" panose="02020603050405020304" pitchFamily="18" charset="0"/>
                <a:cs typeface="Times New Roman" panose="02020603050405020304" pitchFamily="18" charset="0"/>
              </a:rPr>
              <a:t> </a:t>
            </a:r>
            <a:r>
              <a:rPr lang="mn-MN" altLang="en-US" sz="1100" b="1" dirty="0">
                <a:solidFill>
                  <a:schemeClr val="accent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СУРТАЛЧИЛГААНЫ ЗЭЭЛ </a:t>
            </a:r>
            <a:r>
              <a:rPr lang="mn-MN" altLang="en-US" sz="1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олгох чиглэлээр ажиллаж</a:t>
            </a:r>
            <a:r>
              <a:rPr lang="mn-MN" altLang="en-US" sz="1100" b="1"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a:t>
            </a:r>
            <a:r>
              <a:rPr lang="mn-MN" sz="1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Google зарын платформыг ашиглан зар сурталчилгаа байршуулахад зарцуулах зориулалттай 340 сая долларын сурталчилгааны зээлийг </a:t>
            </a:r>
            <a:r>
              <a:rPr lang="en-US" sz="1100" dirty="0">
                <a:solidFill>
                  <a:srgbClr val="222222"/>
                </a:solidFill>
                <a:latin typeface="Times New Roman" panose="02020603050405020304" pitchFamily="18" charset="0"/>
                <a:cs typeface="Times New Roman" panose="02020603050405020304" pitchFamily="18" charset="0"/>
              </a:rPr>
              <a:t>ABN AMRO</a:t>
            </a:r>
            <a:r>
              <a:rPr lang="mn-MN" sz="1100" dirty="0">
                <a:solidFill>
                  <a:srgbClr val="202124"/>
                </a:solidFill>
                <a:latin typeface="Times New Roman" panose="02020603050405020304" pitchFamily="18" charset="0"/>
                <a:cs typeface="Times New Roman" panose="02020603050405020304" pitchFamily="18" charset="0"/>
              </a:rPr>
              <a:t> банкаар дамжуулан </a:t>
            </a:r>
            <a:r>
              <a:rPr lang="mn-MN" sz="1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хамруулсан байна. Энэ нь цар тахлын үед </a:t>
            </a:r>
            <a:r>
              <a:rPr lang="mn-MN" sz="1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ЖДҮ</a:t>
            </a:r>
            <a:r>
              <a:rPr lang="mn-MN" sz="1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эрүүл мэндийн байгууллага, засгийн газар болон эрүүл мэндийн мэргэжилтнүүдийг дэмжих </a:t>
            </a:r>
            <a:r>
              <a:rPr lang="mn-MN" sz="1100" dirty="0" err="1">
                <a:solidFill>
                  <a:srgbClr val="202124"/>
                </a:solidFill>
                <a:latin typeface="Times New Roman" panose="02020603050405020304" pitchFamily="18" charset="0"/>
                <a:ea typeface="Calibri" panose="020F0502020204030204" pitchFamily="34" charset="0"/>
                <a:cs typeface="Times New Roman" panose="02020603050405020304" pitchFamily="18" charset="0"/>
              </a:rPr>
              <a:t>Коронавируст</a:t>
            </a:r>
            <a:r>
              <a:rPr lang="mn-MN" sz="1100" dirty="0">
                <a:solidFill>
                  <a:srgbClr val="202124"/>
                </a:solidFill>
                <a:latin typeface="Times New Roman" panose="02020603050405020304" pitchFamily="18" charset="0"/>
                <a:ea typeface="Calibri" panose="020F0502020204030204" pitchFamily="34" charset="0"/>
                <a:cs typeface="Times New Roman" panose="02020603050405020304" pitchFamily="18" charset="0"/>
              </a:rPr>
              <a:t> халдвар (COVID-19) ийн үед </a:t>
            </a:r>
            <a:r>
              <a:rPr lang="mn-MN" sz="1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жижиг, дунд үйлдвэрлэл, үйлчилгээ эрхлэгчид үйлчлүүлэгчидтэйгээ холбоотой байхад туслахад чиглэсэн арга хэмжээ юм. </a:t>
            </a:r>
          </a:p>
          <a:p>
            <a:pPr marL="0" indent="0" algn="just" eaLnBrk="0" fontAlgn="base" hangingPunct="0">
              <a:lnSpc>
                <a:spcPct val="100000"/>
              </a:lnSpc>
              <a:spcBef>
                <a:spcPct val="0"/>
              </a:spcBef>
              <a:spcAft>
                <a:spcPct val="0"/>
              </a:spcAft>
              <a:buClrTx/>
              <a:buSzTx/>
              <a:buFontTx/>
              <a:buNone/>
            </a:pPr>
            <a:r>
              <a:rPr lang="mn-MN" altLang="en-US" sz="1100" b="1" dirty="0">
                <a:solidFill>
                  <a:schemeClr val="accent1">
                    <a:lumMod val="75000"/>
                  </a:schemeClr>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mn-MN" altLang="en-US" sz="1100" b="1" dirty="0">
                <a:solidFill>
                  <a:schemeClr val="accent2"/>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ЗАР СУРТАЛЧИЛГААНЫ ЗЭЭЛИЙН ТУХАЙ:</a:t>
            </a:r>
            <a:r>
              <a:rPr lang="en-US" altLang="en-US" sz="1100" dirty="0">
                <a:solidFill>
                  <a:schemeClr val="accent2"/>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indent="284163" algn="just" eaLnBrk="0" fontAlgn="base" hangingPunct="0">
              <a:lnSpc>
                <a:spcPct val="100000"/>
              </a:lnSpc>
              <a:spcBef>
                <a:spcPct val="0"/>
              </a:spcBef>
              <a:spcAft>
                <a:spcPct val="0"/>
              </a:spcAft>
              <a:buClrTx/>
              <a:buSzTx/>
              <a:buFontTx/>
              <a:buNone/>
            </a:pPr>
            <a:r>
              <a:rPr lang="mn-MN" altLang="en-US" sz="1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Google зар сурталчилгааны платформ ашиглан сурталчилгаа явуулдаг Нидерланд улсын дэлхийд борлуулалт хийдэг жижиг дунд бизнесүүд, эрх бүхий үйлчлүүлэгчид,  шууд эсвэл гуравдагч талын түншээр дамжуулан сурталчилгаа хийгч компаниуд, мөн Googlе-ийн зар сурталчилгааны бодлогыг дагаж мөрддөг үйлчлүүлэгчид хамрагдсан байна.</a:t>
            </a:r>
            <a:r>
              <a:rPr lang="en-US" altLang="en-US" sz="1100" dirty="0">
                <a:solidFill>
                  <a:schemeClr val="tx1"/>
                </a:solidFill>
                <a:latin typeface="Times New Roman" panose="02020603050405020304" pitchFamily="18" charset="0"/>
                <a:cs typeface="Times New Roman" panose="02020603050405020304" pitchFamily="18" charset="0"/>
              </a:rPr>
              <a:t> </a:t>
            </a:r>
            <a:endParaRPr lang="mn-MN" altLang="en-US" sz="1100" dirty="0">
              <a:solidFill>
                <a:schemeClr val="tx1"/>
              </a:solidFill>
              <a:latin typeface="Times New Roman" panose="02020603050405020304" pitchFamily="18" charset="0"/>
              <a:cs typeface="Times New Roman" panose="02020603050405020304" pitchFamily="18" charset="0"/>
            </a:endParaRPr>
          </a:p>
          <a:p>
            <a:pPr indent="284163" algn="just" eaLnBrk="0" fontAlgn="base" hangingPunct="0">
              <a:lnSpc>
                <a:spcPct val="100000"/>
              </a:lnSpc>
              <a:spcBef>
                <a:spcPct val="0"/>
              </a:spcBef>
              <a:spcAft>
                <a:spcPct val="0"/>
              </a:spcAft>
              <a:buClrTx/>
              <a:buSzTx/>
              <a:buFontTx/>
              <a:buNone/>
            </a:pPr>
            <a:r>
              <a:rPr lang="mn-MN" altLang="en-US" sz="1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Google зар сурталчилгааны платформд дэлхийн өнцөг булан </a:t>
            </a:r>
            <a:r>
              <a:rPr lang="mn-MN" altLang="en-US" sz="1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бүрт</a:t>
            </a:r>
            <a:r>
              <a:rPr lang="mn-MN" altLang="en-US" sz="1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байгаа жижиг дунд бизнес эрхлэгчдэд тэдний хэрэгцээ шаардлагад зөвлөгөө өгөх, дэмжих зорилготой тусгайлан байгуулагдсан дэлхийн хэмжээний баг ажилладаг бол, тус баг улс орнуудын борлуулалт хийдэг дэлгүүрүүдээс эхлээд олон зуун ажилтантай, олон компаниуд дэлхий даяарх </a:t>
            </a:r>
            <a:r>
              <a:rPr lang="mn-MN" altLang="en-US" sz="1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ЖДҮҮ</a:t>
            </a:r>
            <a:r>
              <a:rPr lang="mn-MN" altLang="en-US" sz="1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Эрхлэгчидтэй хамтран ажилласан байна.</a:t>
            </a:r>
            <a:endParaRPr lang="en-US" sz="1100" dirty="0">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157C4A3A-96BF-FBC0-FB6E-6B2AFB7512A8}"/>
              </a:ext>
            </a:extLst>
          </p:cNvPr>
          <p:cNvCxnSpPr>
            <a:cxnSpLocks/>
          </p:cNvCxnSpPr>
          <p:nvPr/>
        </p:nvCxnSpPr>
        <p:spPr>
          <a:xfrm>
            <a:off x="1910541" y="3771900"/>
            <a:ext cx="9582288"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6677109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0988675" cy="503238"/>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НИДЕРЛАНД УЛС</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4" name="Title 1">
            <a:extLst>
              <a:ext uri="{FF2B5EF4-FFF2-40B4-BE49-F238E27FC236}">
                <a16:creationId xmlns:a16="http://schemas.microsoft.com/office/drawing/2014/main" id="{0C844A40-E196-E95B-D8DB-7B15B689C0A5}"/>
              </a:ext>
            </a:extLst>
          </p:cNvPr>
          <p:cNvSpPr txBox="1">
            <a:spLocks/>
          </p:cNvSpPr>
          <p:nvPr/>
        </p:nvSpPr>
        <p:spPr>
          <a:xfrm>
            <a:off x="537245" y="1058866"/>
            <a:ext cx="1158204" cy="4942290"/>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Үр Дүн</a:t>
            </a:r>
            <a:endParaRPr lang="en-US" sz="1200" dirty="0">
              <a:solidFill>
                <a:srgbClr val="002060"/>
              </a:solidFill>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AA68305-7221-F854-F8EE-17FF8A003E42}"/>
              </a:ext>
            </a:extLst>
          </p:cNvPr>
          <p:cNvSpPr txBox="1"/>
          <p:nvPr/>
        </p:nvSpPr>
        <p:spPr>
          <a:xfrm>
            <a:off x="9486900" y="6416772"/>
            <a:ext cx="25146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Нидерланд улс - Баттулга</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4A17BAAF-9B5A-F441-EE3D-49D26C92CE84}"/>
              </a:ext>
            </a:extLst>
          </p:cNvPr>
          <p:cNvSpPr txBox="1"/>
          <p:nvPr/>
        </p:nvSpPr>
        <p:spPr>
          <a:xfrm>
            <a:off x="1771649" y="1104129"/>
            <a:ext cx="9753244" cy="430887"/>
          </a:xfrm>
          <a:prstGeom prst="rect">
            <a:avLst/>
          </a:prstGeom>
          <a:noFill/>
        </p:spPr>
        <p:txBody>
          <a:bodyPr wrap="square">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altLang="en-US" sz="1100" b="1" i="0" u="none" strike="noStrike" cap="none" normalizeH="0" baseline="0" dirty="0">
                <a:ln>
                  <a:noFill/>
                </a:ln>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НИДЕРЛАНД УЛСЫН ЗАСГИЙН ГАЗРААС 2022 ОНД ТАТВАРЫН ХӨНГӨЛӨЛТ, </a:t>
            </a:r>
            <a:r>
              <a:rPr kumimoji="0" lang="mn-MN" altLang="en-US" sz="1100" b="1" i="0" u="none" strike="noStrike" cap="none" normalizeH="0" baseline="0" dirty="0" err="1">
                <a:ln>
                  <a:noFill/>
                </a:ln>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ИННОВАЦИЙН</a:t>
            </a:r>
            <a:r>
              <a:rPr kumimoji="0" lang="mn-MN" altLang="en-US" sz="1100" b="1" i="0" u="none" strike="noStrike" cap="none" normalizeH="0" baseline="0" dirty="0">
                <a:ln>
                  <a:noFill/>
                </a:ln>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ЗЭЭЛ, БУЦАЛТГҮЙ ТУСЛАМЖААР </a:t>
            </a:r>
            <a:r>
              <a:rPr kumimoji="0" lang="mn-MN" altLang="en-US" sz="1100" b="1" i="0" u="none" strike="noStrike" cap="none" normalizeH="0" baseline="0" dirty="0" err="1">
                <a:ln>
                  <a:noFill/>
                </a:ln>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ИННОВАЦИЙН</a:t>
            </a:r>
            <a:r>
              <a:rPr kumimoji="0" lang="mn-MN" altLang="en-US" sz="1100" b="1" i="0" u="none" strike="noStrike" cap="none" normalizeH="0" baseline="0" dirty="0">
                <a:ln>
                  <a:noFill/>
                </a:ln>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mn-MN" altLang="en-US" sz="1100" b="1" i="0" u="none" strike="noStrike" cap="none" normalizeH="0" baseline="0" dirty="0" err="1">
                <a:ln>
                  <a:noFill/>
                </a:ln>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ЖДҮ</a:t>
            </a:r>
            <a:r>
              <a:rPr kumimoji="0" lang="mn-MN" altLang="en-US" sz="1100" b="1" i="0" u="none" strike="noStrike" cap="none" normalizeH="0" baseline="0" dirty="0">
                <a:ln>
                  <a:noFill/>
                </a:ln>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ЭРХЛЭГЧДИЙГ ДЭМЖИЖ БАЙНА.</a:t>
            </a:r>
            <a:r>
              <a:rPr kumimoji="0" lang="en-US" altLang="en-US" sz="1100" b="0" i="0" u="none" strike="noStrike" cap="none" normalizeH="0" baseline="0" dirty="0">
                <a:ln>
                  <a:noFill/>
                </a:ln>
                <a:solidFill>
                  <a:schemeClr val="accent2"/>
                </a:solidFill>
                <a:effectLst/>
              </a:rPr>
              <a:t> </a:t>
            </a:r>
            <a:endParaRPr kumimoji="0" lang="en-US" altLang="en-US" sz="1100" b="0" i="0" u="none" strike="noStrike" cap="none" normalizeH="0" baseline="0" dirty="0">
              <a:ln>
                <a:noFill/>
              </a:ln>
              <a:solidFill>
                <a:schemeClr val="accent2"/>
              </a:solidFill>
              <a:effectLst/>
              <a:latin typeface="Arial" panose="020B0604020202020204" pitchFamily="34" charset="0"/>
            </a:endParaRPr>
          </a:p>
        </p:txBody>
      </p:sp>
      <p:sp>
        <p:nvSpPr>
          <p:cNvPr id="16" name="Rectangle 15">
            <a:extLst>
              <a:ext uri="{FF2B5EF4-FFF2-40B4-BE49-F238E27FC236}">
                <a16:creationId xmlns:a16="http://schemas.microsoft.com/office/drawing/2014/main" id="{8DD43A83-E77A-14A2-7E2F-2EEC39AEF435}"/>
              </a:ext>
            </a:extLst>
          </p:cNvPr>
          <p:cNvSpPr>
            <a:spLocks noChangeArrowheads="1"/>
          </p:cNvSpPr>
          <p:nvPr/>
        </p:nvSpPr>
        <p:spPr bwMode="auto">
          <a:xfrm>
            <a:off x="1771647" y="3108681"/>
            <a:ext cx="9753244" cy="553998"/>
          </a:xfrm>
          <a:prstGeom prst="rect">
            <a:avLst/>
          </a:prstGeom>
          <a:solidFill>
            <a:srgbClr val="F8F9FA"/>
          </a:solidFill>
          <a:ln>
            <a:noFill/>
          </a:ln>
          <a:effec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altLang="en-US" sz="1100" b="1" i="0" u="none" strike="noStrike" cap="none" normalizeH="0" baseline="0" dirty="0">
                <a:ln>
                  <a:noFill/>
                </a:ln>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Судалгаа, </a:t>
            </a:r>
            <a:r>
              <a:rPr kumimoji="0" lang="mn-MN" altLang="en-US" sz="1100" b="1" i="0" u="none" strike="noStrike" cap="none" normalizeH="0" baseline="0" dirty="0" err="1">
                <a:ln>
                  <a:noFill/>
                </a:ln>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инновацид</a:t>
            </a:r>
            <a:r>
              <a:rPr kumimoji="0" lang="mn-MN" altLang="en-US" sz="1100" b="1" i="0" u="none" strike="noStrike" cap="none" normalizeH="0" baseline="0" dirty="0">
                <a:ln>
                  <a:noFill/>
                </a:ln>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хөрөнгө оруулах татварын хөнгөлөлт:</a:t>
            </a:r>
          </a:p>
          <a:p>
            <a:pPr algn="just" eaLnBrk="0" fontAlgn="base" hangingPunct="0">
              <a:spcBef>
                <a:spcPct val="0"/>
              </a:spcBef>
              <a:spcAft>
                <a:spcPct val="0"/>
              </a:spcAft>
            </a:pPr>
            <a:r>
              <a:rPr kumimoji="0" lang="mn-MN" altLang="en-US" sz="1100" b="0" i="0" u="none" strike="noStrike" cap="none" normalizeH="0" baseline="0" dirty="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Компаниудад зориулсан судалгаа, хөгжүүлэлтэд оруулах хөрөнгө оруулалтын татварын хөнгөлөлт нь </a:t>
            </a:r>
            <a:r>
              <a:rPr kumimoji="0" lang="mn-MN" altLang="en-US" sz="1100" b="0" i="0" u="none" strike="noStrike" cap="none" normalizeH="0" baseline="0" dirty="0" err="1">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ЖДҮҮЭрхлэгч</a:t>
            </a:r>
            <a:r>
              <a:rPr kumimoji="0" lang="mn-MN" altLang="en-US" sz="1100" b="0" i="0" u="none" strike="noStrike" cap="none" normalizeH="0" baseline="0" dirty="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нь бизнес судалгаа, хөгжүүлэх төсөл хэрэгжүүлж байгаа бол судалгаа, хөгжилтэй холбогдох хөнгөлөлтийг эдлүүлэх боломжоор хангасан байна.</a:t>
            </a:r>
            <a:r>
              <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17" name="Rectangle 7">
            <a:extLst>
              <a:ext uri="{FF2B5EF4-FFF2-40B4-BE49-F238E27FC236}">
                <a16:creationId xmlns:a16="http://schemas.microsoft.com/office/drawing/2014/main" id="{A47F3CEE-5EEF-93DA-58C3-84EB90D9A976}"/>
              </a:ext>
            </a:extLst>
          </p:cNvPr>
          <p:cNvSpPr>
            <a:spLocks noChangeArrowheads="1"/>
          </p:cNvSpPr>
          <p:nvPr/>
        </p:nvSpPr>
        <p:spPr bwMode="auto">
          <a:xfrm>
            <a:off x="1771648" y="1570541"/>
            <a:ext cx="9753244" cy="723275"/>
          </a:xfrm>
          <a:prstGeom prst="rect">
            <a:avLst/>
          </a:prstGeom>
          <a:solidFill>
            <a:srgbClr val="F8F9FA"/>
          </a:solidFill>
          <a:ln>
            <a:noFill/>
          </a:ln>
          <a:effec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altLang="en-US" sz="1100" b="1" i="0" u="none" strike="noStrike" cap="none" normalizeH="0" baseline="0" dirty="0">
                <a:ln>
                  <a:noFill/>
                </a:ln>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Засгийн газраас хэрэгжүүлж буй жижиг бизнес, </a:t>
            </a:r>
            <a:r>
              <a:rPr kumimoji="0" lang="mn-MN" altLang="en-US" sz="1100" b="1" i="0" u="none" strike="noStrike" cap="none" normalizeH="0" baseline="0" dirty="0" err="1">
                <a:ln>
                  <a:noFill/>
                </a:ln>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инновацийн</a:t>
            </a:r>
            <a:r>
              <a:rPr kumimoji="0" lang="mn-MN" altLang="en-US" sz="1100" b="1" i="0" u="none" strike="noStrike" cap="none" normalizeH="0" baseline="0" dirty="0">
                <a:ln>
                  <a:noFill/>
                </a:ln>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 судалгааны хөтөлбөр:</a:t>
            </a:r>
          </a:p>
          <a:p>
            <a:pPr marL="0" marR="0" lvl="0" indent="0" algn="just" defTabSz="914400" rtl="0" eaLnBrk="0" fontAlgn="base" latinLnBrk="0" hangingPunct="0">
              <a:lnSpc>
                <a:spcPct val="100000"/>
              </a:lnSpc>
              <a:spcBef>
                <a:spcPct val="0"/>
              </a:spcBef>
              <a:spcAft>
                <a:spcPct val="0"/>
              </a:spcAft>
              <a:buClrTx/>
              <a:buSzTx/>
              <a:buFontTx/>
              <a:buNone/>
              <a:tabLst/>
            </a:pPr>
            <a:r>
              <a:rPr kumimoji="0" lang="mn-MN" altLang="en-US" sz="1100" b="0" i="0" u="none" strike="noStrike" cap="none" normalizeH="0" baseline="0" dirty="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Тус хөтөлбөр нь богино хугацаанд инновац, дижитал технологид суурилсан шинэ бүтээгдэхүүн үйлдвэрлэж, зах зээлд гаргах хүсэлтэй компаниудын өрсөлдөөнийг бий болгох зорилготой юм. Засгийн газар хамгийн сайн санал ирүүлсэн компаниудаас </a:t>
            </a:r>
            <a:r>
              <a:rPr kumimoji="0" lang="mn-MN" altLang="en-US" sz="1100" b="0" i="0" u="none" strike="noStrike" cap="none" normalizeH="0" baseline="0" dirty="0" err="1">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ТЭЗҮ</a:t>
            </a:r>
            <a:r>
              <a:rPr kumimoji="0" lang="mn-MN" altLang="en-US" sz="1100" b="0" i="0" u="none" strike="noStrike" cap="none" normalizeH="0" baseline="0" dirty="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-ийг хийлгэн хамгийн боломжийн төлөвлөгөөтэй компаниудад бүтээгдэхүүнээ цаашид хөгжүүлэх гэрээ байгуулснаар ирээдүйд төр эдгээр шинэ бүтээгдэхүүнийг худалдан авах боломжоор хангагдах юм.</a:t>
            </a:r>
            <a:r>
              <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18" name="Rectangle 8">
            <a:extLst>
              <a:ext uri="{FF2B5EF4-FFF2-40B4-BE49-F238E27FC236}">
                <a16:creationId xmlns:a16="http://schemas.microsoft.com/office/drawing/2014/main" id="{29290AB0-B2F9-D83B-A34C-848D0150E3DB}"/>
              </a:ext>
            </a:extLst>
          </p:cNvPr>
          <p:cNvSpPr>
            <a:spLocks noChangeArrowheads="1"/>
          </p:cNvSpPr>
          <p:nvPr/>
        </p:nvSpPr>
        <p:spPr bwMode="auto">
          <a:xfrm>
            <a:off x="1771646" y="3754268"/>
            <a:ext cx="9753244" cy="553998"/>
          </a:xfrm>
          <a:prstGeom prst="rect">
            <a:avLst/>
          </a:prstGeom>
          <a:solidFill>
            <a:srgbClr val="F8F9FA"/>
          </a:solidFill>
          <a:ln>
            <a:noFill/>
          </a:ln>
          <a:effectLst/>
        </p:spPr>
        <p:txBody>
          <a:bodyPr vert="horz" wrap="square" lIns="91440" tIns="45720" rIns="9144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mn-MN" altLang="en-US" sz="1100" b="1" i="0" u="none" strike="noStrike" cap="none" normalizeH="0" baseline="0" dirty="0" err="1">
                <a:ln>
                  <a:noFill/>
                </a:ln>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ЖДҮ</a:t>
            </a:r>
            <a:r>
              <a:rPr kumimoji="0" lang="mn-MN" altLang="en-US" sz="1100" b="1" i="0" u="none" strike="noStrike" cap="none" normalizeH="0" baseline="0" dirty="0">
                <a:ln>
                  <a:noFill/>
                </a:ln>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-ийн зээлийн зарим хэсэгт Засгийн газраас баталгаа өгөх үйл ажиллагаа: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mn-MN" altLang="en-US" sz="1100" b="0" i="0" u="none" strike="noStrike" cap="none" normalizeH="0" baseline="0" dirty="0" err="1">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ЖДҮ</a:t>
            </a:r>
            <a:r>
              <a:rPr kumimoji="0" lang="mn-MN" altLang="en-US" sz="1100" b="0" i="0" u="none" strike="noStrike" cap="none" normalizeH="0" baseline="0" dirty="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-ийн зээлийн батлан ​​даалтын схемийг </a:t>
            </a:r>
            <a:r>
              <a:rPr kumimoji="0" lang="mn-MN" altLang="en-US" sz="1100" b="0" i="0" u="none" strike="noStrike" cap="none" normalizeH="0" baseline="0" dirty="0" err="1">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банкууд</a:t>
            </a:r>
            <a:r>
              <a:rPr kumimoji="0" lang="mn-MN" altLang="en-US" sz="1100" b="0" i="0" u="none" strike="noStrike" cap="none" normalizeH="0" baseline="0" dirty="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 зээл олгоход хангалттай барьцаа хөрөнгө буюу машин механизмгүй </a:t>
            </a:r>
            <a:r>
              <a:rPr kumimoji="0" lang="mn-MN" altLang="en-US" sz="1100" b="0" i="0" u="none" strike="noStrike" cap="none" normalizeH="0" baseline="0" dirty="0" err="1">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ЖДҮ</a:t>
            </a:r>
            <a:r>
              <a:rPr lang="mn-MN" altLang="en-US" sz="1100" dirty="0" err="1">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Ү</a:t>
            </a:r>
            <a:r>
              <a:rPr lang="mn-MN" altLang="en-US" sz="1100" dirty="0">
                <a:solidFill>
                  <a:srgbClr val="202124"/>
                </a:solidFill>
                <a:latin typeface="Times New Roman" panose="02020603050405020304" pitchFamily="18" charset="0"/>
                <a:ea typeface="Times New Roman" panose="02020603050405020304" pitchFamily="18" charset="0"/>
                <a:cs typeface="Times New Roman" panose="02020603050405020304" pitchFamily="18" charset="0"/>
              </a:rPr>
              <a:t> Эрхлэгч</a:t>
            </a:r>
            <a:r>
              <a:rPr kumimoji="0" lang="mn-MN" altLang="en-US" sz="1100" b="0" i="0" u="none" strike="noStrike" cap="none" normalizeH="0" baseline="0" dirty="0">
                <a:ln>
                  <a:noFill/>
                </a:ln>
                <a:solidFill>
                  <a:srgbClr val="202124"/>
                </a:solidFill>
                <a:effectLst/>
                <a:latin typeface="Times New Roman" panose="02020603050405020304" pitchFamily="18" charset="0"/>
                <a:ea typeface="Times New Roman" panose="02020603050405020304" pitchFamily="18" charset="0"/>
                <a:cs typeface="Times New Roman" panose="02020603050405020304" pitchFamily="18" charset="0"/>
              </a:rPr>
              <a:t>дэд зориулан тусгайлан боловсруулж, тус схемийн дагуу төв засгийн газар зээлийн зарим хэсэгт батлан ​​даагч болж болно.</a:t>
            </a:r>
            <a:r>
              <a:rPr kumimoji="0" lang="en-US"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p>
        </p:txBody>
      </p:sp>
      <p:sp>
        <p:nvSpPr>
          <p:cNvPr id="19" name="Rectangle 9">
            <a:extLst>
              <a:ext uri="{FF2B5EF4-FFF2-40B4-BE49-F238E27FC236}">
                <a16:creationId xmlns:a16="http://schemas.microsoft.com/office/drawing/2014/main" id="{84F1027E-8B70-3DED-D1A7-9C357AFF115E}"/>
              </a:ext>
            </a:extLst>
          </p:cNvPr>
          <p:cNvSpPr>
            <a:spLocks noChangeArrowheads="1"/>
          </p:cNvSpPr>
          <p:nvPr/>
        </p:nvSpPr>
        <p:spPr bwMode="auto">
          <a:xfrm>
            <a:off x="1771647" y="2463094"/>
            <a:ext cx="9753244" cy="553998"/>
          </a:xfrm>
          <a:prstGeom prst="rect">
            <a:avLst/>
          </a:prstGeom>
          <a:solidFill>
            <a:srgbClr val="F8F9FA"/>
          </a:solidFill>
          <a:ln>
            <a:noFill/>
          </a:ln>
          <a:effectLst/>
        </p:spPr>
        <p:txBody>
          <a:bodyPr vert="horz" wrap="square" lIns="91440" tIns="45720" rIns="91440" bIns="0" numCol="1" anchor="ctr" anchorCtr="0" compatLnSpc="1">
            <a:prstTxWarp prst="textNoShape">
              <a:avLst/>
            </a:prstTxWarp>
            <a:spAutoFit/>
          </a:bodyPr>
          <a:lstStyle/>
          <a:p>
            <a:pPr algn="just" eaLnBrk="0" fontAlgn="base" hangingPunct="0">
              <a:spcBef>
                <a:spcPct val="0"/>
              </a:spcBef>
              <a:spcAft>
                <a:spcPct val="0"/>
              </a:spcAft>
            </a:pPr>
            <a:r>
              <a:rPr kumimoji="0" lang="mn-MN" altLang="en-US" sz="1100" b="1" i="0" u="none" strike="noStrike" cap="none" normalizeH="0" baseline="0" dirty="0" err="1">
                <a:ln>
                  <a:noFill/>
                </a:ln>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ЖДҮ</a:t>
            </a:r>
            <a:r>
              <a:rPr kumimoji="0" lang="mn-MN" altLang="en-US" sz="1100" b="1" i="0" u="none" strike="noStrike" cap="none" normalizeH="0" baseline="0" dirty="0">
                <a:ln>
                  <a:noFill/>
                </a:ln>
                <a:solidFill>
                  <a:schemeClr val="accent2"/>
                </a:solidFill>
                <a:effectLst/>
                <a:latin typeface="Times New Roman" panose="02020603050405020304" pitchFamily="18" charset="0"/>
                <a:ea typeface="Times New Roman" panose="02020603050405020304" pitchFamily="18" charset="0"/>
                <a:cs typeface="Times New Roman" panose="02020603050405020304" pitchFamily="18" charset="0"/>
              </a:rPr>
              <a:t>-ийн санхүүжилтийн нэмэлт үйл ажиллагааны төлөвлөгөө: </a:t>
            </a:r>
          </a:p>
          <a:p>
            <a:pPr algn="just" eaLnBrk="0" fontAlgn="base" hangingPunct="0">
              <a:spcBef>
                <a:spcPct val="0"/>
              </a:spcBef>
              <a:spcAft>
                <a:spcPct val="0"/>
              </a:spcAft>
            </a:pPr>
            <a:r>
              <a:rPr kumimoji="0" lang="mn-MN" altLang="en-US" sz="11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Засгийн газар </a:t>
            </a:r>
            <a:r>
              <a:rPr kumimoji="0" lang="mn-MN" altLang="en-US" sz="11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ЖДҮ</a:t>
            </a:r>
            <a:r>
              <a:rPr kumimoji="0" lang="mn-MN" altLang="en-US" sz="11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-ийн санхүүжилтийг шийдвэрлэх ажлын хүрээнд </a:t>
            </a:r>
            <a:r>
              <a:rPr kumimoji="0" lang="mn-MN" altLang="en-US" sz="11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ЖДҮҮ</a:t>
            </a:r>
            <a:r>
              <a:rPr kumimoji="0" lang="mn-MN" altLang="en-US" sz="11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 Эрхлэгчдэд 2.5 тэрбум еврогийн шинэ санхүүжилтийг олгох зорилготой </a:t>
            </a:r>
            <a:r>
              <a:rPr kumimoji="0" lang="mn-MN" altLang="en-US" sz="1100" b="0" i="0" u="none" strike="noStrike" cap="none" normalizeH="0" baseline="0" dirty="0" err="1">
                <a:ln>
                  <a:noFill/>
                </a:ln>
                <a:solidFill>
                  <a:srgbClr val="202124"/>
                </a:solidFill>
                <a:effectLst/>
                <a:latin typeface="Times New Roman" panose="02020603050405020304" pitchFamily="18" charset="0"/>
                <a:cs typeface="Times New Roman" panose="02020603050405020304" pitchFamily="18" charset="0"/>
              </a:rPr>
              <a:t>ЖДҮ</a:t>
            </a:r>
            <a:r>
              <a:rPr kumimoji="0" lang="mn-MN" altLang="en-US" sz="1100" b="0" i="0" u="none" strike="noStrike" cap="none" normalizeH="0" baseline="0" dirty="0">
                <a:ln>
                  <a:noFill/>
                </a:ln>
                <a:solidFill>
                  <a:srgbClr val="202124"/>
                </a:solidFill>
                <a:effectLst/>
                <a:latin typeface="Times New Roman" panose="02020603050405020304" pitchFamily="18" charset="0"/>
                <a:cs typeface="Times New Roman" panose="02020603050405020304" pitchFamily="18" charset="0"/>
              </a:rPr>
              <a:t>-ийн санхүүжилтийн нэмэлт үйл ажиллагааны төлөвлөгөөг батлуулан хэрэгжүүлж ажиллаж байна. </a:t>
            </a:r>
            <a:endParaRPr kumimoji="0" lang="mn-MN" altLang="en-US" sz="11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p:txBody>
      </p:sp>
      <p:sp>
        <p:nvSpPr>
          <p:cNvPr id="20" name="Rectangle 7">
            <a:extLst>
              <a:ext uri="{FF2B5EF4-FFF2-40B4-BE49-F238E27FC236}">
                <a16:creationId xmlns:a16="http://schemas.microsoft.com/office/drawing/2014/main" id="{46ED70E3-F682-C95E-E089-8B52043C97EA}"/>
              </a:ext>
            </a:extLst>
          </p:cNvPr>
          <p:cNvSpPr>
            <a:spLocks noChangeArrowheads="1"/>
          </p:cNvSpPr>
          <p:nvPr/>
        </p:nvSpPr>
        <p:spPr bwMode="auto">
          <a:xfrm>
            <a:off x="1771646" y="4513068"/>
            <a:ext cx="9753244" cy="1400383"/>
          </a:xfrm>
          <a:prstGeom prst="rect">
            <a:avLst/>
          </a:prstGeom>
          <a:solidFill>
            <a:srgbClr val="F8F9FA"/>
          </a:solidFill>
          <a:ln>
            <a:noFill/>
          </a:ln>
          <a:effectLst/>
        </p:spPr>
        <p:txBody>
          <a:bodyPr vert="horz" wrap="square" lIns="91440" tIns="45720" rIns="91440" bIns="0" numCol="1" anchor="ctr" anchorCtr="0" compatLnSpc="1">
            <a:prstTxWarp prst="textNoShape">
              <a:avLst/>
            </a:prstTxWarp>
            <a:spAutoFit/>
          </a:bodyPr>
          <a:lstStyle/>
          <a:p>
            <a:pPr algn="just"/>
            <a:r>
              <a:rPr lang="mn-MN" sz="1100" b="1" dirty="0">
                <a:solidFill>
                  <a:schemeClr val="accent2"/>
                </a:solidFill>
                <a:latin typeface="Times New Roman" panose="02020603050405020304" pitchFamily="18" charset="0"/>
                <a:ea typeface="Times New Roman" panose="02020603050405020304" pitchFamily="18" charset="0"/>
                <a:cs typeface="Times New Roman" panose="02020603050405020304" pitchFamily="18" charset="0"/>
              </a:rPr>
              <a:t>Нэмэлт мэдээлэл:</a:t>
            </a:r>
          </a:p>
          <a:p>
            <a:pPr marL="285750" indent="-285750" algn="just">
              <a:buFont typeface="Arial" panose="020B0604020202020204" pitchFamily="34" charset="0"/>
              <a:buChar char="•"/>
            </a:pPr>
            <a:r>
              <a:rPr lang="mn-MN" sz="1100" dirty="0">
                <a:latin typeface="Times New Roman" panose="02020603050405020304" pitchFamily="18" charset="0"/>
                <a:ea typeface="Times New Roman" panose="02020603050405020304" pitchFamily="18" charset="0"/>
                <a:cs typeface="Times New Roman" panose="02020603050405020304" pitchFamily="18" charset="0"/>
              </a:rPr>
              <a:t>Далай гарцтай, далайн тээврийн орлогоор улсын төсвийн 94</a:t>
            </a:r>
            <a:r>
              <a:rPr lang="en-US" sz="1100" dirty="0">
                <a:latin typeface="Times New Roman" panose="02020603050405020304" pitchFamily="18" charset="0"/>
                <a:ea typeface="Times New Roman" panose="02020603050405020304" pitchFamily="18" charset="0"/>
                <a:cs typeface="Times New Roman" panose="02020603050405020304" pitchFamily="18" charset="0"/>
              </a:rPr>
              <a:t>%</a:t>
            </a:r>
            <a:r>
              <a:rPr lang="mn-MN" sz="1100" dirty="0">
                <a:latin typeface="Times New Roman" panose="02020603050405020304" pitchFamily="18" charset="0"/>
                <a:ea typeface="Times New Roman" panose="02020603050405020304" pitchFamily="18" charset="0"/>
                <a:cs typeface="Times New Roman" panose="02020603050405020304" pitchFamily="18" charset="0"/>
              </a:rPr>
              <a:t> ийг бүрдүүлдэг. Улс дотроо усан тээвэр, авто тээврийг хөгжүүлсэн.</a:t>
            </a:r>
          </a:p>
          <a:p>
            <a:pPr marL="285750" indent="-285750" algn="just">
              <a:buFont typeface="Arial" panose="020B0604020202020204" pitchFamily="34" charset="0"/>
              <a:buChar char="•"/>
            </a:pPr>
            <a:r>
              <a:rPr lang="mn-MN" sz="1100" dirty="0">
                <a:latin typeface="Times New Roman" panose="02020603050405020304" pitchFamily="18" charset="0"/>
                <a:ea typeface="Times New Roman" panose="02020603050405020304" pitchFamily="18" charset="0"/>
                <a:cs typeface="Times New Roman" panose="02020603050405020304" pitchFamily="18" charset="0"/>
              </a:rPr>
              <a:t>Газар тариалан, хөдөө аж ахуй, мал аж ахуйн </a:t>
            </a:r>
            <a:r>
              <a:rPr lang="mn-MN" sz="1100" dirty="0" err="1">
                <a:latin typeface="Times New Roman" panose="02020603050405020304" pitchFamily="18" charset="0"/>
                <a:ea typeface="Times New Roman" panose="02020603050405020304" pitchFamily="18" charset="0"/>
                <a:cs typeface="Times New Roman" panose="02020603050405020304" pitchFamily="18" charset="0"/>
              </a:rPr>
              <a:t>кластерын</a:t>
            </a:r>
            <a:r>
              <a:rPr lang="mn-MN" sz="1100" dirty="0">
                <a:latin typeface="Times New Roman" panose="02020603050405020304" pitchFamily="18" charset="0"/>
                <a:ea typeface="Times New Roman" panose="02020603050405020304" pitchFamily="18" charset="0"/>
                <a:cs typeface="Times New Roman" panose="02020603050405020304" pitchFamily="18" charset="0"/>
              </a:rPr>
              <a:t> бүтэцтэй, бэлтгэн нийлүүлэлтийн тогтолцоог хөгжүүлсэн.</a:t>
            </a:r>
          </a:p>
          <a:p>
            <a:pPr marL="285750" indent="-285750" algn="just">
              <a:buFont typeface="Arial" panose="020B0604020202020204" pitchFamily="34" charset="0"/>
              <a:buChar char="•"/>
            </a:pPr>
            <a:r>
              <a:rPr lang="mn-MN" sz="1100" dirty="0">
                <a:latin typeface="Times New Roman" panose="02020603050405020304" pitchFamily="18" charset="0"/>
                <a:ea typeface="Times New Roman" panose="02020603050405020304" pitchFamily="18" charset="0"/>
                <a:cs typeface="Times New Roman" panose="02020603050405020304" pitchFamily="18" charset="0"/>
              </a:rPr>
              <a:t>Дагуул жижиг хотууд </a:t>
            </a:r>
            <a:r>
              <a:rPr lang="mn-MN" sz="1100" dirty="0" err="1">
                <a:latin typeface="Times New Roman" panose="02020603050405020304" pitchFamily="18" charset="0"/>
                <a:ea typeface="Times New Roman" panose="02020603050405020304" pitchFamily="18" charset="0"/>
                <a:cs typeface="Times New Roman" panose="02020603050405020304" pitchFamily="18" charset="0"/>
              </a:rPr>
              <a:t>кластер</a:t>
            </a:r>
            <a:r>
              <a:rPr lang="mn-MN" sz="1100" dirty="0">
                <a:latin typeface="Times New Roman" panose="02020603050405020304" pitchFamily="18" charset="0"/>
                <a:ea typeface="Times New Roman" panose="02020603050405020304" pitchFamily="18" charset="0"/>
                <a:cs typeface="Times New Roman" panose="02020603050405020304" pitchFamily="18" charset="0"/>
              </a:rPr>
              <a:t> буюу бүсчилсэн байдлаар бизнесүүдийг дэмжих татварын зохицуулалттай.</a:t>
            </a:r>
          </a:p>
          <a:p>
            <a:pPr marL="285750" indent="-285750" algn="just">
              <a:buFont typeface="Arial" panose="020B0604020202020204" pitchFamily="34" charset="0"/>
              <a:buChar char="•"/>
            </a:pPr>
            <a:r>
              <a:rPr lang="mn-MN" sz="1100" dirty="0">
                <a:latin typeface="Times New Roman" panose="02020603050405020304" pitchFamily="18" charset="0"/>
                <a:ea typeface="Times New Roman" panose="02020603050405020304" pitchFamily="18" charset="0"/>
                <a:cs typeface="Times New Roman" panose="02020603050405020304" pitchFamily="18" charset="0"/>
              </a:rPr>
              <a:t>Гарааны бизнес болон бичил, жижиг, дунд бизнес эрхлэгчдийг болон ажлын байрыг дэмжих барьцаагүй бичил зээлийн бодлогыг хэрэгжүүлдэг.</a:t>
            </a:r>
          </a:p>
          <a:p>
            <a:pPr marL="285750" indent="-285750" algn="just">
              <a:buFont typeface="Arial" panose="020B0604020202020204" pitchFamily="34" charset="0"/>
              <a:buChar char="•"/>
            </a:pPr>
            <a:r>
              <a:rPr lang="mn-MN" sz="1100" dirty="0">
                <a:latin typeface="Times New Roman" panose="02020603050405020304" pitchFamily="18" charset="0"/>
                <a:ea typeface="Times New Roman" panose="02020603050405020304" pitchFamily="18" charset="0"/>
                <a:cs typeface="Times New Roman" panose="02020603050405020304" pitchFamily="18" charset="0"/>
              </a:rPr>
              <a:t>Хүн амын мэдээллийн сан, хөдөлмөр эрхлэлт, татвар, нийгмийн даатгал, халамж, төлбөр тооцоолол болон төрийн үйлчилгээний нэгдсэн системтэй.</a:t>
            </a:r>
          </a:p>
          <a:p>
            <a:pPr marL="285750" indent="-285750" algn="just">
              <a:buFont typeface="Arial" panose="020B0604020202020204" pitchFamily="34" charset="0"/>
              <a:buChar char="•"/>
            </a:pPr>
            <a:r>
              <a:rPr lang="mn-MN" sz="1100" dirty="0" err="1">
                <a:latin typeface="Times New Roman" panose="02020603050405020304" pitchFamily="18" charset="0"/>
                <a:ea typeface="Times New Roman" panose="02020603050405020304" pitchFamily="18" charset="0"/>
                <a:cs typeface="Times New Roman" panose="02020603050405020304" pitchFamily="18" charset="0"/>
              </a:rPr>
              <a:t>Авилгагүй</a:t>
            </a:r>
            <a:r>
              <a:rPr lang="mn-MN" sz="1100" dirty="0">
                <a:latin typeface="Times New Roman" panose="02020603050405020304" pitchFamily="18" charset="0"/>
                <a:ea typeface="Times New Roman" panose="02020603050405020304" pitchFamily="18" charset="0"/>
                <a:cs typeface="Times New Roman" panose="02020603050405020304" pitchFamily="18" charset="0"/>
              </a:rPr>
              <a:t> улсын индексээр дэлхийд 4 т ордог.</a:t>
            </a:r>
          </a:p>
          <a:p>
            <a:pPr algn="just"/>
            <a:r>
              <a:rPr lang="mn-MN" sz="1100" dirty="0">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p>
        </p:txBody>
      </p:sp>
    </p:spTree>
    <p:extLst>
      <p:ext uri="{BB962C8B-B14F-4D97-AF65-F5344CB8AC3E}">
        <p14:creationId xmlns:p14="http://schemas.microsoft.com/office/powerpoint/2010/main" val="146990876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0988675" cy="503238"/>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АМЕРИКИЙН НЭГДСЭН УЛС</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4" name="Title 1">
            <a:extLst>
              <a:ext uri="{FF2B5EF4-FFF2-40B4-BE49-F238E27FC236}">
                <a16:creationId xmlns:a16="http://schemas.microsoft.com/office/drawing/2014/main" id="{0C844A40-E196-E95B-D8DB-7B15B689C0A5}"/>
              </a:ext>
            </a:extLst>
          </p:cNvPr>
          <p:cNvSpPr txBox="1">
            <a:spLocks/>
          </p:cNvSpPr>
          <p:nvPr/>
        </p:nvSpPr>
        <p:spPr>
          <a:xfrm>
            <a:off x="537245" y="2222323"/>
            <a:ext cx="1158204" cy="872080"/>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err="1">
                <a:solidFill>
                  <a:srgbClr val="002060"/>
                </a:solidFill>
                <a:latin typeface="Times New Roman" panose="02020603050405020304" pitchFamily="18" charset="0"/>
                <a:cs typeface="Times New Roman" panose="02020603050405020304" pitchFamily="18" charset="0"/>
              </a:rPr>
              <a:t>КОВИД</a:t>
            </a:r>
            <a:r>
              <a:rPr lang="mn-MN" sz="1200" dirty="0">
                <a:solidFill>
                  <a:srgbClr val="002060"/>
                </a:solidFill>
                <a:latin typeface="Times New Roman" panose="02020603050405020304" pitchFamily="18" charset="0"/>
                <a:cs typeface="Times New Roman" panose="02020603050405020304" pitchFamily="18" charset="0"/>
              </a:rPr>
              <a:t>-19 </a:t>
            </a:r>
            <a:r>
              <a:rPr lang="mn-MN" sz="1200" dirty="0" err="1">
                <a:solidFill>
                  <a:srgbClr val="002060"/>
                </a:solidFill>
                <a:latin typeface="Times New Roman" panose="02020603050405020304" pitchFamily="18" charset="0"/>
                <a:cs typeface="Times New Roman" panose="02020603050405020304" pitchFamily="18" charset="0"/>
              </a:rPr>
              <a:t>ын</a:t>
            </a:r>
            <a:r>
              <a:rPr lang="mn-MN" sz="1200" dirty="0">
                <a:solidFill>
                  <a:srgbClr val="002060"/>
                </a:solidFill>
                <a:latin typeface="Times New Roman" panose="02020603050405020304" pitchFamily="18" charset="0"/>
                <a:cs typeface="Times New Roman" panose="02020603050405020304" pitchFamily="18" charset="0"/>
              </a:rPr>
              <a:t> үед тулгамдсан асуудлууд</a:t>
            </a:r>
          </a:p>
        </p:txBody>
      </p:sp>
      <p:sp>
        <p:nvSpPr>
          <p:cNvPr id="13" name="TextBox 12">
            <a:extLst>
              <a:ext uri="{FF2B5EF4-FFF2-40B4-BE49-F238E27FC236}">
                <a16:creationId xmlns:a16="http://schemas.microsoft.com/office/drawing/2014/main" id="{7AA68305-7221-F854-F8EE-17FF8A003E42}"/>
              </a:ext>
            </a:extLst>
          </p:cNvPr>
          <p:cNvSpPr txBox="1"/>
          <p:nvPr/>
        </p:nvSpPr>
        <p:spPr>
          <a:xfrm>
            <a:off x="9486900" y="6416772"/>
            <a:ext cx="25146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АНУ- Цэцэгсүрэн</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7" name="Rectangle 7">
            <a:extLst>
              <a:ext uri="{FF2B5EF4-FFF2-40B4-BE49-F238E27FC236}">
                <a16:creationId xmlns:a16="http://schemas.microsoft.com/office/drawing/2014/main" id="{A47F3CEE-5EEF-93DA-58C3-84EB90D9A976}"/>
              </a:ext>
            </a:extLst>
          </p:cNvPr>
          <p:cNvSpPr>
            <a:spLocks noChangeArrowheads="1"/>
          </p:cNvSpPr>
          <p:nvPr/>
        </p:nvSpPr>
        <p:spPr bwMode="auto">
          <a:xfrm>
            <a:off x="1771646" y="2201851"/>
            <a:ext cx="9775920" cy="892552"/>
          </a:xfrm>
          <a:prstGeom prst="rect">
            <a:avLst/>
          </a:prstGeom>
          <a:solidFill>
            <a:srgbClr val="F8F9FA"/>
          </a:solidFill>
          <a:ln>
            <a:noFill/>
          </a:ln>
          <a:effectLst/>
        </p:spPr>
        <p:txBody>
          <a:bodyPr vert="horz" wrap="square" lIns="91440" tIns="45720" rIns="91440" bIns="0" numCol="1" anchor="ctr" anchorCtr="0" compatLnSpc="1">
            <a:prstTxWarp prst="textNoShape">
              <a:avLst/>
            </a:prstTxWarp>
            <a:spAutoFit/>
          </a:bodyPr>
          <a:lstStyle/>
          <a:p>
            <a:pPr marL="285750" indent="-2857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2020 оны 4 дүгээр сараас эхлэн АНУ-д </a:t>
            </a:r>
            <a:r>
              <a:rPr lang="mn-MN" sz="1100" dirty="0" err="1">
                <a:solidFill>
                  <a:srgbClr val="002060"/>
                </a:solidFill>
                <a:latin typeface="Times New Roman" panose="02020603050405020304" pitchFamily="18" charset="0"/>
                <a:cs typeface="Times New Roman" panose="02020603050405020304" pitchFamily="18" charset="0"/>
              </a:rPr>
              <a:t>Ковид</a:t>
            </a:r>
            <a:r>
              <a:rPr lang="mn-MN" sz="1100" dirty="0">
                <a:solidFill>
                  <a:srgbClr val="002060"/>
                </a:solidFill>
                <a:latin typeface="Times New Roman" panose="02020603050405020304" pitchFamily="18" charset="0"/>
                <a:cs typeface="Times New Roman" panose="02020603050405020304" pitchFamily="18" charset="0"/>
              </a:rPr>
              <a:t>-19-ийн дэгдэлт илүү хүчтэй нэмэгдсэн бөгөөд хэд хэдэн удаа үе шаттайгаар хөл хорио тогтоохоос өөр аргагүй байдалд хүрч байсан. </a:t>
            </a:r>
            <a:endParaRPr lang="en-US" sz="11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Хэдийгээр </a:t>
            </a:r>
            <a:r>
              <a:rPr lang="mn-MN" sz="1100" dirty="0" err="1">
                <a:solidFill>
                  <a:srgbClr val="002060"/>
                </a:solidFill>
                <a:latin typeface="Times New Roman" panose="02020603050405020304" pitchFamily="18" charset="0"/>
                <a:cs typeface="Times New Roman" panose="02020603050405020304" pitchFamily="18" charset="0"/>
              </a:rPr>
              <a:t>Ковид</a:t>
            </a:r>
            <a:r>
              <a:rPr lang="mn-MN" sz="1100" dirty="0">
                <a:solidFill>
                  <a:srgbClr val="002060"/>
                </a:solidFill>
                <a:latin typeface="Times New Roman" panose="02020603050405020304" pitchFamily="18" charset="0"/>
                <a:cs typeface="Times New Roman" panose="02020603050405020304" pitchFamily="18" charset="0"/>
              </a:rPr>
              <a:t>-19 дэгдэлт их байсан ч </a:t>
            </a:r>
            <a:r>
              <a:rPr lang="mn-MN" sz="1100" dirty="0" err="1">
                <a:solidFill>
                  <a:srgbClr val="002060"/>
                </a:solidFill>
                <a:latin typeface="Times New Roman" panose="02020603050405020304" pitchFamily="18" charset="0"/>
                <a:cs typeface="Times New Roman" panose="02020603050405020304" pitchFamily="18" charset="0"/>
              </a:rPr>
              <a:t>Харьцангүй</a:t>
            </a:r>
            <a:r>
              <a:rPr lang="mn-MN" sz="1100" dirty="0">
                <a:solidFill>
                  <a:srgbClr val="002060"/>
                </a:solidFill>
                <a:latin typeface="Times New Roman" panose="02020603050405020304" pitchFamily="18" charset="0"/>
                <a:cs typeface="Times New Roman" panose="02020603050405020304" pitchFamily="18" charset="0"/>
              </a:rPr>
              <a:t> тогтвортой эдийн засагтай улс учир эдийн засагт хүчтэй цохилт үзүүлээгүй. </a:t>
            </a:r>
          </a:p>
          <a:p>
            <a:pPr marL="285750" indent="-2857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Олон нийтийн үйлчилгээний бизнес эрхэлдэг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 үйлдвэрийн чиглэлээр үйл ажиллагаа эрхэлдэг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 нарт хүндрэл учирсан. </a:t>
            </a:r>
          </a:p>
          <a:p>
            <a:pPr marL="285750" indent="-2857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Аялах, түр оршин суух зорилгоор АНУ-д ирсэн иргэд амьдрах газаргүй болсон.  </a:t>
            </a:r>
          </a:p>
        </p:txBody>
      </p:sp>
      <p:sp>
        <p:nvSpPr>
          <p:cNvPr id="19" name="Rectangle 9">
            <a:extLst>
              <a:ext uri="{FF2B5EF4-FFF2-40B4-BE49-F238E27FC236}">
                <a16:creationId xmlns:a16="http://schemas.microsoft.com/office/drawing/2014/main" id="{84F1027E-8B70-3DED-D1A7-9C357AFF115E}"/>
              </a:ext>
            </a:extLst>
          </p:cNvPr>
          <p:cNvSpPr>
            <a:spLocks noChangeArrowheads="1"/>
          </p:cNvSpPr>
          <p:nvPr/>
        </p:nvSpPr>
        <p:spPr bwMode="auto">
          <a:xfrm>
            <a:off x="1771647" y="3338663"/>
            <a:ext cx="9753243" cy="1231106"/>
          </a:xfrm>
          <a:prstGeom prst="rect">
            <a:avLst/>
          </a:prstGeom>
          <a:solidFill>
            <a:srgbClr val="F8F9FA"/>
          </a:solidFill>
          <a:ln>
            <a:noFill/>
          </a:ln>
          <a:effectLst/>
        </p:spPr>
        <p:txBody>
          <a:bodyPr vert="horz" wrap="square" lIns="91440" tIns="45720" rIns="91440" bIns="0" numCol="1" anchor="ctr" anchorCtr="0" compatLnSpc="1">
            <a:prstTxWarp prst="textNoShape">
              <a:avLst/>
            </a:prstTxWarp>
            <a:spAutoFit/>
          </a:bodyPr>
          <a:lstStyle/>
          <a:p>
            <a:pPr marL="0" indent="0" algn="just">
              <a:buNone/>
            </a:pPr>
            <a:r>
              <a:rPr lang="mn-MN" sz="1100" b="1" dirty="0">
                <a:solidFill>
                  <a:schemeClr val="accent2">
                    <a:lumMod val="75000"/>
                  </a:schemeClr>
                </a:solidFill>
                <a:latin typeface="Times New Roman" panose="02020603050405020304" pitchFamily="18" charset="0"/>
                <a:cs typeface="Times New Roman" panose="02020603050405020304" pitchFamily="18" charset="0"/>
              </a:rPr>
              <a:t>АНУ нь </a:t>
            </a:r>
            <a:r>
              <a:rPr lang="mn-MN" sz="1100" b="1" dirty="0" err="1">
                <a:solidFill>
                  <a:schemeClr val="accent2">
                    <a:lumMod val="75000"/>
                  </a:schemeClr>
                </a:solidFill>
                <a:latin typeface="Times New Roman" panose="02020603050405020304" pitchFamily="18" charset="0"/>
                <a:cs typeface="Times New Roman" panose="02020603050405020304" pitchFamily="18" charset="0"/>
              </a:rPr>
              <a:t>Ковидын</a:t>
            </a:r>
            <a:r>
              <a:rPr lang="mn-MN" sz="1100" b="1" dirty="0">
                <a:solidFill>
                  <a:schemeClr val="accent2">
                    <a:lumMod val="75000"/>
                  </a:schemeClr>
                </a:solidFill>
                <a:latin typeface="Times New Roman" panose="02020603050405020304" pitchFamily="18" charset="0"/>
                <a:cs typeface="Times New Roman" panose="02020603050405020304" pitchFamily="18" charset="0"/>
              </a:rPr>
              <a:t> халдварын үед үе шаттай хэд хэдэн арга хэмжээг авч хэрэгжүүлсэн. Үүнд: </a:t>
            </a:r>
          </a:p>
          <a:p>
            <a:pPr marL="285750" indent="-285750" algn="just">
              <a:buFont typeface="Wingdings" panose="05000000000000000000" pitchFamily="2" charset="2"/>
              <a:buChar char="v"/>
            </a:pPr>
            <a:r>
              <a:rPr lang="mn-MN" sz="1100" dirty="0" err="1">
                <a:solidFill>
                  <a:srgbClr val="002060"/>
                </a:solidFill>
                <a:latin typeface="Times New Roman" panose="02020603050405020304" pitchFamily="18" charset="0"/>
                <a:cs typeface="Times New Roman" panose="02020603050405020304" pitchFamily="18" charset="0"/>
              </a:rPr>
              <a:t>Коронавирусын</a:t>
            </a:r>
            <a:r>
              <a:rPr lang="mn-MN" sz="1100" dirty="0">
                <a:solidFill>
                  <a:srgbClr val="002060"/>
                </a:solidFill>
                <a:latin typeface="Times New Roman" panose="02020603050405020304" pitchFamily="18" charset="0"/>
                <a:cs typeface="Times New Roman" panose="02020603050405020304" pitchFamily="18" charset="0"/>
              </a:rPr>
              <a:t> эсрэг бэлэн байдал ба хариу арга хэмжээний нэмэлт хөрөнгийн тухай хууль баталсан. </a:t>
            </a:r>
          </a:p>
          <a:p>
            <a:pPr marL="285750" indent="-2857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8.3 тэрбум ам.долларын үнэ бүхий вакцинд санхүүжилт хийсэн. </a:t>
            </a:r>
          </a:p>
          <a:p>
            <a:pPr marL="285750" indent="-2857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Гэр бүлийн </a:t>
            </a:r>
            <a:r>
              <a:rPr lang="mn-MN" sz="1100" dirty="0" err="1">
                <a:solidFill>
                  <a:srgbClr val="002060"/>
                </a:solidFill>
                <a:latin typeface="Times New Roman" panose="02020603050405020304" pitchFamily="18" charset="0"/>
                <a:cs typeface="Times New Roman" panose="02020603050405020304" pitchFamily="18" charset="0"/>
              </a:rPr>
              <a:t>Коронавирусын</a:t>
            </a:r>
            <a:r>
              <a:rPr lang="mn-MN" sz="1100" dirty="0">
                <a:solidFill>
                  <a:srgbClr val="002060"/>
                </a:solidFill>
                <a:latin typeface="Times New Roman" panose="02020603050405020304" pitchFamily="18" charset="0"/>
                <a:cs typeface="Times New Roman" panose="02020603050405020304" pitchFamily="18" charset="0"/>
              </a:rPr>
              <a:t> арга хэмжээний тухай хуулийг баталсан.</a:t>
            </a:r>
          </a:p>
          <a:p>
            <a:pPr marL="285750" indent="-2857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105 тэрбум ам.долларыг өвчлөл, ажилгүйдэл, хүнсний тусламж зэрэгт зарцуулсан. </a:t>
            </a:r>
          </a:p>
          <a:p>
            <a:pPr marL="285750" indent="-285750" algn="just">
              <a:buFont typeface="Wingdings" panose="05000000000000000000" pitchFamily="2" charset="2"/>
              <a:buChar char="v"/>
            </a:pPr>
            <a:r>
              <a:rPr lang="mn-MN" sz="1100" dirty="0" err="1">
                <a:solidFill>
                  <a:srgbClr val="002060"/>
                </a:solidFill>
                <a:latin typeface="Times New Roman" panose="02020603050405020304" pitchFamily="18" charset="0"/>
                <a:cs typeface="Times New Roman" panose="02020603050405020304" pitchFamily="18" charset="0"/>
              </a:rPr>
              <a:t>Коронавирусын</a:t>
            </a:r>
            <a:r>
              <a:rPr lang="mn-MN" sz="1100" dirty="0">
                <a:solidFill>
                  <a:srgbClr val="002060"/>
                </a:solidFill>
                <a:latin typeface="Times New Roman" panose="02020603050405020304" pitchFamily="18" charset="0"/>
                <a:cs typeface="Times New Roman" panose="02020603050405020304" pitchFamily="18" charset="0"/>
              </a:rPr>
              <a:t> тусламж, эдийн засгийн аюулгүй байдлын тухай хууль баталсан. </a:t>
            </a:r>
            <a:endParaRPr lang="en-US" sz="11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Зөвхөн хувь хүн болон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 эрхлэгч нарт тусламж үзүүлэх зорилгоор эдийн засгийг идэвхжүүлэх ажлын хүрээнд 2,3 их наяд доллар зарцуулсан. </a:t>
            </a: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20" name="Rectangle 7">
            <a:extLst>
              <a:ext uri="{FF2B5EF4-FFF2-40B4-BE49-F238E27FC236}">
                <a16:creationId xmlns:a16="http://schemas.microsoft.com/office/drawing/2014/main" id="{46ED70E3-F682-C95E-E089-8B52043C97EA}"/>
              </a:ext>
            </a:extLst>
          </p:cNvPr>
          <p:cNvSpPr>
            <a:spLocks noChangeArrowheads="1"/>
          </p:cNvSpPr>
          <p:nvPr/>
        </p:nvSpPr>
        <p:spPr bwMode="auto">
          <a:xfrm>
            <a:off x="1771646" y="4937137"/>
            <a:ext cx="9753244" cy="1215717"/>
          </a:xfrm>
          <a:prstGeom prst="rect">
            <a:avLst/>
          </a:prstGeom>
          <a:solidFill>
            <a:srgbClr val="F8F9FA"/>
          </a:solidFill>
          <a:ln>
            <a:noFill/>
          </a:ln>
          <a:effectLst/>
        </p:spPr>
        <p:txBody>
          <a:bodyPr vert="horz" wrap="square" lIns="91440" tIns="45720" rIns="91440" bIns="0" numCol="1" anchor="ctr" anchorCtr="0" compatLnSpc="1">
            <a:prstTxWarp prst="textNoShape">
              <a:avLst/>
            </a:prstTxWarp>
            <a:spAutoFit/>
          </a:bodyPr>
          <a:lstStyle/>
          <a:p>
            <a:pPr marL="285750" indent="-285750" algn="just">
              <a:spcBef>
                <a:spcPts val="60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АНУ нь үе шаттайгаар бодлого арга хэмжээг </a:t>
            </a:r>
            <a:r>
              <a:rPr lang="mn-MN" sz="1100" dirty="0" err="1">
                <a:solidFill>
                  <a:srgbClr val="002060"/>
                </a:solidFill>
                <a:latin typeface="Times New Roman" panose="02020603050405020304" pitchFamily="18" charset="0"/>
                <a:cs typeface="Times New Roman" panose="02020603050405020304" pitchFamily="18" charset="0"/>
              </a:rPr>
              <a:t>авсаны</a:t>
            </a:r>
            <a:r>
              <a:rPr lang="mn-MN" sz="1100" dirty="0">
                <a:solidFill>
                  <a:srgbClr val="002060"/>
                </a:solidFill>
                <a:latin typeface="Times New Roman" panose="02020603050405020304" pitchFamily="18" charset="0"/>
                <a:cs typeface="Times New Roman" panose="02020603050405020304" pitchFamily="18" charset="0"/>
              </a:rPr>
              <a:t> үр дүнд эдийн засгийн хувьд тогтвортой байж  чадсан бөгөөд бусад ядуу буурай орнуудад </a:t>
            </a:r>
            <a:r>
              <a:rPr lang="mn-MN" sz="1100" dirty="0" err="1">
                <a:solidFill>
                  <a:srgbClr val="002060"/>
                </a:solidFill>
                <a:latin typeface="Times New Roman" panose="02020603050405020304" pitchFamily="18" charset="0"/>
                <a:cs typeface="Times New Roman" panose="02020603050405020304" pitchFamily="18" charset="0"/>
              </a:rPr>
              <a:t>Ковид</a:t>
            </a:r>
            <a:r>
              <a:rPr lang="mn-MN" sz="1100" dirty="0">
                <a:solidFill>
                  <a:srgbClr val="002060"/>
                </a:solidFill>
                <a:latin typeface="Times New Roman" panose="02020603050405020304" pitchFamily="18" charset="0"/>
                <a:cs typeface="Times New Roman" panose="02020603050405020304" pitchFamily="18" charset="0"/>
              </a:rPr>
              <a:t>-19 амжилттай даван туулахад нь туслах зорилгоор хандив өгч байсан. </a:t>
            </a:r>
          </a:p>
          <a:p>
            <a:pPr marL="285750" indent="-285750" algn="just">
              <a:spcBef>
                <a:spcPts val="60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Өнөөдрийг хүртэл уг халдварын тархалт санасныг хүртэл буураагүй байгаа бөгөөд 4 дүгээр сарын 26-ны өдрийн байдлаар гэхэд 671 хүн нас барсан тохиолдол бүртгэгдсэн байна. </a:t>
            </a:r>
          </a:p>
          <a:p>
            <a:pPr marL="285750" indent="-285750" algn="just">
              <a:spcBef>
                <a:spcPts val="600"/>
              </a:spcBef>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АНУ-ийн хил нээлттэй байгаа бөгөөд иргэд ямар нэгэн саадгүйгээр ажил үүргээ хийж гүйцэтгэн, хэвийн амьдралын хэвшилдээ орсон. </a:t>
            </a:r>
          </a:p>
          <a:p>
            <a:pPr algn="just"/>
            <a:r>
              <a:rPr lang="mn-MN" sz="110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11" name="Title 1">
            <a:extLst>
              <a:ext uri="{FF2B5EF4-FFF2-40B4-BE49-F238E27FC236}">
                <a16:creationId xmlns:a16="http://schemas.microsoft.com/office/drawing/2014/main" id="{E8DE9C26-2605-2A37-C1DF-5B00C973B807}"/>
              </a:ext>
            </a:extLst>
          </p:cNvPr>
          <p:cNvSpPr txBox="1">
            <a:spLocks/>
          </p:cNvSpPr>
          <p:nvPr/>
        </p:nvSpPr>
        <p:spPr>
          <a:xfrm>
            <a:off x="537245" y="3338662"/>
            <a:ext cx="1158204" cy="1231105"/>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err="1">
                <a:solidFill>
                  <a:srgbClr val="002060"/>
                </a:solidFill>
                <a:latin typeface="Times New Roman" panose="02020603050405020304" pitchFamily="18" charset="0"/>
                <a:cs typeface="Times New Roman" panose="02020603050405020304" pitchFamily="18" charset="0"/>
              </a:rPr>
              <a:t>КОВИД</a:t>
            </a:r>
            <a:r>
              <a:rPr lang="mn-MN" sz="1200" dirty="0">
                <a:solidFill>
                  <a:srgbClr val="002060"/>
                </a:solidFill>
                <a:latin typeface="Times New Roman" panose="02020603050405020304" pitchFamily="18" charset="0"/>
                <a:cs typeface="Times New Roman" panose="02020603050405020304" pitchFamily="18" charset="0"/>
              </a:rPr>
              <a:t>-19 </a:t>
            </a:r>
            <a:r>
              <a:rPr lang="mn-MN" sz="1200" dirty="0" err="1">
                <a:solidFill>
                  <a:srgbClr val="002060"/>
                </a:solidFill>
                <a:latin typeface="Times New Roman" panose="02020603050405020304" pitchFamily="18" charset="0"/>
                <a:cs typeface="Times New Roman" panose="02020603050405020304" pitchFamily="18" charset="0"/>
              </a:rPr>
              <a:t>ын</a:t>
            </a:r>
            <a:r>
              <a:rPr lang="mn-MN" sz="1200" dirty="0">
                <a:solidFill>
                  <a:srgbClr val="002060"/>
                </a:solidFill>
                <a:latin typeface="Times New Roman" panose="02020603050405020304" pitchFamily="18" charset="0"/>
                <a:cs typeface="Times New Roman" panose="02020603050405020304" pitchFamily="18" charset="0"/>
              </a:rPr>
              <a:t> үед тулгамдсан асуудлууд</a:t>
            </a:r>
          </a:p>
        </p:txBody>
      </p:sp>
      <p:sp>
        <p:nvSpPr>
          <p:cNvPr id="12" name="Title 1">
            <a:extLst>
              <a:ext uri="{FF2B5EF4-FFF2-40B4-BE49-F238E27FC236}">
                <a16:creationId xmlns:a16="http://schemas.microsoft.com/office/drawing/2014/main" id="{333BBF05-9ACC-BCD3-4230-49668E3599FB}"/>
              </a:ext>
            </a:extLst>
          </p:cNvPr>
          <p:cNvSpPr txBox="1">
            <a:spLocks/>
          </p:cNvSpPr>
          <p:nvPr/>
        </p:nvSpPr>
        <p:spPr>
          <a:xfrm>
            <a:off x="537245" y="4937137"/>
            <a:ext cx="1158204" cy="1215718"/>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Үр Дүн</a:t>
            </a:r>
            <a:endParaRPr lang="en-US" sz="1200" dirty="0">
              <a:solidFill>
                <a:srgbClr val="002060"/>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C3D8A765-15D9-747D-3BA2-37864018F08E}"/>
              </a:ext>
            </a:extLst>
          </p:cNvPr>
          <p:cNvCxnSpPr>
            <a:cxnSpLocks/>
          </p:cNvCxnSpPr>
          <p:nvPr/>
        </p:nvCxnSpPr>
        <p:spPr>
          <a:xfrm>
            <a:off x="1771646" y="4752281"/>
            <a:ext cx="9753244"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1" name="Straight Connector 20">
            <a:extLst>
              <a:ext uri="{FF2B5EF4-FFF2-40B4-BE49-F238E27FC236}">
                <a16:creationId xmlns:a16="http://schemas.microsoft.com/office/drawing/2014/main" id="{3DC0AF00-CC35-9F9A-0AFA-1C36D8E45286}"/>
              </a:ext>
            </a:extLst>
          </p:cNvPr>
          <p:cNvCxnSpPr>
            <a:cxnSpLocks/>
          </p:cNvCxnSpPr>
          <p:nvPr/>
        </p:nvCxnSpPr>
        <p:spPr>
          <a:xfrm>
            <a:off x="1771646" y="3208152"/>
            <a:ext cx="9753244" cy="0"/>
          </a:xfrm>
          <a:prstGeom prst="line">
            <a:avLst/>
          </a:prstGeom>
          <a:ln/>
        </p:spPr>
        <p:style>
          <a:lnRef idx="3">
            <a:schemeClr val="accent2"/>
          </a:lnRef>
          <a:fillRef idx="0">
            <a:schemeClr val="accent2"/>
          </a:fillRef>
          <a:effectRef idx="2">
            <a:schemeClr val="accent2"/>
          </a:effectRef>
          <a:fontRef idx="minor">
            <a:schemeClr val="tx1"/>
          </a:fontRef>
        </p:style>
      </p:cxnSp>
      <p:sp>
        <p:nvSpPr>
          <p:cNvPr id="15" name="Title 1">
            <a:extLst>
              <a:ext uri="{FF2B5EF4-FFF2-40B4-BE49-F238E27FC236}">
                <a16:creationId xmlns:a16="http://schemas.microsoft.com/office/drawing/2014/main" id="{404D6FF3-0046-75E0-7F65-4E70A598ED79}"/>
              </a:ext>
            </a:extLst>
          </p:cNvPr>
          <p:cNvSpPr txBox="1">
            <a:spLocks/>
          </p:cNvSpPr>
          <p:nvPr/>
        </p:nvSpPr>
        <p:spPr>
          <a:xfrm>
            <a:off x="537245" y="1189405"/>
            <a:ext cx="1158204" cy="553998"/>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АНУ</a:t>
            </a:r>
          </a:p>
        </p:txBody>
      </p:sp>
      <p:sp>
        <p:nvSpPr>
          <p:cNvPr id="16" name="Rectangle 7">
            <a:extLst>
              <a:ext uri="{FF2B5EF4-FFF2-40B4-BE49-F238E27FC236}">
                <a16:creationId xmlns:a16="http://schemas.microsoft.com/office/drawing/2014/main" id="{AACBC2B6-D573-542B-DF94-392EA0971D1B}"/>
              </a:ext>
            </a:extLst>
          </p:cNvPr>
          <p:cNvSpPr>
            <a:spLocks noChangeArrowheads="1"/>
          </p:cNvSpPr>
          <p:nvPr/>
        </p:nvSpPr>
        <p:spPr bwMode="auto">
          <a:xfrm>
            <a:off x="1771646" y="1200924"/>
            <a:ext cx="9775920" cy="553998"/>
          </a:xfrm>
          <a:prstGeom prst="rect">
            <a:avLst/>
          </a:prstGeom>
          <a:solidFill>
            <a:srgbClr val="F8F9FA"/>
          </a:solidFill>
          <a:ln>
            <a:noFill/>
          </a:ln>
          <a:effectLst/>
        </p:spPr>
        <p:txBody>
          <a:bodyPr vert="horz" wrap="square" lIns="91440" tIns="45720" rIns="91440" bIns="0" numCol="1" anchor="ctr" anchorCtr="0" compatLnSpc="1">
            <a:prstTxWarp prst="textNoShape">
              <a:avLst/>
            </a:prstTxWarp>
            <a:spAutoFit/>
          </a:bodyPr>
          <a:lstStyle/>
          <a:p>
            <a:pPr marL="171450" indent="-171450" algn="just">
              <a:buClr>
                <a:srgbClr val="000000"/>
              </a:buClr>
              <a:buFont typeface="Wingdings" panose="05000000000000000000" pitchFamily="2" charset="2"/>
              <a:buChar char="v"/>
            </a:pPr>
            <a:r>
              <a:rPr lang="mn-MN" sz="1100" kern="0" dirty="0">
                <a:solidFill>
                  <a:srgbClr val="002060"/>
                </a:solidFill>
                <a:latin typeface="AGPresquire Mon" pitchFamily="2" charset="0"/>
                <a:ea typeface="Merriweather"/>
                <a:cs typeface="Merriweather"/>
                <a:sym typeface="Merriweather"/>
              </a:rPr>
              <a:t>АНУ нь 329.5 сая хүн амтай. </a:t>
            </a:r>
          </a:p>
          <a:p>
            <a:pPr marL="171450" indent="-171450" algn="just">
              <a:buClr>
                <a:srgbClr val="000000"/>
              </a:buClr>
              <a:buFont typeface="Wingdings" panose="05000000000000000000" pitchFamily="2" charset="2"/>
              <a:buChar char="v"/>
            </a:pPr>
            <a:r>
              <a:rPr lang="en-US" sz="1100" kern="0" dirty="0">
                <a:solidFill>
                  <a:srgbClr val="002060"/>
                </a:solidFill>
                <a:latin typeface="AGPresquire Mon" pitchFamily="2" charset="0"/>
                <a:ea typeface="Merriweather"/>
                <a:cs typeface="Merriweather"/>
                <a:sym typeface="Merriweather"/>
              </a:rPr>
              <a:t>157.54</a:t>
            </a:r>
            <a:r>
              <a:rPr lang="mn-MN" sz="1100" kern="0" dirty="0">
                <a:solidFill>
                  <a:srgbClr val="002060"/>
                </a:solidFill>
                <a:latin typeface="AGPresquire Mon" pitchFamily="2" charset="0"/>
                <a:ea typeface="Merriweather"/>
                <a:cs typeface="Merriweather"/>
                <a:sym typeface="Merriweather"/>
              </a:rPr>
              <a:t> сая хүн тодорхой ажил хөдөлмөр эрхэлж байна. </a:t>
            </a:r>
          </a:p>
          <a:p>
            <a:pPr marL="171450" indent="-171450" algn="just">
              <a:buClr>
                <a:srgbClr val="000000"/>
              </a:buClr>
              <a:buFont typeface="Wingdings" panose="05000000000000000000" pitchFamily="2" charset="2"/>
              <a:buChar char="v"/>
            </a:pPr>
            <a:r>
              <a:rPr lang="mn-MN" sz="1100" kern="0" dirty="0">
                <a:solidFill>
                  <a:srgbClr val="002060"/>
                </a:solidFill>
                <a:latin typeface="AGPresquire Mon" pitchFamily="2" charset="0"/>
                <a:ea typeface="Merriweather"/>
                <a:cs typeface="Merriweather"/>
                <a:sym typeface="Merriweather"/>
              </a:rPr>
              <a:t>Тус улсад </a:t>
            </a:r>
            <a:r>
              <a:rPr lang="en-US" sz="1100" kern="0" dirty="0">
                <a:solidFill>
                  <a:srgbClr val="002060"/>
                </a:solidFill>
                <a:latin typeface="AGPresquire Mon" pitchFamily="2" charset="0"/>
                <a:ea typeface="Merriweather"/>
                <a:cs typeface="Merriweather"/>
                <a:sym typeface="Merriweather"/>
              </a:rPr>
              <a:t>30</a:t>
            </a:r>
            <a:r>
              <a:rPr lang="mn-MN" sz="1100" kern="0" dirty="0">
                <a:solidFill>
                  <a:srgbClr val="002060"/>
                </a:solidFill>
                <a:latin typeface="AGPresquire Mon" pitchFamily="2" charset="0"/>
                <a:ea typeface="Merriweather"/>
                <a:cs typeface="Merriweather"/>
                <a:sym typeface="Merriweather"/>
              </a:rPr>
              <a:t> сая </a:t>
            </a:r>
            <a:r>
              <a:rPr lang="mn-MN" sz="1100" kern="0" dirty="0" err="1">
                <a:solidFill>
                  <a:srgbClr val="002060"/>
                </a:solidFill>
                <a:latin typeface="AGPresquire Mon" pitchFamily="2" charset="0"/>
                <a:ea typeface="Merriweather"/>
                <a:cs typeface="Merriweather"/>
                <a:sym typeface="Merriweather"/>
              </a:rPr>
              <a:t>ЖДҮ</a:t>
            </a:r>
            <a:r>
              <a:rPr lang="mn-MN" sz="1100" kern="0" dirty="0">
                <a:solidFill>
                  <a:srgbClr val="002060"/>
                </a:solidFill>
                <a:latin typeface="AGPresquire Mon" pitchFamily="2" charset="0"/>
                <a:ea typeface="Merriweather"/>
                <a:cs typeface="Merriweather"/>
                <a:sym typeface="Merriweather"/>
              </a:rPr>
              <a:t> эрхэлдэг ажил олгогч байдаг ба АНУ-ын нийт ажлын байрны 2/3-ыг бүрдүүлж байна. </a:t>
            </a:r>
          </a:p>
        </p:txBody>
      </p:sp>
      <p:cxnSp>
        <p:nvCxnSpPr>
          <p:cNvPr id="18" name="Straight Connector 17">
            <a:extLst>
              <a:ext uri="{FF2B5EF4-FFF2-40B4-BE49-F238E27FC236}">
                <a16:creationId xmlns:a16="http://schemas.microsoft.com/office/drawing/2014/main" id="{8DEAACA5-D0E8-7B0B-8C8A-B155F99F0064}"/>
              </a:ext>
            </a:extLst>
          </p:cNvPr>
          <p:cNvCxnSpPr>
            <a:cxnSpLocks/>
          </p:cNvCxnSpPr>
          <p:nvPr/>
        </p:nvCxnSpPr>
        <p:spPr>
          <a:xfrm>
            <a:off x="1771646" y="1974575"/>
            <a:ext cx="9753244"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502654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0988675" cy="503238"/>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АВСТРИ УЛС</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AA68305-7221-F854-F8EE-17FF8A003E42}"/>
              </a:ext>
            </a:extLst>
          </p:cNvPr>
          <p:cNvSpPr txBox="1"/>
          <p:nvPr/>
        </p:nvSpPr>
        <p:spPr>
          <a:xfrm>
            <a:off x="9486900" y="6416772"/>
            <a:ext cx="25146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Австри улс - </a:t>
            </a:r>
            <a:r>
              <a:rPr lang="mn-MN" sz="1400" dirty="0" err="1">
                <a:solidFill>
                  <a:schemeClr val="bg1">
                    <a:lumMod val="95000"/>
                  </a:schemeClr>
                </a:solidFill>
                <a:latin typeface="Times New Roman" panose="02020603050405020304" pitchFamily="18" charset="0"/>
                <a:cs typeface="Times New Roman" panose="02020603050405020304" pitchFamily="18" charset="0"/>
              </a:rPr>
              <a:t>Мянганбанзрагч</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86B7677A-15F1-6A36-DFA1-D6B141E5BE6E}"/>
              </a:ext>
            </a:extLst>
          </p:cNvPr>
          <p:cNvSpPr/>
          <p:nvPr/>
        </p:nvSpPr>
        <p:spPr>
          <a:xfrm>
            <a:off x="10393252" y="1757431"/>
            <a:ext cx="761300" cy="266178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itchFamily="34" charset="-122"/>
              <a:cs typeface="+mn-ea"/>
              <a:sym typeface="Arial" panose="020B0604020202020204" pitchFamily="34" charset="0"/>
            </a:endParaRPr>
          </a:p>
        </p:txBody>
      </p:sp>
      <p:sp>
        <p:nvSpPr>
          <p:cNvPr id="23" name="Oval 22">
            <a:extLst>
              <a:ext uri="{FF2B5EF4-FFF2-40B4-BE49-F238E27FC236}">
                <a16:creationId xmlns:a16="http://schemas.microsoft.com/office/drawing/2014/main" id="{B4FD0B99-2BFD-7CEA-9CE5-E4DB1BFF9CD5}"/>
              </a:ext>
            </a:extLst>
          </p:cNvPr>
          <p:cNvSpPr/>
          <p:nvPr/>
        </p:nvSpPr>
        <p:spPr>
          <a:xfrm>
            <a:off x="10401091" y="4063539"/>
            <a:ext cx="761300" cy="761300"/>
          </a:xfrm>
          <a:prstGeom prst="ellipse">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itchFamily="34" charset="-122"/>
              <a:cs typeface="+mn-ea"/>
              <a:sym typeface="Arial" panose="020B0604020202020204" pitchFamily="34" charset="0"/>
            </a:endParaRPr>
          </a:p>
        </p:txBody>
      </p:sp>
      <p:sp>
        <p:nvSpPr>
          <p:cNvPr id="24" name="Rectangle 23">
            <a:extLst>
              <a:ext uri="{FF2B5EF4-FFF2-40B4-BE49-F238E27FC236}">
                <a16:creationId xmlns:a16="http://schemas.microsoft.com/office/drawing/2014/main" id="{CF110C47-DE00-5EC2-45BA-944A3C234F66}"/>
              </a:ext>
            </a:extLst>
          </p:cNvPr>
          <p:cNvSpPr/>
          <p:nvPr/>
        </p:nvSpPr>
        <p:spPr>
          <a:xfrm>
            <a:off x="9324338" y="1339100"/>
            <a:ext cx="761300" cy="31564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itchFamily="34" charset="-122"/>
              <a:cs typeface="+mn-ea"/>
              <a:sym typeface="Arial" panose="020B0604020202020204" pitchFamily="34" charset="0"/>
            </a:endParaRPr>
          </a:p>
        </p:txBody>
      </p:sp>
      <p:sp>
        <p:nvSpPr>
          <p:cNvPr id="25" name="Oval 24">
            <a:extLst>
              <a:ext uri="{FF2B5EF4-FFF2-40B4-BE49-F238E27FC236}">
                <a16:creationId xmlns:a16="http://schemas.microsoft.com/office/drawing/2014/main" id="{5DA2EF72-F76E-527F-71CC-5ABFBC13C52D}"/>
              </a:ext>
            </a:extLst>
          </p:cNvPr>
          <p:cNvSpPr/>
          <p:nvPr/>
        </p:nvSpPr>
        <p:spPr>
          <a:xfrm>
            <a:off x="9312852" y="4089427"/>
            <a:ext cx="761300" cy="761300"/>
          </a:xfrm>
          <a:prstGeom prst="ellips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endParaRPr lang="en-GB" sz="800">
              <a:solidFill>
                <a:schemeClr val="bg1">
                  <a:lumMod val="65000"/>
                </a:schemeClr>
              </a:solidFill>
              <a:latin typeface="Arial" panose="020B0604020202020204" pitchFamily="34" charset="0"/>
              <a:ea typeface="微软雅黑" pitchFamily="34" charset="-122"/>
              <a:cs typeface="+mn-ea"/>
              <a:sym typeface="Arial" panose="020B0604020202020204" pitchFamily="34" charset="0"/>
            </a:endParaRPr>
          </a:p>
        </p:txBody>
      </p:sp>
      <p:grpSp>
        <p:nvGrpSpPr>
          <p:cNvPr id="26" name="Group 25">
            <a:extLst>
              <a:ext uri="{FF2B5EF4-FFF2-40B4-BE49-F238E27FC236}">
                <a16:creationId xmlns:a16="http://schemas.microsoft.com/office/drawing/2014/main" id="{4DAA6D23-F3D3-4F61-8E72-A16DFE19E175}"/>
              </a:ext>
            </a:extLst>
          </p:cNvPr>
          <p:cNvGrpSpPr/>
          <p:nvPr/>
        </p:nvGrpSpPr>
        <p:grpSpPr>
          <a:xfrm>
            <a:off x="8103492" y="5236642"/>
            <a:ext cx="387259" cy="325800"/>
            <a:chOff x="5368132" y="2625725"/>
            <a:chExt cx="465138" cy="391319"/>
          </a:xfrm>
          <a:solidFill>
            <a:schemeClr val="bg1"/>
          </a:solidFill>
        </p:grpSpPr>
        <p:sp>
          <p:nvSpPr>
            <p:cNvPr id="27" name="AutoShape 120">
              <a:extLst>
                <a:ext uri="{FF2B5EF4-FFF2-40B4-BE49-F238E27FC236}">
                  <a16:creationId xmlns:a16="http://schemas.microsoft.com/office/drawing/2014/main" id="{532AE01D-9E6B-5369-F789-38233833F37B}"/>
                </a:ext>
              </a:extLst>
            </p:cNvPr>
            <p:cNvSpPr/>
            <p:nvPr/>
          </p:nvSpPr>
          <p:spPr bwMode="auto">
            <a:xfrm>
              <a:off x="5484813" y="2727325"/>
              <a:ext cx="231775" cy="2317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itchFamily="34" charset="-122"/>
                <a:cs typeface="+mn-ea"/>
                <a:sym typeface="Arial" panose="020B0604020202020204" pitchFamily="34" charset="0"/>
              </a:endParaRPr>
            </a:p>
          </p:txBody>
        </p:sp>
        <p:sp>
          <p:nvSpPr>
            <p:cNvPr id="28" name="AutoShape 121">
              <a:extLst>
                <a:ext uri="{FF2B5EF4-FFF2-40B4-BE49-F238E27FC236}">
                  <a16:creationId xmlns:a16="http://schemas.microsoft.com/office/drawing/2014/main" id="{811AF760-1A11-8584-4E35-5208A5AA238B}"/>
                </a:ext>
              </a:extLst>
            </p:cNvPr>
            <p:cNvSpPr/>
            <p:nvPr/>
          </p:nvSpPr>
          <p:spPr bwMode="auto">
            <a:xfrm>
              <a:off x="5542757" y="2785269"/>
              <a:ext cx="65088" cy="650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itchFamily="34" charset="-122"/>
                <a:cs typeface="+mn-ea"/>
                <a:sym typeface="Arial" panose="020B0604020202020204" pitchFamily="34" charset="0"/>
              </a:endParaRPr>
            </a:p>
          </p:txBody>
        </p:sp>
        <p:sp>
          <p:nvSpPr>
            <p:cNvPr id="29" name="AutoShape 122">
              <a:extLst>
                <a:ext uri="{FF2B5EF4-FFF2-40B4-BE49-F238E27FC236}">
                  <a16:creationId xmlns:a16="http://schemas.microsoft.com/office/drawing/2014/main" id="{DF358033-1554-EC99-97A5-82B337FCCDAE}"/>
                </a:ext>
              </a:extLst>
            </p:cNvPr>
            <p:cNvSpPr/>
            <p:nvPr/>
          </p:nvSpPr>
          <p:spPr bwMode="auto">
            <a:xfrm>
              <a:off x="5368132" y="2625725"/>
              <a:ext cx="465138" cy="391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itchFamily="34" charset="-122"/>
                <a:cs typeface="+mn-ea"/>
                <a:sym typeface="Arial" panose="020B0604020202020204" pitchFamily="34" charset="0"/>
              </a:endParaRPr>
            </a:p>
          </p:txBody>
        </p:sp>
      </p:grpSp>
      <p:sp>
        <p:nvSpPr>
          <p:cNvPr id="30" name="TextBox 29">
            <a:extLst>
              <a:ext uri="{FF2B5EF4-FFF2-40B4-BE49-F238E27FC236}">
                <a16:creationId xmlns:a16="http://schemas.microsoft.com/office/drawing/2014/main" id="{318AE813-390F-8EC3-FAD1-F7C7E1A9DBC9}"/>
              </a:ext>
            </a:extLst>
          </p:cNvPr>
          <p:cNvSpPr txBox="1"/>
          <p:nvPr/>
        </p:nvSpPr>
        <p:spPr>
          <a:xfrm>
            <a:off x="9535606" y="4939075"/>
            <a:ext cx="315792" cy="201209"/>
          </a:xfrm>
          <a:prstGeom prst="rect">
            <a:avLst/>
          </a:prstGeom>
          <a:noFill/>
        </p:spPr>
        <p:txBody>
          <a:bodyPr wrap="none" lIns="0" tIns="0" rIns="0" bIns="0" rtlCol="0">
            <a:spAutoFit/>
          </a:bodyPr>
          <a:lstStyle/>
          <a:p>
            <a:pPr algn="just">
              <a:lnSpc>
                <a:spcPct val="120000"/>
              </a:lnSpc>
            </a:pPr>
            <a:r>
              <a:rPr lang="mn-MN" sz="1200" dirty="0">
                <a:solidFill>
                  <a:srgbClr val="002060"/>
                </a:solidFill>
                <a:latin typeface="Arial" panose="020B0604020202020204" pitchFamily="34" charset="0"/>
                <a:ea typeface="微软雅黑" pitchFamily="34" charset="-122"/>
                <a:cs typeface="+mn-ea"/>
                <a:sym typeface="Arial" panose="020B0604020202020204" pitchFamily="34" charset="0"/>
              </a:rPr>
              <a:t>ААН</a:t>
            </a:r>
            <a:endParaRPr lang="en-GB" sz="1200" dirty="0">
              <a:solidFill>
                <a:srgbClr val="002060"/>
              </a:solidFill>
              <a:latin typeface="Arial" panose="020B0604020202020204" pitchFamily="34" charset="0"/>
              <a:ea typeface="微软雅黑" pitchFamily="34" charset="-122"/>
              <a:cs typeface="+mn-ea"/>
              <a:sym typeface="Arial" panose="020B0604020202020204" pitchFamily="34" charset="0"/>
            </a:endParaRPr>
          </a:p>
        </p:txBody>
      </p:sp>
      <p:sp>
        <p:nvSpPr>
          <p:cNvPr id="31" name="TextBox 30">
            <a:extLst>
              <a:ext uri="{FF2B5EF4-FFF2-40B4-BE49-F238E27FC236}">
                <a16:creationId xmlns:a16="http://schemas.microsoft.com/office/drawing/2014/main" id="{C497F6D3-A4EE-5FDB-37D0-FCA6E4401BD2}"/>
              </a:ext>
            </a:extLst>
          </p:cNvPr>
          <p:cNvSpPr txBox="1"/>
          <p:nvPr/>
        </p:nvSpPr>
        <p:spPr>
          <a:xfrm>
            <a:off x="10348247" y="4933605"/>
            <a:ext cx="1000274" cy="201209"/>
          </a:xfrm>
          <a:prstGeom prst="rect">
            <a:avLst/>
          </a:prstGeom>
          <a:noFill/>
        </p:spPr>
        <p:txBody>
          <a:bodyPr wrap="none" lIns="0" tIns="0" rIns="0" bIns="0" rtlCol="0">
            <a:spAutoFit/>
          </a:bodyPr>
          <a:lstStyle/>
          <a:p>
            <a:pPr algn="just">
              <a:lnSpc>
                <a:spcPct val="120000"/>
              </a:lnSpc>
            </a:pPr>
            <a:r>
              <a:rPr lang="mn-MN" altLang="zh-CN" sz="1200" dirty="0">
                <a:solidFill>
                  <a:srgbClr val="002060"/>
                </a:solidFill>
                <a:latin typeface="Arial" panose="020B0604020202020204" pitchFamily="34" charset="0"/>
                <a:ea typeface="微软雅黑" pitchFamily="34" charset="-122"/>
                <a:cs typeface="+mn-ea"/>
                <a:sym typeface="Arial" panose="020B0604020202020204" pitchFamily="34" charset="0"/>
              </a:rPr>
              <a:t>Ажилллах хүч</a:t>
            </a:r>
            <a:endParaRPr lang="en-GB" sz="1200" dirty="0">
              <a:solidFill>
                <a:srgbClr val="002060"/>
              </a:solidFill>
              <a:latin typeface="Arial" panose="020B0604020202020204" pitchFamily="34" charset="0"/>
              <a:ea typeface="微软雅黑" pitchFamily="34" charset="-122"/>
              <a:cs typeface="+mn-ea"/>
              <a:sym typeface="Arial" panose="020B0604020202020204" pitchFamily="34" charset="0"/>
            </a:endParaRPr>
          </a:p>
        </p:txBody>
      </p:sp>
      <p:sp>
        <p:nvSpPr>
          <p:cNvPr id="32" name="TextBox 31">
            <a:extLst>
              <a:ext uri="{FF2B5EF4-FFF2-40B4-BE49-F238E27FC236}">
                <a16:creationId xmlns:a16="http://schemas.microsoft.com/office/drawing/2014/main" id="{2E0F99CF-E5F4-9621-DA41-29012E8670B5}"/>
              </a:ext>
            </a:extLst>
          </p:cNvPr>
          <p:cNvSpPr txBox="1"/>
          <p:nvPr/>
        </p:nvSpPr>
        <p:spPr>
          <a:xfrm>
            <a:off x="10534818" y="1458328"/>
            <a:ext cx="508152" cy="234744"/>
          </a:xfrm>
          <a:prstGeom prst="rect">
            <a:avLst/>
          </a:prstGeom>
          <a:noFill/>
        </p:spPr>
        <p:txBody>
          <a:bodyPr wrap="square" lIns="0" tIns="0" rIns="0" bIns="0"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itchFamily="34" charset="-122"/>
                <a:cs typeface="+mn-ea"/>
                <a:sym typeface="Arial" panose="020B0604020202020204" pitchFamily="34" charset="0"/>
              </a:rPr>
              <a:t>67.4%</a:t>
            </a:r>
            <a:endParaRPr lang="en-GB" sz="1400" dirty="0">
              <a:solidFill>
                <a:schemeClr val="bg1">
                  <a:lumMod val="65000"/>
                </a:schemeClr>
              </a:solidFill>
              <a:latin typeface="Arial" panose="020B0604020202020204" pitchFamily="34" charset="0"/>
              <a:ea typeface="微软雅黑" pitchFamily="34" charset="-122"/>
              <a:cs typeface="+mn-ea"/>
              <a:sym typeface="Arial" panose="020B0604020202020204" pitchFamily="34" charset="0"/>
            </a:endParaRPr>
          </a:p>
        </p:txBody>
      </p:sp>
      <p:sp>
        <p:nvSpPr>
          <p:cNvPr id="33" name="TextBox 32">
            <a:extLst>
              <a:ext uri="{FF2B5EF4-FFF2-40B4-BE49-F238E27FC236}">
                <a16:creationId xmlns:a16="http://schemas.microsoft.com/office/drawing/2014/main" id="{0665C62C-32DE-E4DC-AB46-892011876DC1}"/>
              </a:ext>
            </a:extLst>
          </p:cNvPr>
          <p:cNvSpPr txBox="1"/>
          <p:nvPr/>
        </p:nvSpPr>
        <p:spPr>
          <a:xfrm>
            <a:off x="9450912" y="1056114"/>
            <a:ext cx="508152" cy="234744"/>
          </a:xfrm>
          <a:prstGeom prst="rect">
            <a:avLst/>
          </a:prstGeom>
          <a:noFill/>
        </p:spPr>
        <p:txBody>
          <a:bodyPr wrap="square" lIns="0" tIns="0" rIns="0" bIns="0" rtlCol="0">
            <a:spAutoFit/>
          </a:bodyPr>
          <a:lstStyle/>
          <a:p>
            <a:pPr algn="just">
              <a:lnSpc>
                <a:spcPct val="120000"/>
              </a:lnSpc>
            </a:pPr>
            <a:r>
              <a:rPr lang="en-US" sz="1400" dirty="0">
                <a:solidFill>
                  <a:schemeClr val="bg1">
                    <a:lumMod val="65000"/>
                  </a:schemeClr>
                </a:solidFill>
                <a:latin typeface="Arial" panose="020B0604020202020204" pitchFamily="34" charset="0"/>
                <a:ea typeface="微软雅黑" pitchFamily="34" charset="-122"/>
                <a:cs typeface="+mn-ea"/>
                <a:sym typeface="Arial" panose="020B0604020202020204" pitchFamily="34" charset="0"/>
              </a:rPr>
              <a:t>99.6%</a:t>
            </a:r>
            <a:endParaRPr lang="en-GB" sz="1400" dirty="0">
              <a:solidFill>
                <a:schemeClr val="bg1">
                  <a:lumMod val="65000"/>
                </a:schemeClr>
              </a:solidFill>
              <a:latin typeface="Arial" panose="020B0604020202020204" pitchFamily="34" charset="0"/>
              <a:ea typeface="微软雅黑" pitchFamily="34" charset="-122"/>
              <a:cs typeface="+mn-ea"/>
              <a:sym typeface="Arial" panose="020B0604020202020204" pitchFamily="34" charset="0"/>
            </a:endParaRPr>
          </a:p>
        </p:txBody>
      </p:sp>
      <p:cxnSp>
        <p:nvCxnSpPr>
          <p:cNvPr id="35" name="Straight Connector 34">
            <a:extLst>
              <a:ext uri="{FF2B5EF4-FFF2-40B4-BE49-F238E27FC236}">
                <a16:creationId xmlns:a16="http://schemas.microsoft.com/office/drawing/2014/main" id="{A88EECF7-3D03-328C-3802-B577C48F4B53}"/>
              </a:ext>
            </a:extLst>
          </p:cNvPr>
          <p:cNvCxnSpPr>
            <a:cxnSpLocks/>
          </p:cNvCxnSpPr>
          <p:nvPr/>
        </p:nvCxnSpPr>
        <p:spPr>
          <a:xfrm>
            <a:off x="603849" y="3890465"/>
            <a:ext cx="813469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B455D81B-00F9-FE74-F7A6-9E6333012153}"/>
              </a:ext>
            </a:extLst>
          </p:cNvPr>
          <p:cNvGrpSpPr/>
          <p:nvPr/>
        </p:nvGrpSpPr>
        <p:grpSpPr>
          <a:xfrm>
            <a:off x="711938" y="4006856"/>
            <a:ext cx="266699" cy="259514"/>
            <a:chOff x="3510757" y="2582069"/>
            <a:chExt cx="464344" cy="464344"/>
          </a:xfrm>
          <a:solidFill>
            <a:schemeClr val="accent4"/>
          </a:solidFill>
        </p:grpSpPr>
        <p:sp>
          <p:nvSpPr>
            <p:cNvPr id="37" name="AutoShape 126">
              <a:extLst>
                <a:ext uri="{FF2B5EF4-FFF2-40B4-BE49-F238E27FC236}">
                  <a16:creationId xmlns:a16="http://schemas.microsoft.com/office/drawing/2014/main" id="{7B981784-4FEA-9426-0662-92D5F008418A}"/>
                </a:ext>
              </a:extLst>
            </p:cNvPr>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itchFamily="34" charset="-122"/>
                <a:cs typeface="+mn-ea"/>
                <a:sym typeface="Arial" panose="020B0604020202020204" pitchFamily="34" charset="0"/>
              </a:endParaRPr>
            </a:p>
          </p:txBody>
        </p:sp>
        <p:sp>
          <p:nvSpPr>
            <p:cNvPr id="38" name="AutoShape 127">
              <a:extLst>
                <a:ext uri="{FF2B5EF4-FFF2-40B4-BE49-F238E27FC236}">
                  <a16:creationId xmlns:a16="http://schemas.microsoft.com/office/drawing/2014/main" id="{E1EC7D8D-F917-20F4-1D10-7A5AEB9D6A1E}"/>
                </a:ext>
              </a:extLst>
            </p:cNvPr>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itchFamily="34" charset="-122"/>
                <a:cs typeface="+mn-ea"/>
                <a:sym typeface="Arial" panose="020B0604020202020204" pitchFamily="34" charset="0"/>
              </a:endParaRPr>
            </a:p>
          </p:txBody>
        </p:sp>
      </p:grpSp>
      <p:pic>
        <p:nvPicPr>
          <p:cNvPr id="39" name="Graphic 12" descr="Schoolhouse">
            <a:extLst>
              <a:ext uri="{FF2B5EF4-FFF2-40B4-BE49-F238E27FC236}">
                <a16:creationId xmlns:a16="http://schemas.microsoft.com/office/drawing/2014/main" id="{19289F7E-56B7-8E87-1AD0-7B6EE86F9A0B}"/>
              </a:ext>
            </a:extLst>
          </p:cNvPr>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405125" y="4071815"/>
            <a:ext cx="629285" cy="628015"/>
          </a:xfrm>
          <a:prstGeom prst="rect">
            <a:avLst/>
          </a:prstGeom>
        </p:spPr>
      </p:pic>
      <p:pic>
        <p:nvPicPr>
          <p:cNvPr id="40" name="Graphic 6" descr="Business Growth">
            <a:extLst>
              <a:ext uri="{FF2B5EF4-FFF2-40B4-BE49-F238E27FC236}">
                <a16:creationId xmlns:a16="http://schemas.microsoft.com/office/drawing/2014/main" id="{681B7B43-FEE3-173A-BD26-8D1E9FA20A00}"/>
              </a:ext>
            </a:extLst>
          </p:cNvPr>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500404" y="4099193"/>
            <a:ext cx="695960" cy="685165"/>
          </a:xfrm>
          <a:prstGeom prst="rect">
            <a:avLst/>
          </a:prstGeom>
        </p:spPr>
      </p:pic>
      <p:graphicFrame>
        <p:nvGraphicFramePr>
          <p:cNvPr id="41" name="Table 40">
            <a:extLst>
              <a:ext uri="{FF2B5EF4-FFF2-40B4-BE49-F238E27FC236}">
                <a16:creationId xmlns:a16="http://schemas.microsoft.com/office/drawing/2014/main" id="{5FFAB6B9-4CA6-0009-31D4-6D74BC2F9A81}"/>
              </a:ext>
            </a:extLst>
          </p:cNvPr>
          <p:cNvGraphicFramePr>
            <a:graphicFrameLocks noGrp="1"/>
          </p:cNvGraphicFramePr>
          <p:nvPr>
            <p:extLst>
              <p:ext uri="{D42A27DB-BD31-4B8C-83A1-F6EECF244321}">
                <p14:modId xmlns:p14="http://schemas.microsoft.com/office/powerpoint/2010/main" val="869172935"/>
              </p:ext>
            </p:extLst>
          </p:nvPr>
        </p:nvGraphicFramePr>
        <p:xfrm>
          <a:off x="603849" y="1172117"/>
          <a:ext cx="8134695" cy="2600289"/>
        </p:xfrm>
        <a:graphic>
          <a:graphicData uri="http://schemas.openxmlformats.org/drawingml/2006/table">
            <a:tbl>
              <a:tblPr firstRow="1" bandRow="1">
                <a:tableStyleId>{0E3FDE45-AF77-4B5C-9715-49D594BDF05E}</a:tableStyleId>
              </a:tblPr>
              <a:tblGrid>
                <a:gridCol w="1626939">
                  <a:extLst>
                    <a:ext uri="{9D8B030D-6E8A-4147-A177-3AD203B41FA5}">
                      <a16:colId xmlns:a16="http://schemas.microsoft.com/office/drawing/2014/main" val="20000"/>
                    </a:ext>
                  </a:extLst>
                </a:gridCol>
                <a:gridCol w="1626939">
                  <a:extLst>
                    <a:ext uri="{9D8B030D-6E8A-4147-A177-3AD203B41FA5}">
                      <a16:colId xmlns:a16="http://schemas.microsoft.com/office/drawing/2014/main" val="20001"/>
                    </a:ext>
                  </a:extLst>
                </a:gridCol>
                <a:gridCol w="1626939">
                  <a:extLst>
                    <a:ext uri="{9D8B030D-6E8A-4147-A177-3AD203B41FA5}">
                      <a16:colId xmlns:a16="http://schemas.microsoft.com/office/drawing/2014/main" val="20002"/>
                    </a:ext>
                  </a:extLst>
                </a:gridCol>
                <a:gridCol w="1626939">
                  <a:extLst>
                    <a:ext uri="{9D8B030D-6E8A-4147-A177-3AD203B41FA5}">
                      <a16:colId xmlns:a16="http://schemas.microsoft.com/office/drawing/2014/main" val="20003"/>
                    </a:ext>
                  </a:extLst>
                </a:gridCol>
                <a:gridCol w="1626939">
                  <a:extLst>
                    <a:ext uri="{9D8B030D-6E8A-4147-A177-3AD203B41FA5}">
                      <a16:colId xmlns:a16="http://schemas.microsoft.com/office/drawing/2014/main" val="20004"/>
                    </a:ext>
                  </a:extLst>
                </a:gridCol>
              </a:tblGrid>
              <a:tr h="328688">
                <a:tc>
                  <a:txBody>
                    <a:bodyPr/>
                    <a:lstStyle/>
                    <a:p>
                      <a:endParaRPr lang="en-US" sz="1100" dirty="0">
                        <a:latin typeface="Times New Roman" panose="02020603050405020304" pitchFamily="18" charset="0"/>
                        <a:cs typeface="Times New Roman" panose="02020603050405020304" pitchFamily="18" charset="0"/>
                      </a:endParaRPr>
                    </a:p>
                  </a:txBody>
                  <a:tcPr/>
                </a:tc>
                <a:tc>
                  <a:txBody>
                    <a:bodyPr/>
                    <a:lstStyle/>
                    <a:p>
                      <a:pPr algn="ctr"/>
                      <a:r>
                        <a:rPr lang="mn-MN" sz="1100" dirty="0">
                          <a:latin typeface="Times New Roman" panose="02020603050405020304" pitchFamily="18" charset="0"/>
                          <a:cs typeface="Times New Roman" panose="02020603050405020304" pitchFamily="18" charset="0"/>
                        </a:rPr>
                        <a:t>ААН</a:t>
                      </a:r>
                      <a:endParaRPr lang="en-US" sz="1100" dirty="0">
                        <a:latin typeface="Times New Roman" panose="02020603050405020304" pitchFamily="18" charset="0"/>
                        <a:cs typeface="Times New Roman" panose="02020603050405020304" pitchFamily="18" charset="0"/>
                      </a:endParaRPr>
                    </a:p>
                  </a:txBody>
                  <a:tcPr/>
                </a:tc>
                <a:tc>
                  <a:txBody>
                    <a:bodyPr/>
                    <a:lstStyle/>
                    <a:p>
                      <a:pPr algn="ctr"/>
                      <a:r>
                        <a:rPr lang="en-US" sz="1100" dirty="0">
                          <a:latin typeface="Times New Roman" panose="02020603050405020304" pitchFamily="18" charset="0"/>
                          <a:cs typeface="Times New Roman" panose="02020603050405020304" pitchFamily="18" charset="0"/>
                        </a:rPr>
                        <a:t>%</a:t>
                      </a:r>
                    </a:p>
                  </a:txBody>
                  <a:tcPr/>
                </a:tc>
                <a:tc>
                  <a:txBody>
                    <a:bodyPr/>
                    <a:lstStyle/>
                    <a:p>
                      <a:pPr algn="ctr"/>
                      <a:r>
                        <a:rPr lang="mn-MN" sz="1100" dirty="0">
                          <a:latin typeface="Times New Roman" panose="02020603050405020304" pitchFamily="18" charset="0"/>
                          <a:cs typeface="Times New Roman" panose="02020603050405020304" pitchFamily="18" charset="0"/>
                        </a:rPr>
                        <a:t>Ажиллах хүч</a:t>
                      </a:r>
                      <a:endParaRPr lang="en-US" sz="1100" dirty="0">
                        <a:latin typeface="Times New Roman" panose="02020603050405020304" pitchFamily="18" charset="0"/>
                        <a:cs typeface="Times New Roman" panose="02020603050405020304" pitchFamily="18" charset="0"/>
                      </a:endParaRPr>
                    </a:p>
                  </a:txBody>
                  <a:tcPr/>
                </a:tc>
                <a:tc>
                  <a:txBody>
                    <a:bodyPr/>
                    <a:lstStyle/>
                    <a:p>
                      <a:pPr algn="ctr"/>
                      <a:r>
                        <a:rPr lang="en-US" sz="1100" dirty="0">
                          <a:latin typeface="Times New Roman" panose="02020603050405020304" pitchFamily="18" charset="0"/>
                          <a:cs typeface="Times New Roman" panose="02020603050405020304" pitchFamily="18" charset="0"/>
                        </a:rPr>
                        <a:t>%</a:t>
                      </a:r>
                    </a:p>
                  </a:txBody>
                  <a:tcPr/>
                </a:tc>
                <a:extLst>
                  <a:ext uri="{0D108BD9-81ED-4DB2-BD59-A6C34878D82A}">
                    <a16:rowId xmlns:a16="http://schemas.microsoft.com/office/drawing/2014/main" val="10000"/>
                  </a:ext>
                </a:extLst>
              </a:tr>
              <a:tr h="328688">
                <a:tc>
                  <a:txBody>
                    <a:bodyPr/>
                    <a:lstStyle/>
                    <a:p>
                      <a:r>
                        <a:rPr lang="mn-MN" sz="1100" dirty="0">
                          <a:latin typeface="Times New Roman" panose="02020603050405020304" pitchFamily="18" charset="0"/>
                          <a:cs typeface="Times New Roman" panose="02020603050405020304" pitchFamily="18" charset="0"/>
                        </a:rPr>
                        <a:t>Нийт</a:t>
                      </a:r>
                      <a:r>
                        <a:rPr lang="mn-MN" sz="1100" baseline="0" dirty="0">
                          <a:latin typeface="Times New Roman" panose="02020603050405020304" pitchFamily="18" charset="0"/>
                          <a:cs typeface="Times New Roman" panose="02020603050405020304" pitchFamily="18" charset="0"/>
                        </a:rPr>
                        <a:t> </a:t>
                      </a:r>
                      <a:endParaRPr lang="en-US" sz="1100" dirty="0">
                        <a:latin typeface="Times New Roman" panose="02020603050405020304" pitchFamily="18" charset="0"/>
                        <a:cs typeface="Times New Roman" panose="02020603050405020304" pitchFamily="18" charset="0"/>
                      </a:endParaRPr>
                    </a:p>
                  </a:txBody>
                  <a:tcPr/>
                </a:tc>
                <a:tc>
                  <a:txBody>
                    <a:bodyPr/>
                    <a:lstStyle/>
                    <a:p>
                      <a:pPr algn="ctr"/>
                      <a:r>
                        <a:rPr lang="en-US" sz="1100" dirty="0">
                          <a:latin typeface="Times New Roman" panose="02020603050405020304" pitchFamily="18" charset="0"/>
                          <a:cs typeface="Times New Roman" panose="02020603050405020304" pitchFamily="18" charset="0"/>
                        </a:rPr>
                        <a:t>338.948</a:t>
                      </a:r>
                    </a:p>
                  </a:txBody>
                  <a:tcPr/>
                </a:tc>
                <a:tc>
                  <a:txBody>
                    <a:bodyPr/>
                    <a:lstStyle/>
                    <a:p>
                      <a:pPr algn="ctr"/>
                      <a:r>
                        <a:rPr lang="en-US" sz="1100" dirty="0">
                          <a:latin typeface="Times New Roman" panose="02020603050405020304" pitchFamily="18" charset="0"/>
                          <a:cs typeface="Times New Roman" panose="02020603050405020304" pitchFamily="18" charset="0"/>
                        </a:rPr>
                        <a:t>100</a:t>
                      </a:r>
                    </a:p>
                  </a:txBody>
                  <a:tcPr/>
                </a:tc>
                <a:tc>
                  <a:txBody>
                    <a:bodyPr/>
                    <a:lstStyle/>
                    <a:p>
                      <a:pPr algn="ctr"/>
                      <a:r>
                        <a:rPr lang="en-US" sz="1100" dirty="0">
                          <a:latin typeface="Times New Roman" panose="02020603050405020304" pitchFamily="18" charset="0"/>
                          <a:cs typeface="Times New Roman" panose="02020603050405020304" pitchFamily="18" charset="0"/>
                        </a:rPr>
                        <a:t>2.966.466</a:t>
                      </a:r>
                    </a:p>
                  </a:txBody>
                  <a:tcPr/>
                </a:tc>
                <a:tc>
                  <a:txBody>
                    <a:bodyPr/>
                    <a:lstStyle/>
                    <a:p>
                      <a:pPr algn="ctr"/>
                      <a:r>
                        <a:rPr lang="en-US" sz="1100" dirty="0">
                          <a:latin typeface="Times New Roman" panose="02020603050405020304" pitchFamily="18" charset="0"/>
                          <a:cs typeface="Times New Roman" panose="02020603050405020304" pitchFamily="18" charset="0"/>
                        </a:rPr>
                        <a:t>100</a:t>
                      </a:r>
                    </a:p>
                  </a:txBody>
                  <a:tcPr/>
                </a:tc>
                <a:extLst>
                  <a:ext uri="{0D108BD9-81ED-4DB2-BD59-A6C34878D82A}">
                    <a16:rowId xmlns:a16="http://schemas.microsoft.com/office/drawing/2014/main" val="10001"/>
                  </a:ext>
                </a:extLst>
              </a:tr>
              <a:tr h="299473">
                <a:tc>
                  <a:txBody>
                    <a:bodyPr/>
                    <a:lstStyle/>
                    <a:p>
                      <a:r>
                        <a:rPr lang="mn-MN" sz="1100" baseline="0" dirty="0">
                          <a:latin typeface="Times New Roman" panose="02020603050405020304" pitchFamily="18" charset="0"/>
                          <a:cs typeface="Times New Roman" panose="02020603050405020304" pitchFamily="18" charset="0"/>
                        </a:rPr>
                        <a:t>ЖДҮ</a:t>
                      </a:r>
                      <a:r>
                        <a:rPr lang="en-US" sz="1100" baseline="0" dirty="0">
                          <a:latin typeface="Times New Roman" panose="02020603050405020304" pitchFamily="18" charset="0"/>
                          <a:cs typeface="Times New Roman" panose="02020603050405020304" pitchFamily="18" charset="0"/>
                        </a:rPr>
                        <a:t> (0-249)</a:t>
                      </a:r>
                      <a:endParaRPr lang="en-US" sz="1100" dirty="0">
                        <a:latin typeface="Times New Roman" panose="02020603050405020304" pitchFamily="18" charset="0"/>
                        <a:cs typeface="Times New Roman" panose="02020603050405020304" pitchFamily="18" charset="0"/>
                      </a:endParaRPr>
                    </a:p>
                  </a:txBody>
                  <a:tcPr/>
                </a:tc>
                <a:tc>
                  <a:txBody>
                    <a:bodyPr/>
                    <a:lstStyle/>
                    <a:p>
                      <a:pPr algn="ctr"/>
                      <a:r>
                        <a:rPr lang="en-US" sz="1100" dirty="0">
                          <a:latin typeface="Times New Roman" panose="02020603050405020304" pitchFamily="18" charset="0"/>
                          <a:cs typeface="Times New Roman" panose="02020603050405020304" pitchFamily="18" charset="0"/>
                        </a:rPr>
                        <a:t>337.750</a:t>
                      </a:r>
                    </a:p>
                  </a:txBody>
                  <a:tcPr/>
                </a:tc>
                <a:tc>
                  <a:txBody>
                    <a:bodyPr/>
                    <a:lstStyle/>
                    <a:p>
                      <a:pPr algn="ctr"/>
                      <a:r>
                        <a:rPr lang="en-US" sz="1100" dirty="0">
                          <a:latin typeface="Times New Roman" panose="02020603050405020304" pitchFamily="18" charset="0"/>
                          <a:cs typeface="Times New Roman" panose="02020603050405020304" pitchFamily="18" charset="0"/>
                        </a:rPr>
                        <a:t>99.6</a:t>
                      </a:r>
                    </a:p>
                  </a:txBody>
                  <a:tcPr/>
                </a:tc>
                <a:tc>
                  <a:txBody>
                    <a:bodyPr/>
                    <a:lstStyle/>
                    <a:p>
                      <a:pPr algn="ctr"/>
                      <a:r>
                        <a:rPr lang="en-US" sz="1100" dirty="0">
                          <a:latin typeface="Times New Roman" panose="02020603050405020304" pitchFamily="18" charset="0"/>
                          <a:cs typeface="Times New Roman" panose="02020603050405020304" pitchFamily="18" charset="0"/>
                        </a:rPr>
                        <a:t>1.998.713</a:t>
                      </a:r>
                    </a:p>
                  </a:txBody>
                  <a:tcPr/>
                </a:tc>
                <a:tc>
                  <a:txBody>
                    <a:bodyPr/>
                    <a:lstStyle/>
                    <a:p>
                      <a:pPr algn="ctr"/>
                      <a:r>
                        <a:rPr lang="en-US" sz="1100" dirty="0">
                          <a:latin typeface="Times New Roman" panose="02020603050405020304" pitchFamily="18" charset="0"/>
                          <a:cs typeface="Times New Roman" panose="02020603050405020304" pitchFamily="18" charset="0"/>
                        </a:rPr>
                        <a:t>67.4</a:t>
                      </a:r>
                    </a:p>
                  </a:txBody>
                  <a:tcPr/>
                </a:tc>
                <a:extLst>
                  <a:ext uri="{0D108BD9-81ED-4DB2-BD59-A6C34878D82A}">
                    <a16:rowId xmlns:a16="http://schemas.microsoft.com/office/drawing/2014/main" val="10002"/>
                  </a:ext>
                </a:extLst>
              </a:tr>
              <a:tr h="328688">
                <a:tc>
                  <a:txBody>
                    <a:bodyPr/>
                    <a:lstStyle/>
                    <a:p>
                      <a:r>
                        <a:rPr lang="mn-MN" sz="1100" dirty="0">
                          <a:latin typeface="Times New Roman" panose="02020603050405020304" pitchFamily="18" charset="0"/>
                          <a:cs typeface="Times New Roman" panose="02020603050405020304" pitchFamily="18" charset="0"/>
                        </a:rPr>
                        <a:t>Микро</a:t>
                      </a:r>
                      <a:r>
                        <a:rPr lang="mn-MN" sz="1100" baseline="0" dirty="0">
                          <a:latin typeface="Times New Roman" panose="02020603050405020304" pitchFamily="18" charset="0"/>
                          <a:cs typeface="Times New Roman" panose="02020603050405020304" pitchFamily="18" charset="0"/>
                        </a:rPr>
                        <a:t> </a:t>
                      </a:r>
                      <a:r>
                        <a:rPr lang="en-US" sz="1100" baseline="0" dirty="0">
                          <a:latin typeface="Times New Roman" panose="02020603050405020304" pitchFamily="18" charset="0"/>
                          <a:cs typeface="Times New Roman" panose="02020603050405020304" pitchFamily="18" charset="0"/>
                        </a:rPr>
                        <a:t>(0-9)</a:t>
                      </a:r>
                      <a:endParaRPr lang="en-US" sz="1100" dirty="0">
                        <a:latin typeface="Times New Roman" panose="02020603050405020304" pitchFamily="18" charset="0"/>
                        <a:cs typeface="Times New Roman" panose="02020603050405020304" pitchFamily="18" charset="0"/>
                      </a:endParaRPr>
                    </a:p>
                  </a:txBody>
                  <a:tcPr/>
                </a:tc>
                <a:tc>
                  <a:txBody>
                    <a:bodyPr/>
                    <a:lstStyle/>
                    <a:p>
                      <a:pPr algn="ctr"/>
                      <a:r>
                        <a:rPr lang="en-US" sz="1100" dirty="0">
                          <a:latin typeface="Times New Roman" panose="02020603050405020304" pitchFamily="18" charset="0"/>
                          <a:cs typeface="Times New Roman" panose="02020603050405020304" pitchFamily="18" charset="0"/>
                        </a:rPr>
                        <a:t>295.267</a:t>
                      </a:r>
                    </a:p>
                  </a:txBody>
                  <a:tcPr/>
                </a:tc>
                <a:tc>
                  <a:txBody>
                    <a:bodyPr/>
                    <a:lstStyle/>
                    <a:p>
                      <a:pPr algn="ctr"/>
                      <a:r>
                        <a:rPr lang="en-US" sz="1100" dirty="0">
                          <a:latin typeface="Times New Roman" panose="02020603050405020304" pitchFamily="18" charset="0"/>
                          <a:cs typeface="Times New Roman" panose="02020603050405020304" pitchFamily="18" charset="0"/>
                        </a:rPr>
                        <a:t>87.1</a:t>
                      </a:r>
                    </a:p>
                  </a:txBody>
                  <a:tcPr/>
                </a:tc>
                <a:tc>
                  <a:txBody>
                    <a:bodyPr/>
                    <a:lstStyle/>
                    <a:p>
                      <a:pPr algn="ctr"/>
                      <a:r>
                        <a:rPr lang="en-US" sz="1100" dirty="0">
                          <a:latin typeface="Times New Roman" panose="02020603050405020304" pitchFamily="18" charset="0"/>
                          <a:cs typeface="Times New Roman" panose="02020603050405020304" pitchFamily="18" charset="0"/>
                        </a:rPr>
                        <a:t>727.567</a:t>
                      </a:r>
                    </a:p>
                  </a:txBody>
                  <a:tcPr/>
                </a:tc>
                <a:tc>
                  <a:txBody>
                    <a:bodyPr/>
                    <a:lstStyle/>
                    <a:p>
                      <a:pPr algn="ctr"/>
                      <a:r>
                        <a:rPr lang="en-US" sz="1100" dirty="0">
                          <a:latin typeface="Times New Roman" panose="02020603050405020304" pitchFamily="18" charset="0"/>
                          <a:cs typeface="Times New Roman" panose="02020603050405020304" pitchFamily="18" charset="0"/>
                        </a:rPr>
                        <a:t>24.5</a:t>
                      </a:r>
                    </a:p>
                  </a:txBody>
                  <a:tcPr/>
                </a:tc>
                <a:extLst>
                  <a:ext uri="{0D108BD9-81ED-4DB2-BD59-A6C34878D82A}">
                    <a16:rowId xmlns:a16="http://schemas.microsoft.com/office/drawing/2014/main" val="10003"/>
                  </a:ext>
                </a:extLst>
              </a:tr>
              <a:tr h="328688">
                <a:tc>
                  <a:txBody>
                    <a:bodyPr/>
                    <a:lstStyle/>
                    <a:p>
                      <a:r>
                        <a:rPr lang="mn-MN" sz="1100" dirty="0">
                          <a:latin typeface="Times New Roman" panose="02020603050405020304" pitchFamily="18" charset="0"/>
                          <a:cs typeface="Times New Roman" panose="02020603050405020304" pitchFamily="18" charset="0"/>
                        </a:rPr>
                        <a:t>Жижиг  </a:t>
                      </a:r>
                      <a:r>
                        <a:rPr lang="en-US" sz="1100" dirty="0">
                          <a:latin typeface="Times New Roman" panose="02020603050405020304" pitchFamily="18" charset="0"/>
                          <a:cs typeface="Times New Roman" panose="02020603050405020304" pitchFamily="18" charset="0"/>
                        </a:rPr>
                        <a:t>(10-19)</a:t>
                      </a:r>
                    </a:p>
                  </a:txBody>
                  <a:tcPr/>
                </a:tc>
                <a:tc>
                  <a:txBody>
                    <a:bodyPr/>
                    <a:lstStyle/>
                    <a:p>
                      <a:pPr algn="ctr"/>
                      <a:r>
                        <a:rPr lang="en-US" sz="1100" dirty="0">
                          <a:latin typeface="Times New Roman" panose="02020603050405020304" pitchFamily="18" charset="0"/>
                          <a:cs typeface="Times New Roman" panose="02020603050405020304" pitchFamily="18" charset="0"/>
                        </a:rPr>
                        <a:t>24.008</a:t>
                      </a:r>
                    </a:p>
                  </a:txBody>
                  <a:tcPr/>
                </a:tc>
                <a:tc>
                  <a:txBody>
                    <a:bodyPr/>
                    <a:lstStyle/>
                    <a:p>
                      <a:pPr algn="ctr"/>
                      <a:r>
                        <a:rPr lang="en-US" sz="1100" dirty="0">
                          <a:latin typeface="Times New Roman" panose="02020603050405020304" pitchFamily="18" charset="0"/>
                          <a:cs typeface="Times New Roman" panose="02020603050405020304" pitchFamily="18" charset="0"/>
                        </a:rPr>
                        <a:t>7.1</a:t>
                      </a:r>
                    </a:p>
                  </a:txBody>
                  <a:tcPr/>
                </a:tc>
                <a:tc>
                  <a:txBody>
                    <a:bodyPr/>
                    <a:lstStyle/>
                    <a:p>
                      <a:pPr algn="ctr"/>
                      <a:r>
                        <a:rPr lang="en-US" sz="1100" dirty="0">
                          <a:latin typeface="Times New Roman" panose="02020603050405020304" pitchFamily="18" charset="0"/>
                          <a:cs typeface="Times New Roman" panose="02020603050405020304" pitchFamily="18" charset="0"/>
                        </a:rPr>
                        <a:t>319.810</a:t>
                      </a:r>
                    </a:p>
                  </a:txBody>
                  <a:tcPr/>
                </a:tc>
                <a:tc>
                  <a:txBody>
                    <a:bodyPr/>
                    <a:lstStyle/>
                    <a:p>
                      <a:pPr algn="ctr"/>
                      <a:r>
                        <a:rPr lang="en-US" sz="1100" dirty="0">
                          <a:latin typeface="Times New Roman" panose="02020603050405020304" pitchFamily="18" charset="0"/>
                          <a:cs typeface="Times New Roman" panose="02020603050405020304" pitchFamily="18" charset="0"/>
                        </a:rPr>
                        <a:t>10.8</a:t>
                      </a:r>
                    </a:p>
                  </a:txBody>
                  <a:tcPr/>
                </a:tc>
                <a:extLst>
                  <a:ext uri="{0D108BD9-81ED-4DB2-BD59-A6C34878D82A}">
                    <a16:rowId xmlns:a16="http://schemas.microsoft.com/office/drawing/2014/main" val="10004"/>
                  </a:ext>
                </a:extLst>
              </a:tr>
              <a:tr h="328688">
                <a:tc>
                  <a:txBody>
                    <a:bodyPr/>
                    <a:lstStyle/>
                    <a:p>
                      <a:r>
                        <a:rPr lang="mn-MN" sz="1100" dirty="0">
                          <a:latin typeface="Times New Roman" panose="02020603050405020304" pitchFamily="18" charset="0"/>
                          <a:cs typeface="Times New Roman" panose="02020603050405020304" pitchFamily="18" charset="0"/>
                        </a:rPr>
                        <a:t>Жижиг</a:t>
                      </a:r>
                      <a:r>
                        <a:rPr lang="en-US" sz="1100" dirty="0">
                          <a:latin typeface="Times New Roman" panose="02020603050405020304" pitchFamily="18" charset="0"/>
                          <a:cs typeface="Times New Roman" panose="02020603050405020304" pitchFamily="18" charset="0"/>
                        </a:rPr>
                        <a:t> </a:t>
                      </a:r>
                      <a:r>
                        <a:rPr lang="mn-MN" sz="1100" baseline="0" dirty="0">
                          <a:latin typeface="Times New Roman" panose="02020603050405020304" pitchFamily="18" charset="0"/>
                          <a:cs typeface="Times New Roman" panose="02020603050405020304" pitchFamily="18" charset="0"/>
                        </a:rPr>
                        <a:t> </a:t>
                      </a:r>
                      <a:r>
                        <a:rPr lang="en-US" sz="1100" baseline="0" dirty="0">
                          <a:latin typeface="Times New Roman" panose="02020603050405020304" pitchFamily="18" charset="0"/>
                          <a:cs typeface="Times New Roman" panose="02020603050405020304" pitchFamily="18" charset="0"/>
                        </a:rPr>
                        <a:t>(</a:t>
                      </a:r>
                      <a:r>
                        <a:rPr lang="mn-MN" sz="1100" baseline="0" dirty="0">
                          <a:latin typeface="Times New Roman" panose="02020603050405020304" pitchFamily="18" charset="0"/>
                          <a:cs typeface="Times New Roman" panose="02020603050405020304" pitchFamily="18" charset="0"/>
                        </a:rPr>
                        <a:t>20</a:t>
                      </a:r>
                      <a:r>
                        <a:rPr lang="en-US" sz="1100" baseline="0" dirty="0">
                          <a:latin typeface="Times New Roman" panose="02020603050405020304" pitchFamily="18" charset="0"/>
                          <a:cs typeface="Times New Roman" panose="02020603050405020304" pitchFamily="18" charset="0"/>
                        </a:rPr>
                        <a:t>-49)</a:t>
                      </a:r>
                      <a:endParaRPr lang="en-US" sz="1100" dirty="0">
                        <a:latin typeface="Times New Roman" panose="02020603050405020304" pitchFamily="18" charset="0"/>
                        <a:cs typeface="Times New Roman" panose="02020603050405020304" pitchFamily="18" charset="0"/>
                      </a:endParaRPr>
                    </a:p>
                  </a:txBody>
                  <a:tcPr/>
                </a:tc>
                <a:tc>
                  <a:txBody>
                    <a:bodyPr/>
                    <a:lstStyle/>
                    <a:p>
                      <a:pPr algn="ctr"/>
                      <a:r>
                        <a:rPr lang="en-US" sz="1100" dirty="0">
                          <a:latin typeface="Times New Roman" panose="02020603050405020304" pitchFamily="18" charset="0"/>
                          <a:cs typeface="Times New Roman" panose="02020603050405020304" pitchFamily="18" charset="0"/>
                        </a:rPr>
                        <a:t>12.844</a:t>
                      </a:r>
                    </a:p>
                  </a:txBody>
                  <a:tcPr/>
                </a:tc>
                <a:tc>
                  <a:txBody>
                    <a:bodyPr/>
                    <a:lstStyle/>
                    <a:p>
                      <a:pPr algn="ctr"/>
                      <a:r>
                        <a:rPr lang="en-US" sz="1100" dirty="0">
                          <a:latin typeface="Times New Roman" panose="02020603050405020304" pitchFamily="18" charset="0"/>
                          <a:cs typeface="Times New Roman" panose="02020603050405020304" pitchFamily="18" charset="0"/>
                        </a:rPr>
                        <a:t>3.7</a:t>
                      </a:r>
                    </a:p>
                  </a:txBody>
                  <a:tcPr/>
                </a:tc>
                <a:tc>
                  <a:txBody>
                    <a:bodyPr/>
                    <a:lstStyle/>
                    <a:p>
                      <a:pPr algn="ctr"/>
                      <a:r>
                        <a:rPr lang="en-US" sz="1100" dirty="0">
                          <a:latin typeface="Times New Roman" panose="02020603050405020304" pitchFamily="18" charset="0"/>
                          <a:cs typeface="Times New Roman" panose="02020603050405020304" pitchFamily="18" charset="0"/>
                        </a:rPr>
                        <a:t>384.295</a:t>
                      </a:r>
                    </a:p>
                  </a:txBody>
                  <a:tcPr/>
                </a:tc>
                <a:tc>
                  <a:txBody>
                    <a:bodyPr/>
                    <a:lstStyle/>
                    <a:p>
                      <a:pPr algn="ctr"/>
                      <a:r>
                        <a:rPr lang="en-US" sz="1100" dirty="0">
                          <a:latin typeface="Times New Roman" panose="02020603050405020304" pitchFamily="18" charset="0"/>
                          <a:cs typeface="Times New Roman" panose="02020603050405020304" pitchFamily="18" charset="0"/>
                        </a:rPr>
                        <a:t>13.0</a:t>
                      </a:r>
                    </a:p>
                  </a:txBody>
                  <a:tcPr/>
                </a:tc>
                <a:extLst>
                  <a:ext uri="{0D108BD9-81ED-4DB2-BD59-A6C34878D82A}">
                    <a16:rowId xmlns:a16="http://schemas.microsoft.com/office/drawing/2014/main" val="10005"/>
                  </a:ext>
                </a:extLst>
              </a:tr>
              <a:tr h="328688">
                <a:tc>
                  <a:txBody>
                    <a:bodyPr/>
                    <a:lstStyle/>
                    <a:p>
                      <a:r>
                        <a:rPr lang="mn-MN" sz="1100" dirty="0">
                          <a:latin typeface="Times New Roman" panose="02020603050405020304" pitchFamily="18" charset="0"/>
                          <a:cs typeface="Times New Roman" panose="02020603050405020304" pitchFamily="18" charset="0"/>
                        </a:rPr>
                        <a:t>Дунд</a:t>
                      </a:r>
                      <a:r>
                        <a:rPr lang="en-US" sz="1100" dirty="0">
                          <a:latin typeface="Times New Roman" panose="02020603050405020304" pitchFamily="18" charset="0"/>
                          <a:cs typeface="Times New Roman" panose="02020603050405020304" pitchFamily="18" charset="0"/>
                        </a:rPr>
                        <a:t>   (</a:t>
                      </a:r>
                      <a:r>
                        <a:rPr lang="mn-MN" sz="1100" dirty="0">
                          <a:latin typeface="Times New Roman" panose="02020603050405020304" pitchFamily="18" charset="0"/>
                          <a:cs typeface="Times New Roman" panose="02020603050405020304" pitchFamily="18" charset="0"/>
                        </a:rPr>
                        <a:t>50</a:t>
                      </a:r>
                      <a:r>
                        <a:rPr lang="en-US" sz="1100" dirty="0">
                          <a:latin typeface="Times New Roman" panose="02020603050405020304" pitchFamily="18" charset="0"/>
                          <a:cs typeface="Times New Roman" panose="02020603050405020304" pitchFamily="18" charset="0"/>
                        </a:rPr>
                        <a:t>-249)</a:t>
                      </a:r>
                    </a:p>
                  </a:txBody>
                  <a:tcPr/>
                </a:tc>
                <a:tc>
                  <a:txBody>
                    <a:bodyPr/>
                    <a:lstStyle/>
                    <a:p>
                      <a:pPr algn="ctr"/>
                      <a:r>
                        <a:rPr lang="en-US" sz="1100" dirty="0">
                          <a:latin typeface="Times New Roman" panose="02020603050405020304" pitchFamily="18" charset="0"/>
                          <a:cs typeface="Times New Roman" panose="02020603050405020304" pitchFamily="18" charset="0"/>
                        </a:rPr>
                        <a:t>5.631</a:t>
                      </a:r>
                    </a:p>
                  </a:txBody>
                  <a:tcPr/>
                </a:tc>
                <a:tc>
                  <a:txBody>
                    <a:bodyPr/>
                    <a:lstStyle/>
                    <a:p>
                      <a:pPr algn="ctr"/>
                      <a:r>
                        <a:rPr lang="en-US" sz="1100" dirty="0">
                          <a:latin typeface="Times New Roman" panose="02020603050405020304" pitchFamily="18" charset="0"/>
                          <a:cs typeface="Times New Roman" panose="02020603050405020304" pitchFamily="18" charset="0"/>
                        </a:rPr>
                        <a:t>1.7</a:t>
                      </a:r>
                    </a:p>
                  </a:txBody>
                  <a:tcPr/>
                </a:tc>
                <a:tc>
                  <a:txBody>
                    <a:bodyPr/>
                    <a:lstStyle/>
                    <a:p>
                      <a:pPr algn="ctr"/>
                      <a:r>
                        <a:rPr lang="en-US" sz="1100" dirty="0">
                          <a:latin typeface="Times New Roman" panose="02020603050405020304" pitchFamily="18" charset="0"/>
                          <a:cs typeface="Times New Roman" panose="02020603050405020304" pitchFamily="18" charset="0"/>
                        </a:rPr>
                        <a:t>567.041</a:t>
                      </a:r>
                    </a:p>
                  </a:txBody>
                  <a:tcPr/>
                </a:tc>
                <a:tc>
                  <a:txBody>
                    <a:bodyPr/>
                    <a:lstStyle/>
                    <a:p>
                      <a:pPr algn="ctr"/>
                      <a:r>
                        <a:rPr lang="en-US" sz="1100" dirty="0">
                          <a:latin typeface="Times New Roman" panose="02020603050405020304" pitchFamily="18" charset="0"/>
                          <a:cs typeface="Times New Roman" panose="02020603050405020304" pitchFamily="18" charset="0"/>
                        </a:rPr>
                        <a:t>19.1</a:t>
                      </a:r>
                    </a:p>
                  </a:txBody>
                  <a:tcPr/>
                </a:tc>
                <a:extLst>
                  <a:ext uri="{0D108BD9-81ED-4DB2-BD59-A6C34878D82A}">
                    <a16:rowId xmlns:a16="http://schemas.microsoft.com/office/drawing/2014/main" val="10006"/>
                  </a:ext>
                </a:extLst>
              </a:tr>
              <a:tr h="328688">
                <a:tc>
                  <a:txBody>
                    <a:bodyPr/>
                    <a:lstStyle/>
                    <a:p>
                      <a:r>
                        <a:rPr lang="mn-MN" sz="1100" dirty="0">
                          <a:latin typeface="Times New Roman" panose="02020603050405020304" pitchFamily="18" charset="0"/>
                          <a:cs typeface="Times New Roman" panose="02020603050405020304" pitchFamily="18" charset="0"/>
                        </a:rPr>
                        <a:t>Том</a:t>
                      </a:r>
                      <a:r>
                        <a:rPr lang="en-US" sz="1100" dirty="0">
                          <a:latin typeface="Times New Roman" panose="02020603050405020304" pitchFamily="18" charset="0"/>
                          <a:cs typeface="Times New Roman" panose="02020603050405020304" pitchFamily="18" charset="0"/>
                        </a:rPr>
                        <a:t>  (250+)</a:t>
                      </a:r>
                    </a:p>
                  </a:txBody>
                  <a:tcPr/>
                </a:tc>
                <a:tc>
                  <a:txBody>
                    <a:bodyPr/>
                    <a:lstStyle/>
                    <a:p>
                      <a:pPr algn="ctr"/>
                      <a:r>
                        <a:rPr lang="en-US" sz="1100" dirty="0">
                          <a:latin typeface="Times New Roman" panose="02020603050405020304" pitchFamily="18" charset="0"/>
                          <a:cs typeface="Times New Roman" panose="02020603050405020304" pitchFamily="18" charset="0"/>
                        </a:rPr>
                        <a:t>1.198</a:t>
                      </a:r>
                    </a:p>
                  </a:txBody>
                  <a:tcPr/>
                </a:tc>
                <a:tc>
                  <a:txBody>
                    <a:bodyPr/>
                    <a:lstStyle/>
                    <a:p>
                      <a:pPr algn="ctr"/>
                      <a:r>
                        <a:rPr lang="en-US" sz="1100" dirty="0">
                          <a:latin typeface="Times New Roman" panose="02020603050405020304" pitchFamily="18" charset="0"/>
                          <a:cs typeface="Times New Roman" panose="02020603050405020304" pitchFamily="18" charset="0"/>
                        </a:rPr>
                        <a:t>0.4</a:t>
                      </a:r>
                    </a:p>
                  </a:txBody>
                  <a:tcPr/>
                </a:tc>
                <a:tc>
                  <a:txBody>
                    <a:bodyPr/>
                    <a:lstStyle/>
                    <a:p>
                      <a:pPr algn="ctr"/>
                      <a:r>
                        <a:rPr lang="en-US" sz="1100" dirty="0">
                          <a:latin typeface="Times New Roman" panose="02020603050405020304" pitchFamily="18" charset="0"/>
                          <a:cs typeface="Times New Roman" panose="02020603050405020304" pitchFamily="18" charset="0"/>
                        </a:rPr>
                        <a:t>967.753</a:t>
                      </a:r>
                    </a:p>
                  </a:txBody>
                  <a:tcPr/>
                </a:tc>
                <a:tc>
                  <a:txBody>
                    <a:bodyPr/>
                    <a:lstStyle/>
                    <a:p>
                      <a:pPr algn="ctr"/>
                      <a:r>
                        <a:rPr lang="en-US" sz="1100" dirty="0">
                          <a:latin typeface="Times New Roman" panose="02020603050405020304" pitchFamily="18" charset="0"/>
                          <a:cs typeface="Times New Roman" panose="02020603050405020304" pitchFamily="18" charset="0"/>
                        </a:rPr>
                        <a:t>32.6</a:t>
                      </a:r>
                    </a:p>
                  </a:txBody>
                  <a:tcPr/>
                </a:tc>
                <a:extLst>
                  <a:ext uri="{0D108BD9-81ED-4DB2-BD59-A6C34878D82A}">
                    <a16:rowId xmlns:a16="http://schemas.microsoft.com/office/drawing/2014/main" val="10007"/>
                  </a:ext>
                </a:extLst>
              </a:tr>
            </a:tbl>
          </a:graphicData>
        </a:graphic>
      </p:graphicFrame>
      <p:graphicFrame>
        <p:nvGraphicFramePr>
          <p:cNvPr id="42" name="Table 41">
            <a:extLst>
              <a:ext uri="{FF2B5EF4-FFF2-40B4-BE49-F238E27FC236}">
                <a16:creationId xmlns:a16="http://schemas.microsoft.com/office/drawing/2014/main" id="{A2AB5BEB-F3C1-BC73-BE91-1DF98014814A}"/>
              </a:ext>
            </a:extLst>
          </p:cNvPr>
          <p:cNvGraphicFramePr>
            <a:graphicFrameLocks noGrp="1"/>
          </p:cNvGraphicFramePr>
          <p:nvPr>
            <p:extLst>
              <p:ext uri="{D42A27DB-BD31-4B8C-83A1-F6EECF244321}">
                <p14:modId xmlns:p14="http://schemas.microsoft.com/office/powerpoint/2010/main" val="1587806538"/>
              </p:ext>
            </p:extLst>
          </p:nvPr>
        </p:nvGraphicFramePr>
        <p:xfrm>
          <a:off x="603848" y="4429422"/>
          <a:ext cx="8134690" cy="797560"/>
        </p:xfrm>
        <a:graphic>
          <a:graphicData uri="http://schemas.openxmlformats.org/drawingml/2006/table">
            <a:tbl>
              <a:tblPr firstRow="1" bandRow="1">
                <a:tableStyleId>{C083E6E3-FA7D-4D7B-A595-EF9225AFEA82}</a:tableStyleId>
              </a:tblPr>
              <a:tblGrid>
                <a:gridCol w="1352584">
                  <a:extLst>
                    <a:ext uri="{9D8B030D-6E8A-4147-A177-3AD203B41FA5}">
                      <a16:colId xmlns:a16="http://schemas.microsoft.com/office/drawing/2014/main" val="1413575736"/>
                    </a:ext>
                  </a:extLst>
                </a:gridCol>
                <a:gridCol w="559349">
                  <a:extLst>
                    <a:ext uri="{9D8B030D-6E8A-4147-A177-3AD203B41FA5}">
                      <a16:colId xmlns:a16="http://schemas.microsoft.com/office/drawing/2014/main" val="227552949"/>
                    </a:ext>
                  </a:extLst>
                </a:gridCol>
                <a:gridCol w="559349">
                  <a:extLst>
                    <a:ext uri="{9D8B030D-6E8A-4147-A177-3AD203B41FA5}">
                      <a16:colId xmlns:a16="http://schemas.microsoft.com/office/drawing/2014/main" val="2448505805"/>
                    </a:ext>
                  </a:extLst>
                </a:gridCol>
                <a:gridCol w="559349">
                  <a:extLst>
                    <a:ext uri="{9D8B030D-6E8A-4147-A177-3AD203B41FA5}">
                      <a16:colId xmlns:a16="http://schemas.microsoft.com/office/drawing/2014/main" val="4104239759"/>
                    </a:ext>
                  </a:extLst>
                </a:gridCol>
                <a:gridCol w="559349">
                  <a:extLst>
                    <a:ext uri="{9D8B030D-6E8A-4147-A177-3AD203B41FA5}">
                      <a16:colId xmlns:a16="http://schemas.microsoft.com/office/drawing/2014/main" val="2313465822"/>
                    </a:ext>
                  </a:extLst>
                </a:gridCol>
                <a:gridCol w="571413">
                  <a:extLst>
                    <a:ext uri="{9D8B030D-6E8A-4147-A177-3AD203B41FA5}">
                      <a16:colId xmlns:a16="http://schemas.microsoft.com/office/drawing/2014/main" val="1702148672"/>
                    </a:ext>
                  </a:extLst>
                </a:gridCol>
                <a:gridCol w="547285">
                  <a:extLst>
                    <a:ext uri="{9D8B030D-6E8A-4147-A177-3AD203B41FA5}">
                      <a16:colId xmlns:a16="http://schemas.microsoft.com/office/drawing/2014/main" val="3517623495"/>
                    </a:ext>
                  </a:extLst>
                </a:gridCol>
                <a:gridCol w="559349">
                  <a:extLst>
                    <a:ext uri="{9D8B030D-6E8A-4147-A177-3AD203B41FA5}">
                      <a16:colId xmlns:a16="http://schemas.microsoft.com/office/drawing/2014/main" val="981471014"/>
                    </a:ext>
                  </a:extLst>
                </a:gridCol>
                <a:gridCol w="559349">
                  <a:extLst>
                    <a:ext uri="{9D8B030D-6E8A-4147-A177-3AD203B41FA5}">
                      <a16:colId xmlns:a16="http://schemas.microsoft.com/office/drawing/2014/main" val="1456229484"/>
                    </a:ext>
                  </a:extLst>
                </a:gridCol>
                <a:gridCol w="629267">
                  <a:extLst>
                    <a:ext uri="{9D8B030D-6E8A-4147-A177-3AD203B41FA5}">
                      <a16:colId xmlns:a16="http://schemas.microsoft.com/office/drawing/2014/main" val="2330563516"/>
                    </a:ext>
                  </a:extLst>
                </a:gridCol>
                <a:gridCol w="559349">
                  <a:extLst>
                    <a:ext uri="{9D8B030D-6E8A-4147-A177-3AD203B41FA5}">
                      <a16:colId xmlns:a16="http://schemas.microsoft.com/office/drawing/2014/main" val="3711910715"/>
                    </a:ext>
                  </a:extLst>
                </a:gridCol>
                <a:gridCol w="559349">
                  <a:extLst>
                    <a:ext uri="{9D8B030D-6E8A-4147-A177-3AD203B41FA5}">
                      <a16:colId xmlns:a16="http://schemas.microsoft.com/office/drawing/2014/main" val="172766233"/>
                    </a:ext>
                  </a:extLst>
                </a:gridCol>
                <a:gridCol w="559349">
                  <a:extLst>
                    <a:ext uri="{9D8B030D-6E8A-4147-A177-3AD203B41FA5}">
                      <a16:colId xmlns:a16="http://schemas.microsoft.com/office/drawing/2014/main" val="861671925"/>
                    </a:ext>
                  </a:extLst>
                </a:gridCol>
              </a:tblGrid>
              <a:tr h="370840">
                <a:tc>
                  <a:txBody>
                    <a:bodyPr/>
                    <a:lstStyle/>
                    <a:p>
                      <a:pPr algn="r"/>
                      <a:endParaRPr lang="en-US" sz="1100" b="0" dirty="0">
                        <a:latin typeface="Arial" panose="020B0604020202020204" pitchFamily="34" charset="0"/>
                        <a:cs typeface="Arial" panose="020B0604020202020204" pitchFamily="34" charset="0"/>
                      </a:endParaRPr>
                    </a:p>
                  </a:txBody>
                  <a:tcPr/>
                </a:tc>
                <a:tc>
                  <a:txBody>
                    <a:bodyPr/>
                    <a:lstStyle/>
                    <a:p>
                      <a:pPr algn="ctr" fontAlgn="ctr"/>
                      <a:r>
                        <a:rPr lang="en-US" sz="1100" b="1" dirty="0">
                          <a:solidFill>
                            <a:srgbClr val="333333"/>
                          </a:solidFill>
                          <a:effectLst/>
                          <a:latin typeface="Arial" panose="020B0604020202020204" pitchFamily="34" charset="0"/>
                          <a:cs typeface="Arial" panose="020B0604020202020204" pitchFamily="34" charset="0"/>
                        </a:rPr>
                        <a:t>'07</a:t>
                      </a:r>
                    </a:p>
                  </a:txBody>
                  <a:tcPr anchor="ctr"/>
                </a:tc>
                <a:tc>
                  <a:txBody>
                    <a:bodyPr/>
                    <a:lstStyle/>
                    <a:p>
                      <a:pPr algn="ctr" fontAlgn="ctr"/>
                      <a:r>
                        <a:rPr lang="en-US" sz="1100" b="1" dirty="0">
                          <a:solidFill>
                            <a:srgbClr val="333333"/>
                          </a:solidFill>
                          <a:effectLst/>
                          <a:latin typeface="Arial" panose="020B0604020202020204" pitchFamily="34" charset="0"/>
                          <a:cs typeface="Arial" panose="020B0604020202020204" pitchFamily="34" charset="0"/>
                        </a:rPr>
                        <a:t>‘08</a:t>
                      </a:r>
                    </a:p>
                  </a:txBody>
                  <a:tcPr anchor="ctr"/>
                </a:tc>
                <a:tc>
                  <a:txBody>
                    <a:bodyPr/>
                    <a:lstStyle/>
                    <a:p>
                      <a:pPr algn="ctr" fontAlgn="ctr"/>
                      <a:r>
                        <a:rPr lang="en-US" sz="1100" b="1" dirty="0">
                          <a:solidFill>
                            <a:srgbClr val="333333"/>
                          </a:solidFill>
                          <a:effectLst/>
                          <a:latin typeface="Arial" panose="020B0604020202020204" pitchFamily="34" charset="0"/>
                          <a:cs typeface="Arial" panose="020B0604020202020204" pitchFamily="34" charset="0"/>
                        </a:rPr>
                        <a:t>‘09</a:t>
                      </a:r>
                    </a:p>
                  </a:txBody>
                  <a:tcPr anchor="ctr"/>
                </a:tc>
                <a:tc>
                  <a:txBody>
                    <a:bodyPr/>
                    <a:lstStyle/>
                    <a:p>
                      <a:pPr algn="ctr" fontAlgn="ctr"/>
                      <a:r>
                        <a:rPr lang="en-US" sz="1100" b="1" dirty="0">
                          <a:solidFill>
                            <a:srgbClr val="333333"/>
                          </a:solidFill>
                          <a:effectLst/>
                          <a:latin typeface="Arial" panose="020B0604020202020204" pitchFamily="34" charset="0"/>
                          <a:cs typeface="Arial" panose="020B0604020202020204" pitchFamily="34" charset="0"/>
                        </a:rPr>
                        <a:t>‘10</a:t>
                      </a:r>
                    </a:p>
                  </a:txBody>
                  <a:tcPr anchor="ctr"/>
                </a:tc>
                <a:tc>
                  <a:txBody>
                    <a:bodyPr/>
                    <a:lstStyle/>
                    <a:p>
                      <a:pPr algn="ctr" fontAlgn="ctr"/>
                      <a:r>
                        <a:rPr lang="en-US" sz="1100" b="1" dirty="0">
                          <a:solidFill>
                            <a:srgbClr val="333333"/>
                          </a:solidFill>
                          <a:effectLst/>
                          <a:latin typeface="Arial" panose="020B0604020202020204" pitchFamily="34" charset="0"/>
                          <a:cs typeface="Arial" panose="020B0604020202020204" pitchFamily="34" charset="0"/>
                        </a:rPr>
                        <a:t>‘11</a:t>
                      </a:r>
                    </a:p>
                  </a:txBody>
                  <a:tcPr anchor="ctr"/>
                </a:tc>
                <a:tc>
                  <a:txBody>
                    <a:bodyPr/>
                    <a:lstStyle/>
                    <a:p>
                      <a:pPr algn="ctr" fontAlgn="ctr"/>
                      <a:r>
                        <a:rPr lang="en-US" sz="1100" b="1" dirty="0">
                          <a:solidFill>
                            <a:srgbClr val="333333"/>
                          </a:solidFill>
                          <a:effectLst/>
                          <a:latin typeface="Arial" panose="020B0604020202020204" pitchFamily="34" charset="0"/>
                          <a:cs typeface="Arial" panose="020B0604020202020204" pitchFamily="34" charset="0"/>
                        </a:rPr>
                        <a:t>‘12</a:t>
                      </a:r>
                    </a:p>
                  </a:txBody>
                  <a:tcPr anchor="ctr"/>
                </a:tc>
                <a:tc>
                  <a:txBody>
                    <a:bodyPr/>
                    <a:lstStyle/>
                    <a:p>
                      <a:pPr algn="ctr" fontAlgn="ctr"/>
                      <a:r>
                        <a:rPr lang="en-US" sz="1100" b="1" dirty="0">
                          <a:solidFill>
                            <a:srgbClr val="333333"/>
                          </a:solidFill>
                          <a:effectLst/>
                          <a:latin typeface="Arial" panose="020B0604020202020204" pitchFamily="34" charset="0"/>
                          <a:cs typeface="Arial" panose="020B0604020202020204" pitchFamily="34" charset="0"/>
                        </a:rPr>
                        <a:t>‘13</a:t>
                      </a:r>
                    </a:p>
                  </a:txBody>
                  <a:tcPr anchor="ctr"/>
                </a:tc>
                <a:tc>
                  <a:txBody>
                    <a:bodyPr/>
                    <a:lstStyle/>
                    <a:p>
                      <a:pPr algn="ctr" fontAlgn="ctr"/>
                      <a:r>
                        <a:rPr lang="en-US" sz="1100" b="1" dirty="0">
                          <a:solidFill>
                            <a:srgbClr val="333333"/>
                          </a:solidFill>
                          <a:effectLst/>
                          <a:latin typeface="Arial" panose="020B0604020202020204" pitchFamily="34" charset="0"/>
                          <a:cs typeface="Arial" panose="020B0604020202020204" pitchFamily="34" charset="0"/>
                        </a:rPr>
                        <a:t>‘14</a:t>
                      </a:r>
                    </a:p>
                  </a:txBody>
                  <a:tcPr anchor="ctr"/>
                </a:tc>
                <a:tc>
                  <a:txBody>
                    <a:bodyPr/>
                    <a:lstStyle/>
                    <a:p>
                      <a:pPr algn="ctr" fontAlgn="ctr"/>
                      <a:r>
                        <a:rPr lang="en-US" sz="1100" b="1" dirty="0">
                          <a:solidFill>
                            <a:srgbClr val="333333"/>
                          </a:solidFill>
                          <a:effectLst/>
                          <a:latin typeface="Arial" panose="020B0604020202020204" pitchFamily="34" charset="0"/>
                          <a:cs typeface="Arial" panose="020B0604020202020204" pitchFamily="34" charset="0"/>
                        </a:rPr>
                        <a:t>’15</a:t>
                      </a:r>
                    </a:p>
                  </a:txBody>
                  <a:tcPr anchor="ctr"/>
                </a:tc>
                <a:tc>
                  <a:txBody>
                    <a:bodyPr/>
                    <a:lstStyle/>
                    <a:p>
                      <a:pPr algn="ctr" fontAlgn="ctr"/>
                      <a:r>
                        <a:rPr lang="en-US" sz="1100" b="1" dirty="0">
                          <a:solidFill>
                            <a:srgbClr val="333333"/>
                          </a:solidFill>
                          <a:effectLst/>
                          <a:latin typeface="Arial" panose="020B0604020202020204" pitchFamily="34" charset="0"/>
                          <a:cs typeface="Arial" panose="020B0604020202020204" pitchFamily="34" charset="0"/>
                        </a:rPr>
                        <a:t>‘16</a:t>
                      </a:r>
                    </a:p>
                  </a:txBody>
                  <a:tcPr anchor="ctr"/>
                </a:tc>
                <a:tc>
                  <a:txBody>
                    <a:bodyPr/>
                    <a:lstStyle/>
                    <a:p>
                      <a:pPr algn="ctr" fontAlgn="ctr"/>
                      <a:r>
                        <a:rPr lang="en-US" sz="1100" b="1" dirty="0">
                          <a:solidFill>
                            <a:srgbClr val="333333"/>
                          </a:solidFill>
                          <a:effectLst/>
                          <a:latin typeface="Arial" panose="020B0604020202020204" pitchFamily="34" charset="0"/>
                          <a:cs typeface="Arial" panose="020B0604020202020204" pitchFamily="34" charset="0"/>
                        </a:rPr>
                        <a:t>‘17</a:t>
                      </a:r>
                    </a:p>
                  </a:txBody>
                  <a:tcPr anchor="ctr"/>
                </a:tc>
                <a:tc>
                  <a:txBody>
                    <a:bodyPr/>
                    <a:lstStyle/>
                    <a:p>
                      <a:pPr algn="ctr" fontAlgn="ctr"/>
                      <a:r>
                        <a:rPr lang="en-US" sz="1100" b="1" dirty="0">
                          <a:solidFill>
                            <a:srgbClr val="333333"/>
                          </a:solidFill>
                          <a:effectLst/>
                          <a:latin typeface="Arial" panose="020B0604020202020204" pitchFamily="34" charset="0"/>
                          <a:cs typeface="Arial" panose="020B0604020202020204" pitchFamily="34" charset="0"/>
                        </a:rPr>
                        <a:t>’18</a:t>
                      </a:r>
                    </a:p>
                  </a:txBody>
                  <a:tcPr anchor="ctr"/>
                </a:tc>
                <a:extLst>
                  <a:ext uri="{0D108BD9-81ED-4DB2-BD59-A6C34878D82A}">
                    <a16:rowId xmlns:a16="http://schemas.microsoft.com/office/drawing/2014/main" val="464374758"/>
                  </a:ext>
                </a:extLst>
              </a:tr>
              <a:tr h="370840">
                <a:tc>
                  <a:txBody>
                    <a:bodyPr/>
                    <a:lstStyle/>
                    <a:p>
                      <a:r>
                        <a:rPr lang="mn-MN" sz="1100" dirty="0">
                          <a:latin typeface="Arial" panose="020B0604020202020204" pitchFamily="34" charset="0"/>
                          <a:cs typeface="Arial" panose="020B0604020202020204" pitchFamily="34" charset="0"/>
                        </a:rPr>
                        <a:t>ЖДҮ-ийн зээлийн хүү %</a:t>
                      </a:r>
                      <a:endParaRPr lang="en-US" sz="1100" dirty="0">
                        <a:latin typeface="Arial" panose="020B0604020202020204" pitchFamily="34" charset="0"/>
                        <a:cs typeface="Arial" panose="020B0604020202020204" pitchFamily="34" charset="0"/>
                      </a:endParaRPr>
                    </a:p>
                  </a:txBody>
                  <a:tcPr/>
                </a:tc>
                <a:tc>
                  <a:txBody>
                    <a:bodyPr/>
                    <a:lstStyle/>
                    <a:p>
                      <a:pPr algn="ctr" fontAlgn="t"/>
                      <a:r>
                        <a:rPr lang="en-US" sz="1100" dirty="0">
                          <a:solidFill>
                            <a:srgbClr val="333333"/>
                          </a:solidFill>
                          <a:effectLst/>
                          <a:latin typeface="Arial" panose="020B0604020202020204" pitchFamily="34" charset="0"/>
                          <a:cs typeface="Arial" panose="020B0604020202020204" pitchFamily="34" charset="0"/>
                        </a:rPr>
                        <a:t>5.11</a:t>
                      </a:r>
                    </a:p>
                  </a:txBody>
                  <a:tcPr/>
                </a:tc>
                <a:tc>
                  <a:txBody>
                    <a:bodyPr/>
                    <a:lstStyle/>
                    <a:p>
                      <a:pPr algn="ctr" fontAlgn="t"/>
                      <a:r>
                        <a:rPr lang="en-US" sz="1100" dirty="0">
                          <a:solidFill>
                            <a:srgbClr val="333333"/>
                          </a:solidFill>
                          <a:effectLst/>
                          <a:latin typeface="Arial" panose="020B0604020202020204" pitchFamily="34" charset="0"/>
                          <a:cs typeface="Arial" panose="020B0604020202020204" pitchFamily="34" charset="0"/>
                        </a:rPr>
                        <a:t>5.47</a:t>
                      </a:r>
                    </a:p>
                  </a:txBody>
                  <a:tcPr/>
                </a:tc>
                <a:tc>
                  <a:txBody>
                    <a:bodyPr/>
                    <a:lstStyle/>
                    <a:p>
                      <a:pPr algn="ctr" fontAlgn="t"/>
                      <a:r>
                        <a:rPr lang="en-US" sz="1100" dirty="0">
                          <a:solidFill>
                            <a:srgbClr val="333333"/>
                          </a:solidFill>
                          <a:effectLst/>
                          <a:latin typeface="Arial" panose="020B0604020202020204" pitchFamily="34" charset="0"/>
                          <a:cs typeface="Arial" panose="020B0604020202020204" pitchFamily="34" charset="0"/>
                        </a:rPr>
                        <a:t>2.89</a:t>
                      </a:r>
                    </a:p>
                  </a:txBody>
                  <a:tcPr/>
                </a:tc>
                <a:tc>
                  <a:txBody>
                    <a:bodyPr/>
                    <a:lstStyle/>
                    <a:p>
                      <a:pPr algn="ctr" fontAlgn="t"/>
                      <a:r>
                        <a:rPr lang="en-US" sz="1100" dirty="0">
                          <a:solidFill>
                            <a:srgbClr val="333333"/>
                          </a:solidFill>
                          <a:effectLst/>
                          <a:latin typeface="Arial" panose="020B0604020202020204" pitchFamily="34" charset="0"/>
                          <a:cs typeface="Arial" panose="020B0604020202020204" pitchFamily="34" charset="0"/>
                        </a:rPr>
                        <a:t>2.43</a:t>
                      </a:r>
                    </a:p>
                  </a:txBody>
                  <a:tcPr/>
                </a:tc>
                <a:tc>
                  <a:txBody>
                    <a:bodyPr/>
                    <a:lstStyle/>
                    <a:p>
                      <a:pPr algn="ctr" fontAlgn="t"/>
                      <a:r>
                        <a:rPr lang="en-US" sz="1100" dirty="0">
                          <a:solidFill>
                            <a:srgbClr val="333333"/>
                          </a:solidFill>
                          <a:effectLst/>
                          <a:latin typeface="Arial" panose="020B0604020202020204" pitchFamily="34" charset="0"/>
                          <a:cs typeface="Arial" panose="020B0604020202020204" pitchFamily="34" charset="0"/>
                        </a:rPr>
                        <a:t>2.92</a:t>
                      </a:r>
                    </a:p>
                  </a:txBody>
                  <a:tcPr/>
                </a:tc>
                <a:tc>
                  <a:txBody>
                    <a:bodyPr/>
                    <a:lstStyle/>
                    <a:p>
                      <a:pPr algn="ctr" fontAlgn="t"/>
                      <a:r>
                        <a:rPr lang="en-US" sz="1100" dirty="0">
                          <a:solidFill>
                            <a:srgbClr val="333333"/>
                          </a:solidFill>
                          <a:effectLst/>
                          <a:latin typeface="Arial" panose="020B0604020202020204" pitchFamily="34" charset="0"/>
                          <a:cs typeface="Arial" panose="020B0604020202020204" pitchFamily="34" charset="0"/>
                        </a:rPr>
                        <a:t>2.46</a:t>
                      </a:r>
                    </a:p>
                  </a:txBody>
                  <a:tcPr/>
                </a:tc>
                <a:tc>
                  <a:txBody>
                    <a:bodyPr/>
                    <a:lstStyle/>
                    <a:p>
                      <a:pPr algn="ctr" fontAlgn="t"/>
                      <a:r>
                        <a:rPr lang="en-US" sz="1100" dirty="0">
                          <a:solidFill>
                            <a:srgbClr val="333333"/>
                          </a:solidFill>
                          <a:effectLst/>
                          <a:latin typeface="Arial" panose="020B0604020202020204" pitchFamily="34" charset="0"/>
                          <a:cs typeface="Arial" panose="020B0604020202020204" pitchFamily="34" charset="0"/>
                        </a:rPr>
                        <a:t>2.28</a:t>
                      </a:r>
                    </a:p>
                  </a:txBody>
                  <a:tcPr/>
                </a:tc>
                <a:tc>
                  <a:txBody>
                    <a:bodyPr/>
                    <a:lstStyle/>
                    <a:p>
                      <a:pPr algn="ctr" fontAlgn="t"/>
                      <a:r>
                        <a:rPr lang="en-US" sz="1100" dirty="0">
                          <a:solidFill>
                            <a:srgbClr val="333333"/>
                          </a:solidFill>
                          <a:effectLst/>
                          <a:latin typeface="Arial" panose="020B0604020202020204" pitchFamily="34" charset="0"/>
                          <a:cs typeface="Arial" panose="020B0604020202020204" pitchFamily="34" charset="0"/>
                        </a:rPr>
                        <a:t>2.27</a:t>
                      </a:r>
                    </a:p>
                  </a:txBody>
                  <a:tcPr/>
                </a:tc>
                <a:tc>
                  <a:txBody>
                    <a:bodyPr/>
                    <a:lstStyle/>
                    <a:p>
                      <a:pPr algn="ctr" fontAlgn="t"/>
                      <a:r>
                        <a:rPr lang="en-US" sz="1100" dirty="0">
                          <a:solidFill>
                            <a:srgbClr val="333333"/>
                          </a:solidFill>
                          <a:effectLst/>
                          <a:latin typeface="Arial" panose="020B0604020202020204" pitchFamily="34" charset="0"/>
                          <a:cs typeface="Arial" panose="020B0604020202020204" pitchFamily="34" charset="0"/>
                        </a:rPr>
                        <a:t>2.02</a:t>
                      </a:r>
                    </a:p>
                  </a:txBody>
                  <a:tcPr/>
                </a:tc>
                <a:tc>
                  <a:txBody>
                    <a:bodyPr/>
                    <a:lstStyle/>
                    <a:p>
                      <a:pPr algn="ctr" fontAlgn="t"/>
                      <a:r>
                        <a:rPr lang="en-US" sz="1100" dirty="0">
                          <a:solidFill>
                            <a:srgbClr val="333333"/>
                          </a:solidFill>
                          <a:effectLst/>
                          <a:latin typeface="Arial" panose="020B0604020202020204" pitchFamily="34" charset="0"/>
                          <a:cs typeface="Arial" panose="020B0604020202020204" pitchFamily="34" charset="0"/>
                        </a:rPr>
                        <a:t>1.92</a:t>
                      </a:r>
                    </a:p>
                  </a:txBody>
                  <a:tcPr/>
                </a:tc>
                <a:tc>
                  <a:txBody>
                    <a:bodyPr/>
                    <a:lstStyle/>
                    <a:p>
                      <a:pPr algn="ctr" fontAlgn="t"/>
                      <a:r>
                        <a:rPr lang="en-US" sz="1100" dirty="0">
                          <a:solidFill>
                            <a:srgbClr val="333333"/>
                          </a:solidFill>
                          <a:effectLst/>
                          <a:latin typeface="Arial" panose="020B0604020202020204" pitchFamily="34" charset="0"/>
                          <a:cs typeface="Arial" panose="020B0604020202020204" pitchFamily="34" charset="0"/>
                        </a:rPr>
                        <a:t>1.8</a:t>
                      </a:r>
                    </a:p>
                  </a:txBody>
                  <a:tcPr/>
                </a:tc>
                <a:tc>
                  <a:txBody>
                    <a:bodyPr/>
                    <a:lstStyle/>
                    <a:p>
                      <a:pPr algn="ctr" fontAlgn="t"/>
                      <a:r>
                        <a:rPr lang="en-US" sz="1100" b="0" i="0" dirty="0">
                          <a:solidFill>
                            <a:srgbClr val="333333"/>
                          </a:solidFill>
                          <a:effectLst/>
                          <a:latin typeface="Arial" panose="020B0604020202020204" pitchFamily="34" charset="0"/>
                          <a:cs typeface="Arial" panose="020B0604020202020204" pitchFamily="34" charset="0"/>
                        </a:rPr>
                        <a:t>1.82</a:t>
                      </a:r>
                    </a:p>
                  </a:txBody>
                  <a:tcPr/>
                </a:tc>
                <a:extLst>
                  <a:ext uri="{0D108BD9-81ED-4DB2-BD59-A6C34878D82A}">
                    <a16:rowId xmlns:a16="http://schemas.microsoft.com/office/drawing/2014/main" val="1613161456"/>
                  </a:ext>
                </a:extLst>
              </a:tr>
            </a:tbl>
          </a:graphicData>
        </a:graphic>
      </p:graphicFrame>
      <p:sp>
        <p:nvSpPr>
          <p:cNvPr id="43" name="Rectangle 42">
            <a:extLst>
              <a:ext uri="{FF2B5EF4-FFF2-40B4-BE49-F238E27FC236}">
                <a16:creationId xmlns:a16="http://schemas.microsoft.com/office/drawing/2014/main" id="{123F6AB5-BA54-EC14-8591-091A6571570A}"/>
              </a:ext>
            </a:extLst>
          </p:cNvPr>
          <p:cNvSpPr/>
          <p:nvPr/>
        </p:nvSpPr>
        <p:spPr>
          <a:xfrm>
            <a:off x="1190514" y="5297555"/>
            <a:ext cx="7543775" cy="387607"/>
          </a:xfrm>
          <a:prstGeom prst="rect">
            <a:avLst/>
          </a:prstGeom>
        </p:spPr>
        <p:txBody>
          <a:bodyPr wrap="square" lIns="0" tIns="0" rIns="0" bIns="0">
            <a:spAutoFit/>
          </a:bodyPr>
          <a:lstStyle/>
          <a:p>
            <a:pPr algn="just">
              <a:lnSpc>
                <a:spcPct val="120000"/>
              </a:lnSpc>
            </a:pPr>
            <a:r>
              <a:rPr lang="mn-MN" altLang="zh-CN" sz="1100" dirty="0">
                <a:solidFill>
                  <a:srgbClr val="002060"/>
                </a:solidFill>
                <a:latin typeface="Arial" panose="020B0604020202020204" pitchFamily="34" charset="0"/>
                <a:ea typeface="微软雅黑" pitchFamily="34" charset="-122"/>
                <a:cs typeface="+mn-ea"/>
                <a:sym typeface="Arial" panose="020B0604020202020204" pitchFamily="34" charset="0"/>
              </a:rPr>
              <a:t>Евродын холбооноос 2018 оны 11-р сард хийгдсэн ААН-н санхүүгийн байдлыг үнэлэх судалгааны </a:t>
            </a:r>
            <a:r>
              <a:rPr lang="en-US" altLang="zh-CN" sz="1100" dirty="0">
                <a:solidFill>
                  <a:srgbClr val="002060"/>
                </a:solidFill>
                <a:latin typeface="Arial" panose="020B0604020202020204" pitchFamily="34" charset="0"/>
                <a:ea typeface="微软雅黑" pitchFamily="34" charset="-122"/>
                <a:cs typeface="+mn-ea"/>
                <a:sym typeface="Arial" panose="020B0604020202020204" pitchFamily="34" charset="0"/>
              </a:rPr>
              <a:t>(SAFE) </a:t>
            </a:r>
            <a:r>
              <a:rPr lang="mn-MN" altLang="zh-CN" sz="1100" dirty="0">
                <a:solidFill>
                  <a:srgbClr val="002060"/>
                </a:solidFill>
                <a:latin typeface="Arial" panose="020B0604020202020204" pitchFamily="34" charset="0"/>
                <a:ea typeface="微软雅黑" pitchFamily="34" charset="-122"/>
                <a:cs typeface="+mn-ea"/>
                <a:sym typeface="Arial" panose="020B0604020202020204" pitchFamily="34" charset="0"/>
              </a:rPr>
              <a:t>үр дүнгээс харахад Австри улсын ЖДҮ-ийн 23</a:t>
            </a:r>
            <a:r>
              <a:rPr lang="en-US" altLang="zh-CN" sz="1100" dirty="0">
                <a:solidFill>
                  <a:srgbClr val="002060"/>
                </a:solidFill>
                <a:latin typeface="Arial" panose="020B0604020202020204" pitchFamily="34" charset="0"/>
                <a:ea typeface="微软雅黑" pitchFamily="34" charset="-122"/>
                <a:cs typeface="+mn-ea"/>
                <a:sym typeface="Arial" panose="020B0604020202020204" pitchFamily="34" charset="0"/>
              </a:rPr>
              <a:t>% </a:t>
            </a:r>
            <a:r>
              <a:rPr lang="mn-MN" altLang="zh-CN" sz="1100" dirty="0">
                <a:solidFill>
                  <a:srgbClr val="002060"/>
                </a:solidFill>
                <a:latin typeface="Arial" panose="020B0604020202020204" pitchFamily="34" charset="0"/>
                <a:ea typeface="微软雅黑" pitchFamily="34" charset="-122"/>
                <a:cs typeface="+mn-ea"/>
                <a:sym typeface="Arial" panose="020B0604020202020204" pitchFamily="34" charset="0"/>
              </a:rPr>
              <a:t>нь зээлэнд хамрагдах хүсэлт гаргасан байдаг. </a:t>
            </a:r>
            <a:endParaRPr lang="en-GB" altLang="zh-CN" sz="1100" dirty="0">
              <a:solidFill>
                <a:srgbClr val="002060"/>
              </a:solidFill>
              <a:latin typeface="Arial" panose="020B0604020202020204" pitchFamily="34" charset="0"/>
              <a:ea typeface="微软雅黑" pitchFamily="34" charset="-122"/>
              <a:cs typeface="+mn-ea"/>
              <a:sym typeface="Arial" panose="020B0604020202020204" pitchFamily="34" charset="0"/>
            </a:endParaRPr>
          </a:p>
        </p:txBody>
      </p:sp>
      <p:sp>
        <p:nvSpPr>
          <p:cNvPr id="47" name="Rectangle 46">
            <a:extLst>
              <a:ext uri="{FF2B5EF4-FFF2-40B4-BE49-F238E27FC236}">
                <a16:creationId xmlns:a16="http://schemas.microsoft.com/office/drawing/2014/main" id="{1E2F98A9-AEDD-4FCB-BF3F-A1A8C8F378EF}"/>
              </a:ext>
            </a:extLst>
          </p:cNvPr>
          <p:cNvSpPr/>
          <p:nvPr/>
        </p:nvSpPr>
        <p:spPr>
          <a:xfrm>
            <a:off x="1190514" y="3967194"/>
            <a:ext cx="7548030" cy="387607"/>
          </a:xfrm>
          <a:prstGeom prst="rect">
            <a:avLst/>
          </a:prstGeom>
        </p:spPr>
        <p:txBody>
          <a:bodyPr wrap="square" lIns="0" tIns="0" rIns="0" bIns="0">
            <a:spAutoFit/>
          </a:bodyPr>
          <a:lstStyle/>
          <a:p>
            <a:pPr algn="just">
              <a:lnSpc>
                <a:spcPct val="120000"/>
              </a:lnSpc>
            </a:pPr>
            <a:r>
              <a:rPr lang="mn-MN" altLang="zh-CN" sz="1100" dirty="0">
                <a:solidFill>
                  <a:srgbClr val="002060"/>
                </a:solidFill>
                <a:latin typeface="Arial" panose="020B0604020202020204" pitchFamily="34" charset="0"/>
                <a:ea typeface="微软雅黑" pitchFamily="34" charset="-122"/>
                <a:cs typeface="+mn-ea"/>
                <a:sym typeface="Arial" panose="020B0604020202020204" pitchFamily="34" charset="0"/>
              </a:rPr>
              <a:t>ЖДҮ-ийн зээл 2014 он хүртэл тогвтортой байсан ч 2016 онд түр зогсолт хийж буцаж олгогдох болсноор  2018 онд 64.4 </a:t>
            </a:r>
            <a:r>
              <a:rPr lang="en-US" altLang="zh-CN" sz="1100" dirty="0">
                <a:solidFill>
                  <a:srgbClr val="002060"/>
                </a:solidFill>
                <a:latin typeface="Arial" panose="020B0604020202020204" pitchFamily="34" charset="0"/>
                <a:ea typeface="微软雅黑" pitchFamily="34" charset="-122"/>
                <a:cs typeface="+mn-ea"/>
                <a:sym typeface="Arial" panose="020B0604020202020204" pitchFamily="34" charset="0"/>
              </a:rPr>
              <a:t> </a:t>
            </a:r>
            <a:r>
              <a:rPr lang="mn-MN" altLang="zh-CN" sz="1100" dirty="0">
                <a:solidFill>
                  <a:srgbClr val="002060"/>
                </a:solidFill>
                <a:latin typeface="Arial" panose="020B0604020202020204" pitchFamily="34" charset="0"/>
                <a:ea typeface="微软雅黑" pitchFamily="34" charset="-122"/>
                <a:cs typeface="+mn-ea"/>
                <a:sym typeface="Arial" panose="020B0604020202020204" pitchFamily="34" charset="0"/>
              </a:rPr>
              <a:t>тэрбум евро хүрсэн</a:t>
            </a:r>
            <a:endParaRPr lang="en-GB" altLang="zh-CN" sz="1100" dirty="0">
              <a:solidFill>
                <a:srgbClr val="002060"/>
              </a:solidFill>
              <a:latin typeface="Arial" panose="020B0604020202020204" pitchFamily="34" charset="0"/>
              <a:ea typeface="微软雅黑" pitchFamily="34" charset="-122"/>
              <a:cs typeface="+mn-ea"/>
              <a:sym typeface="Arial" panose="020B0604020202020204" pitchFamily="34" charset="0"/>
            </a:endParaRPr>
          </a:p>
        </p:txBody>
      </p:sp>
      <p:grpSp>
        <p:nvGrpSpPr>
          <p:cNvPr id="48" name="Group 47">
            <a:extLst>
              <a:ext uri="{FF2B5EF4-FFF2-40B4-BE49-F238E27FC236}">
                <a16:creationId xmlns:a16="http://schemas.microsoft.com/office/drawing/2014/main" id="{FF6D1C43-B134-B615-2015-46D5A6BDE139}"/>
              </a:ext>
            </a:extLst>
          </p:cNvPr>
          <p:cNvGrpSpPr/>
          <p:nvPr/>
        </p:nvGrpSpPr>
        <p:grpSpPr>
          <a:xfrm>
            <a:off x="686635" y="5354233"/>
            <a:ext cx="266699" cy="259514"/>
            <a:chOff x="3510757" y="2582069"/>
            <a:chExt cx="464344" cy="464344"/>
          </a:xfrm>
          <a:solidFill>
            <a:schemeClr val="accent4"/>
          </a:solidFill>
        </p:grpSpPr>
        <p:sp>
          <p:nvSpPr>
            <p:cNvPr id="49" name="AutoShape 126">
              <a:extLst>
                <a:ext uri="{FF2B5EF4-FFF2-40B4-BE49-F238E27FC236}">
                  <a16:creationId xmlns:a16="http://schemas.microsoft.com/office/drawing/2014/main" id="{4F534053-6923-B394-83D6-3192C0143F26}"/>
                </a:ext>
              </a:extLst>
            </p:cNvPr>
            <p:cNvSpPr/>
            <p:nvPr/>
          </p:nvSpPr>
          <p:spPr bwMode="auto">
            <a:xfrm>
              <a:off x="3510757" y="2582069"/>
              <a:ext cx="464344" cy="4643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itchFamily="34" charset="-122"/>
                <a:cs typeface="+mn-ea"/>
                <a:sym typeface="Arial" panose="020B0604020202020204" pitchFamily="34" charset="0"/>
              </a:endParaRPr>
            </a:p>
          </p:txBody>
        </p:sp>
        <p:sp>
          <p:nvSpPr>
            <p:cNvPr id="50" name="AutoShape 127">
              <a:extLst>
                <a:ext uri="{FF2B5EF4-FFF2-40B4-BE49-F238E27FC236}">
                  <a16:creationId xmlns:a16="http://schemas.microsoft.com/office/drawing/2014/main" id="{E7C225CE-A078-7199-616D-3B77D585F7A8}"/>
                </a:ext>
              </a:extLst>
            </p:cNvPr>
            <p:cNvSpPr/>
            <p:nvPr/>
          </p:nvSpPr>
          <p:spPr bwMode="auto">
            <a:xfrm>
              <a:off x="3698875" y="2654300"/>
              <a:ext cx="109538" cy="1087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7447" tIns="17447" rIns="17447" bIns="17447" anchor="ctr"/>
            <a:lstStyle/>
            <a:p>
              <a:pPr algn="just" defTabSz="209342" hangingPunct="0">
                <a:lnSpc>
                  <a:spcPct val="120000"/>
                </a:lnSpc>
              </a:pPr>
              <a:endParaRPr lang="en-US" sz="800">
                <a:solidFill>
                  <a:schemeClr val="bg1">
                    <a:lumMod val="65000"/>
                  </a:schemeClr>
                </a:solidFill>
                <a:effectLst>
                  <a:outerShdw blurRad="38100" dist="38100" dir="2700000" algn="tl">
                    <a:srgbClr val="000000"/>
                  </a:outerShdw>
                </a:effectLst>
                <a:latin typeface="Arial" panose="020B0604020202020204" pitchFamily="34" charset="0"/>
                <a:ea typeface="微软雅黑" pitchFamily="34" charset="-122"/>
                <a:cs typeface="+mn-ea"/>
                <a:sym typeface="Arial" panose="020B0604020202020204" pitchFamily="34" charset="0"/>
              </a:endParaRPr>
            </a:p>
          </p:txBody>
        </p:sp>
      </p:grpSp>
    </p:spTree>
    <p:extLst>
      <p:ext uri="{BB962C8B-B14F-4D97-AF65-F5344CB8AC3E}">
        <p14:creationId xmlns:p14="http://schemas.microsoft.com/office/powerpoint/2010/main" val="3559647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0988675" cy="503238"/>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АВСТРИ УЛС</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AA68305-7221-F854-F8EE-17FF8A003E42}"/>
              </a:ext>
            </a:extLst>
          </p:cNvPr>
          <p:cNvSpPr txBox="1"/>
          <p:nvPr/>
        </p:nvSpPr>
        <p:spPr>
          <a:xfrm>
            <a:off x="9486900" y="6416772"/>
            <a:ext cx="25146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Австри улс - </a:t>
            </a:r>
            <a:r>
              <a:rPr lang="mn-MN" sz="1400" dirty="0" err="1">
                <a:solidFill>
                  <a:schemeClr val="bg1">
                    <a:lumMod val="95000"/>
                  </a:schemeClr>
                </a:solidFill>
                <a:latin typeface="Times New Roman" panose="02020603050405020304" pitchFamily="18" charset="0"/>
                <a:cs typeface="Times New Roman" panose="02020603050405020304" pitchFamily="18" charset="0"/>
              </a:rPr>
              <a:t>Мянганбанзрагч</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5" name="Title 1">
            <a:extLst>
              <a:ext uri="{FF2B5EF4-FFF2-40B4-BE49-F238E27FC236}">
                <a16:creationId xmlns:a16="http://schemas.microsoft.com/office/drawing/2014/main" id="{404D6FF3-0046-75E0-7F65-4E70A598ED79}"/>
              </a:ext>
            </a:extLst>
          </p:cNvPr>
          <p:cNvSpPr txBox="1">
            <a:spLocks/>
          </p:cNvSpPr>
          <p:nvPr/>
        </p:nvSpPr>
        <p:spPr>
          <a:xfrm>
            <a:off x="537245" y="1102543"/>
            <a:ext cx="1158204" cy="1446549"/>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Бодлого -1</a:t>
            </a:r>
          </a:p>
        </p:txBody>
      </p:sp>
      <p:sp>
        <p:nvSpPr>
          <p:cNvPr id="34" name="TextBox 33">
            <a:extLst>
              <a:ext uri="{FF2B5EF4-FFF2-40B4-BE49-F238E27FC236}">
                <a16:creationId xmlns:a16="http://schemas.microsoft.com/office/drawing/2014/main" id="{13AF1260-C8AE-A873-4A42-EFEB7585F0DB}"/>
              </a:ext>
            </a:extLst>
          </p:cNvPr>
          <p:cNvSpPr txBox="1"/>
          <p:nvPr/>
        </p:nvSpPr>
        <p:spPr>
          <a:xfrm>
            <a:off x="1839623" y="1102544"/>
            <a:ext cx="9685268" cy="1446550"/>
          </a:xfrm>
          <a:prstGeom prst="rect">
            <a:avLst/>
          </a:prstGeom>
          <a:noFill/>
        </p:spPr>
        <p:txBody>
          <a:bodyPr wrap="square" rtlCol="0">
            <a:spAutoFit/>
          </a:bodyPr>
          <a:lstStyle/>
          <a:p>
            <a:pPr algn="just"/>
            <a:r>
              <a:rPr lang="mn-MN" sz="1100" b="1" dirty="0">
                <a:solidFill>
                  <a:srgbClr val="002060"/>
                </a:solidFill>
                <a:latin typeface="Times New Roman" panose="02020603050405020304" pitchFamily="18" charset="0"/>
                <a:cs typeface="Times New Roman" panose="02020603050405020304" pitchFamily="18" charset="0"/>
              </a:rPr>
              <a:t>Бодлогын хүрээнд</a:t>
            </a:r>
            <a:r>
              <a:rPr lang="mn-MN" sz="1100" b="1" i="1" dirty="0">
                <a:solidFill>
                  <a:srgbClr val="002060"/>
                </a:solidFill>
                <a:latin typeface="Times New Roman" panose="02020603050405020304" pitchFamily="18" charset="0"/>
                <a:cs typeface="Times New Roman" panose="02020603050405020304" pitchFamily="18" charset="0"/>
              </a:rPr>
              <a:t>: </a:t>
            </a:r>
            <a:endParaRPr lang="en-US" sz="1100" b="1" i="1"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sz="1100" i="1" dirty="0">
                <a:solidFill>
                  <a:srgbClr val="002060"/>
                </a:solidFill>
                <a:latin typeface="Times New Roman" panose="02020603050405020304" pitchFamily="18" charset="0"/>
                <a:cs typeface="Times New Roman" panose="02020603050405020304" pitchFamily="18" charset="0"/>
              </a:rPr>
              <a:t>Business Startup </a:t>
            </a:r>
            <a:r>
              <a:rPr lang="mn-MN" sz="1100" i="1" dirty="0">
                <a:solidFill>
                  <a:srgbClr val="002060"/>
                </a:solidFill>
                <a:latin typeface="Times New Roman" panose="02020603050405020304" pitchFamily="18" charset="0"/>
                <a:cs typeface="Times New Roman" panose="02020603050405020304" pitchFamily="18" charset="0"/>
              </a:rPr>
              <a:t>хөтөлбөр</a:t>
            </a:r>
            <a:r>
              <a:rPr lang="en-US" sz="1100" dirty="0">
                <a:solidFill>
                  <a:srgbClr val="002060"/>
                </a:solidFill>
                <a:latin typeface="Times New Roman" panose="02020603050405020304" pitchFamily="18" charset="0"/>
                <a:cs typeface="Times New Roman" panose="02020603050405020304" pitchFamily="18" charset="0"/>
              </a:rPr>
              <a:t>-</a:t>
            </a:r>
            <a:r>
              <a:rPr lang="mn-MN" sz="1100" dirty="0">
                <a:solidFill>
                  <a:srgbClr val="002060"/>
                </a:solidFill>
                <a:latin typeface="Times New Roman" panose="02020603050405020304" pitchFamily="18" charset="0"/>
                <a:cs typeface="Times New Roman" panose="02020603050405020304" pitchFamily="18" charset="0"/>
              </a:rPr>
              <a:t> Энэхүү хөтөлбөр хэрэгжсэнээр 1998-2017 онд 75000  хүн хамрагдаж шинэ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-ийн тоо сүүлийн жилүүдэд ойролцоогоор 5000 болсон</a:t>
            </a:r>
            <a:r>
              <a:rPr lang="en-US" sz="1100" dirty="0">
                <a:solidFill>
                  <a:srgbClr val="002060"/>
                </a:solidFill>
                <a:latin typeface="Times New Roman" panose="02020603050405020304" pitchFamily="18" charset="0"/>
                <a:cs typeface="Times New Roman" panose="02020603050405020304" pitchFamily="18" charset="0"/>
              </a:rPr>
              <a:t>;</a:t>
            </a:r>
            <a:endParaRPr lang="mn-MN" sz="11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sz="1100" i="1" dirty="0">
                <a:solidFill>
                  <a:srgbClr val="002060"/>
                </a:solidFill>
                <a:latin typeface="Times New Roman" panose="02020603050405020304" pitchFamily="18" charset="0"/>
                <a:cs typeface="Times New Roman" panose="02020603050405020304" pitchFamily="18" charset="0"/>
              </a:rPr>
              <a:t>Lifelong learning Strategy LLC 2020 </a:t>
            </a:r>
            <a:r>
              <a:rPr lang="mn-MN" sz="1100" dirty="0">
                <a:solidFill>
                  <a:srgbClr val="002060"/>
                </a:solidFill>
                <a:latin typeface="Times New Roman" panose="02020603050405020304" pitchFamily="18" charset="0"/>
                <a:cs typeface="Times New Roman" panose="02020603050405020304" pitchFamily="18" charset="0"/>
              </a:rPr>
              <a:t>–  Старт апын агуулгыг сургуулиудын хичээлийн хөтөлбөрт тусгах</a:t>
            </a:r>
            <a:r>
              <a:rPr lang="en-US" sz="1100" dirty="0">
                <a:solidFill>
                  <a:srgbClr val="002060"/>
                </a:solidFill>
                <a:latin typeface="Times New Roman" panose="02020603050405020304" pitchFamily="18" charset="0"/>
                <a:cs typeface="Times New Roman" panose="02020603050405020304" pitchFamily="18" charset="0"/>
              </a:rPr>
              <a:t>;</a:t>
            </a:r>
            <a:endParaRPr lang="mn-MN" sz="11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sz="1100" i="1" dirty="0">
                <a:solidFill>
                  <a:srgbClr val="002060"/>
                </a:solidFill>
                <a:latin typeface="Times New Roman" panose="02020603050405020304" pitchFamily="18" charset="0"/>
                <a:cs typeface="Times New Roman" panose="02020603050405020304" pitchFamily="18" charset="0"/>
              </a:rPr>
              <a:t>Austrian Youth Strategy-</a:t>
            </a:r>
            <a:r>
              <a:rPr lang="mn-MN" sz="1100" i="1" dirty="0">
                <a:solidFill>
                  <a:srgbClr val="002060"/>
                </a:solidFill>
                <a:latin typeface="Times New Roman" panose="02020603050405020304" pitchFamily="18" charset="0"/>
                <a:cs typeface="Times New Roman" panose="02020603050405020304" pitchFamily="18" charset="0"/>
              </a:rPr>
              <a:t> </a:t>
            </a:r>
            <a:r>
              <a:rPr lang="mn-MN" sz="1100" dirty="0">
                <a:solidFill>
                  <a:srgbClr val="002060"/>
                </a:solidFill>
                <a:latin typeface="Times New Roman" panose="02020603050405020304" pitchFamily="18" charset="0"/>
                <a:cs typeface="Times New Roman" panose="02020603050405020304" pitchFamily="18" charset="0"/>
              </a:rPr>
              <a:t>30 наснаас доош насныхан гарааны бизнесээ эхлүүлж ажилгүйдлийг буруулахад чиглэсэн хөтөлбөр</a:t>
            </a:r>
            <a:r>
              <a:rPr lang="en-US" sz="1100" dirty="0">
                <a:solidFill>
                  <a:srgbClr val="002060"/>
                </a:solidFill>
                <a:latin typeface="Times New Roman" panose="02020603050405020304" pitchFamily="18" charset="0"/>
                <a:cs typeface="Times New Roman" panose="02020603050405020304" pitchFamily="18" charset="0"/>
              </a:rPr>
              <a:t>;</a:t>
            </a:r>
            <a:endParaRPr lang="mn-MN" sz="11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sz="1100" i="1" dirty="0">
                <a:solidFill>
                  <a:srgbClr val="002060"/>
                </a:solidFill>
                <a:latin typeface="Times New Roman" panose="02020603050405020304" pitchFamily="18" charset="0"/>
                <a:cs typeface="Times New Roman" panose="02020603050405020304" pitchFamily="18" charset="0"/>
              </a:rPr>
              <a:t>Action Plan Entrepreneurship 2020 </a:t>
            </a:r>
            <a:r>
              <a:rPr lang="en-US" sz="1100" dirty="0">
                <a:solidFill>
                  <a:srgbClr val="002060"/>
                </a:solidFill>
                <a:latin typeface="Times New Roman" panose="02020603050405020304" pitchFamily="18" charset="0"/>
                <a:cs typeface="Times New Roman" panose="02020603050405020304" pitchFamily="18" charset="0"/>
              </a:rPr>
              <a:t>- </a:t>
            </a:r>
            <a:r>
              <a:rPr lang="mn-MN" sz="1100" dirty="0">
                <a:solidFill>
                  <a:srgbClr val="002060"/>
                </a:solidFill>
                <a:latin typeface="Times New Roman" panose="02020603050405020304" pitchFamily="18" charset="0"/>
                <a:cs typeface="Times New Roman" panose="02020603050405020304" pitchFamily="18" charset="0"/>
              </a:rPr>
              <a:t>2013 онд Европын холбооны улсуудын бодлого тодорхойлох форумаас хэлэлцэн гаргасан ба эмэгтэйчүүд, 10-19 хүртэлх насны хүүхдүүд</a:t>
            </a:r>
            <a:r>
              <a:rPr lang="en-US" sz="1100" dirty="0">
                <a:solidFill>
                  <a:srgbClr val="002060"/>
                </a:solidFill>
                <a:latin typeface="Times New Roman" panose="02020603050405020304" pitchFamily="18" charset="0"/>
                <a:cs typeface="Times New Roman" panose="02020603050405020304" pitchFamily="18" charset="0"/>
              </a:rPr>
              <a:t> </a:t>
            </a:r>
            <a:r>
              <a:rPr lang="mn-MN" sz="1100" dirty="0">
                <a:solidFill>
                  <a:srgbClr val="002060"/>
                </a:solidFill>
                <a:latin typeface="Times New Roman" panose="02020603050405020304" pitchFamily="18" charset="0"/>
                <a:cs typeface="Times New Roman" panose="02020603050405020304" pitchFamily="18" charset="0"/>
              </a:rPr>
              <a:t>рүү чиглэсэн. Залуу үеийнхэнд гарааны бизнесийн боловсрол олгох</a:t>
            </a:r>
            <a:r>
              <a:rPr lang="en-US" sz="1100" dirty="0">
                <a:solidFill>
                  <a:srgbClr val="002060"/>
                </a:solidFill>
                <a:latin typeface="Times New Roman" panose="02020603050405020304" pitchFamily="18" charset="0"/>
                <a:cs typeface="Times New Roman" panose="02020603050405020304" pitchFamily="18" charset="0"/>
              </a:rPr>
              <a:t>;</a:t>
            </a:r>
            <a:endParaRPr lang="mn-MN" sz="11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en-US" sz="1100" i="1" dirty="0">
                <a:solidFill>
                  <a:srgbClr val="002060"/>
                </a:solidFill>
                <a:latin typeface="Times New Roman" panose="02020603050405020304" pitchFamily="18" charset="0"/>
                <a:cs typeface="Times New Roman" panose="02020603050405020304" pitchFamily="18" charset="0"/>
              </a:rPr>
              <a:t>National Action Plans</a:t>
            </a:r>
            <a:r>
              <a:rPr lang="en-US" sz="1100" dirty="0">
                <a:solidFill>
                  <a:srgbClr val="002060"/>
                </a:solidFill>
                <a:latin typeface="Times New Roman" panose="02020603050405020304" pitchFamily="18" charset="0"/>
                <a:cs typeface="Times New Roman" panose="02020603050405020304" pitchFamily="18" charset="0"/>
              </a:rPr>
              <a:t>-</a:t>
            </a:r>
            <a:r>
              <a:rPr lang="mn-MN" sz="1100" dirty="0">
                <a:solidFill>
                  <a:srgbClr val="002060"/>
                </a:solidFill>
                <a:latin typeface="Times New Roman" panose="02020603050405020304" pitchFamily="18" charset="0"/>
                <a:cs typeface="Times New Roman" panose="02020603050405020304" pitchFamily="18" charset="0"/>
              </a:rPr>
              <a:t> Эмэгтэйчүүд болон цагаачдын гарааны бизнесийг дэмжих зорилготой хөтөлбөр</a:t>
            </a:r>
          </a:p>
        </p:txBody>
      </p:sp>
      <p:sp>
        <p:nvSpPr>
          <p:cNvPr id="44" name="Title 1">
            <a:extLst>
              <a:ext uri="{FF2B5EF4-FFF2-40B4-BE49-F238E27FC236}">
                <a16:creationId xmlns:a16="http://schemas.microsoft.com/office/drawing/2014/main" id="{14873245-F45D-87F6-07F3-8CC69CF6ABA8}"/>
              </a:ext>
            </a:extLst>
          </p:cNvPr>
          <p:cNvSpPr txBox="1">
            <a:spLocks/>
          </p:cNvSpPr>
          <p:nvPr/>
        </p:nvSpPr>
        <p:spPr>
          <a:xfrm>
            <a:off x="537245" y="2856696"/>
            <a:ext cx="1158204" cy="1446549"/>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Бодлого -2</a:t>
            </a:r>
          </a:p>
        </p:txBody>
      </p:sp>
      <p:sp>
        <p:nvSpPr>
          <p:cNvPr id="45" name="Title 1">
            <a:extLst>
              <a:ext uri="{FF2B5EF4-FFF2-40B4-BE49-F238E27FC236}">
                <a16:creationId xmlns:a16="http://schemas.microsoft.com/office/drawing/2014/main" id="{36B4BA2F-C964-B511-C27C-D0AEBE25BB18}"/>
              </a:ext>
            </a:extLst>
          </p:cNvPr>
          <p:cNvSpPr txBox="1">
            <a:spLocks/>
          </p:cNvSpPr>
          <p:nvPr/>
        </p:nvSpPr>
        <p:spPr>
          <a:xfrm>
            <a:off x="537245" y="4538847"/>
            <a:ext cx="1158204" cy="1446549"/>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Бодлого-1</a:t>
            </a:r>
          </a:p>
        </p:txBody>
      </p:sp>
      <p:sp>
        <p:nvSpPr>
          <p:cNvPr id="46" name="TextBox 45">
            <a:extLst>
              <a:ext uri="{FF2B5EF4-FFF2-40B4-BE49-F238E27FC236}">
                <a16:creationId xmlns:a16="http://schemas.microsoft.com/office/drawing/2014/main" id="{E1E7C872-758D-AAB5-7955-87D671B0FE8B}"/>
              </a:ext>
            </a:extLst>
          </p:cNvPr>
          <p:cNvSpPr txBox="1"/>
          <p:nvPr/>
        </p:nvSpPr>
        <p:spPr>
          <a:xfrm>
            <a:off x="1839623" y="2856695"/>
            <a:ext cx="9685268" cy="1446550"/>
          </a:xfrm>
          <a:prstGeom prst="rect">
            <a:avLst/>
          </a:prstGeom>
          <a:noFill/>
        </p:spPr>
        <p:txBody>
          <a:bodyPr wrap="square" rtlCol="0">
            <a:spAutoFit/>
          </a:bodyPr>
          <a:lstStyle/>
          <a:p>
            <a:pPr algn="just"/>
            <a:r>
              <a:rPr lang="mn-MN" sz="1100" b="1" dirty="0">
                <a:solidFill>
                  <a:srgbClr val="002060"/>
                </a:solidFill>
                <a:latin typeface="Times New Roman" panose="02020603050405020304" pitchFamily="18" charset="0"/>
                <a:cs typeface="Times New Roman" panose="02020603050405020304" pitchFamily="18" charset="0"/>
              </a:rPr>
              <a:t>Санхүүжилтийн хүрээнд: </a:t>
            </a:r>
          </a:p>
          <a:p>
            <a:pPr marL="285750" indent="-285750" algn="just">
              <a:buFont typeface="Arial" pitchFamily="34" charset="0"/>
              <a:buChar char="•"/>
            </a:pPr>
            <a:r>
              <a:rPr lang="en-US" sz="1100" dirty="0">
                <a:solidFill>
                  <a:srgbClr val="002060"/>
                </a:solidFill>
                <a:latin typeface="Times New Roman" panose="02020603050405020304" pitchFamily="18" charset="0"/>
                <a:cs typeface="Times New Roman" panose="02020603050405020304" pitchFamily="18" charset="0"/>
              </a:rPr>
              <a:t>Microcredit-</a:t>
            </a:r>
            <a:r>
              <a:rPr lang="mn-MN" sz="1100" dirty="0">
                <a:solidFill>
                  <a:srgbClr val="002060"/>
                </a:solidFill>
                <a:latin typeface="Times New Roman" panose="02020603050405020304" pitchFamily="18" charset="0"/>
                <a:cs typeface="Times New Roman" panose="02020603050405020304" pitchFamily="18" charset="0"/>
              </a:rPr>
              <a:t> 2010 оноос хэрэгжиж эхэлсэн ба Хөдөлмөр нийгмийн хамгааллын яамнаас баталсан. Одоогоор эрхэлсэн ажилгүй, зээлгүй гэх шаардлагыг хангасан бүх салбарын бизнес эхлүүлэхийг хүсэгчдэд нээлттэй байдаг ба тэтгэмжээ </a:t>
            </a:r>
            <a:r>
              <a:rPr lang="en-US" sz="1100" dirty="0" err="1">
                <a:solidFill>
                  <a:srgbClr val="002060"/>
                </a:solidFill>
                <a:latin typeface="Times New Roman" panose="02020603050405020304" pitchFamily="18" charset="0"/>
                <a:cs typeface="Times New Roman" panose="02020603050405020304" pitchFamily="18" charset="0"/>
              </a:rPr>
              <a:t>Erste</a:t>
            </a:r>
            <a:r>
              <a:rPr lang="en-US" sz="1100" dirty="0">
                <a:solidFill>
                  <a:srgbClr val="002060"/>
                </a:solidFill>
                <a:latin typeface="Times New Roman" panose="02020603050405020304" pitchFamily="18" charset="0"/>
                <a:cs typeface="Times New Roman" panose="02020603050405020304" pitchFamily="18" charset="0"/>
              </a:rPr>
              <a:t> </a:t>
            </a:r>
            <a:r>
              <a:rPr lang="mn-MN" sz="1100" dirty="0">
                <a:solidFill>
                  <a:srgbClr val="002060"/>
                </a:solidFill>
                <a:latin typeface="Times New Roman" panose="02020603050405020304" pitchFamily="18" charset="0"/>
                <a:cs typeface="Times New Roman" panose="02020603050405020304" pitchFamily="18" charset="0"/>
              </a:rPr>
              <a:t>банкнаас авдаг</a:t>
            </a:r>
            <a:endParaRPr lang="mn-MN" sz="1100" b="1"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Arial" pitchFamily="34" charset="0"/>
              <a:buChar char="•"/>
            </a:pPr>
            <a:r>
              <a:rPr lang="en-US" sz="1100" i="1" dirty="0">
                <a:solidFill>
                  <a:srgbClr val="002060"/>
                </a:solidFill>
                <a:latin typeface="Times New Roman" panose="02020603050405020304" pitchFamily="18" charset="0"/>
                <a:cs typeface="Times New Roman" panose="02020603050405020304" pitchFamily="18" charset="0"/>
              </a:rPr>
              <a:t>Austrian national Bank- </a:t>
            </a:r>
            <a:r>
              <a:rPr lang="mn-MN" sz="1100" i="1" dirty="0">
                <a:solidFill>
                  <a:srgbClr val="002060"/>
                </a:solidFill>
                <a:latin typeface="Times New Roman" panose="02020603050405020304" pitchFamily="18" charset="0"/>
                <a:cs typeface="Times New Roman" panose="02020603050405020304" pitchFamily="18" charset="0"/>
              </a:rPr>
              <a:t> </a:t>
            </a:r>
            <a:r>
              <a:rPr lang="mn-MN" sz="1100" dirty="0">
                <a:solidFill>
                  <a:srgbClr val="002060"/>
                </a:solidFill>
                <a:latin typeface="Times New Roman" panose="02020603050405020304" pitchFamily="18" charset="0"/>
                <a:cs typeface="Times New Roman" panose="02020603050405020304" pitchFamily="18" charset="0"/>
              </a:rPr>
              <a:t>ЖДҮ эрхлэгчдэд зээл олгодог ба зээлийн хүү бага байдаг</a:t>
            </a:r>
            <a:r>
              <a:rPr lang="en-US" sz="1100" dirty="0">
                <a:solidFill>
                  <a:srgbClr val="002060"/>
                </a:solidFill>
                <a:latin typeface="Times New Roman" panose="02020603050405020304" pitchFamily="18" charset="0"/>
                <a:cs typeface="Times New Roman" panose="02020603050405020304" pitchFamily="18" charset="0"/>
              </a:rPr>
              <a:t> </a:t>
            </a:r>
            <a:endParaRPr lang="mn-MN" sz="11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Arial" pitchFamily="34" charset="0"/>
              <a:buChar char="•"/>
            </a:pPr>
            <a:r>
              <a:rPr lang="en-US" sz="1100" i="1" dirty="0">
                <a:solidFill>
                  <a:srgbClr val="002060"/>
                </a:solidFill>
                <a:latin typeface="Times New Roman" panose="02020603050405020304" pitchFamily="18" charset="0"/>
                <a:cs typeface="Times New Roman" panose="02020603050405020304" pitchFamily="18" charset="0"/>
              </a:rPr>
              <a:t>Austrian federal development bank</a:t>
            </a:r>
            <a:r>
              <a:rPr lang="en-US" sz="1100" dirty="0">
                <a:solidFill>
                  <a:srgbClr val="002060"/>
                </a:solidFill>
                <a:latin typeface="Times New Roman" panose="02020603050405020304" pitchFamily="18" charset="0"/>
                <a:cs typeface="Times New Roman" panose="02020603050405020304" pitchFamily="18" charset="0"/>
              </a:rPr>
              <a:t>- </a:t>
            </a:r>
            <a:r>
              <a:rPr lang="mn-MN" sz="1100" dirty="0">
                <a:solidFill>
                  <a:srgbClr val="002060"/>
                </a:solidFill>
                <a:latin typeface="Times New Roman" panose="02020603050405020304" pitchFamily="18" charset="0"/>
                <a:cs typeface="Times New Roman" panose="02020603050405020304" pitchFamily="18" charset="0"/>
              </a:rPr>
              <a:t>ЖДҮ эхлүүлэх болон санхүүгийн асуудлаас үүдэн жижиг худалдааны аж ахуйн нэгж татан буугдахад </a:t>
            </a:r>
            <a:r>
              <a:rPr lang="en-US" sz="1100" dirty="0">
                <a:solidFill>
                  <a:srgbClr val="002060"/>
                </a:solidFill>
                <a:latin typeface="Times New Roman" panose="02020603050405020304" pitchFamily="18" charset="0"/>
                <a:cs typeface="Times New Roman" panose="02020603050405020304" pitchFamily="18" charset="0"/>
              </a:rPr>
              <a:t>(</a:t>
            </a:r>
            <a:r>
              <a:rPr lang="mn-MN" sz="1100" dirty="0">
                <a:solidFill>
                  <a:srgbClr val="002060"/>
                </a:solidFill>
                <a:latin typeface="Times New Roman" panose="02020603050405020304" pitchFamily="18" charset="0"/>
                <a:cs typeface="Times New Roman" panose="02020603050405020304" pitchFamily="18" charset="0"/>
              </a:rPr>
              <a:t>аялал жуулчлал, цэвэрлээгээний салбараас бусад</a:t>
            </a:r>
            <a:r>
              <a:rPr lang="en-US" sz="1100" dirty="0">
                <a:solidFill>
                  <a:srgbClr val="002060"/>
                </a:solidFill>
                <a:latin typeface="Times New Roman" panose="02020603050405020304" pitchFamily="18" charset="0"/>
                <a:cs typeface="Times New Roman" panose="02020603050405020304" pitchFamily="18" charset="0"/>
              </a:rPr>
              <a:t>)</a:t>
            </a:r>
            <a:r>
              <a:rPr lang="mn-MN" sz="1100" dirty="0">
                <a:solidFill>
                  <a:srgbClr val="002060"/>
                </a:solidFill>
                <a:latin typeface="Times New Roman" panose="02020603050405020304" pitchFamily="18" charset="0"/>
                <a:cs typeface="Times New Roman" panose="02020603050405020304" pitchFamily="18" charset="0"/>
              </a:rPr>
              <a:t> энэхүү банк тэтгэмж олгодог</a:t>
            </a:r>
          </a:p>
          <a:p>
            <a:pPr marL="285750" indent="-285750" algn="just">
              <a:buFont typeface="Arial" pitchFamily="34" charset="0"/>
              <a:buChar char="•"/>
            </a:pPr>
            <a:r>
              <a:rPr lang="en-US" sz="1100" i="1" dirty="0">
                <a:solidFill>
                  <a:srgbClr val="002060"/>
                </a:solidFill>
                <a:latin typeface="Times New Roman" panose="02020603050405020304" pitchFamily="18" charset="0"/>
                <a:cs typeface="Times New Roman" panose="02020603050405020304" pitchFamily="18" charset="0"/>
              </a:rPr>
              <a:t>Your project </a:t>
            </a:r>
            <a:r>
              <a:rPr lang="mn-MN" sz="1100" i="1" dirty="0">
                <a:solidFill>
                  <a:srgbClr val="002060"/>
                </a:solidFill>
                <a:latin typeface="Times New Roman" panose="02020603050405020304" pitchFamily="18" charset="0"/>
                <a:cs typeface="Times New Roman" panose="02020603050405020304" pitchFamily="18" charset="0"/>
              </a:rPr>
              <a:t>хөтөлбөр- </a:t>
            </a:r>
            <a:r>
              <a:rPr lang="mn-MN" sz="1100" dirty="0">
                <a:solidFill>
                  <a:srgbClr val="002060"/>
                </a:solidFill>
                <a:latin typeface="Times New Roman" panose="02020603050405020304" pitchFamily="18" charset="0"/>
                <a:cs typeface="Times New Roman" panose="02020603050405020304" pitchFamily="18" charset="0"/>
              </a:rPr>
              <a:t>Залуу бизнес эрхлэгчдийг дэмжин 500 хүртэлх евроны тэтгэмжийг гэр бүл, залуучуудын яамнаас авах боломжтой байдаг </a:t>
            </a:r>
            <a:r>
              <a:rPr lang="en-US" sz="1100" dirty="0">
                <a:solidFill>
                  <a:srgbClr val="002060"/>
                </a:solidFill>
                <a:latin typeface="Times New Roman" panose="02020603050405020304" pitchFamily="18" charset="0"/>
                <a:cs typeface="Times New Roman" panose="02020603050405020304" pitchFamily="18" charset="0"/>
              </a:rPr>
              <a:t>(Ministry of Families and Youth)</a:t>
            </a:r>
          </a:p>
        </p:txBody>
      </p:sp>
      <p:sp>
        <p:nvSpPr>
          <p:cNvPr id="51" name="TextBox 50">
            <a:extLst>
              <a:ext uri="{FF2B5EF4-FFF2-40B4-BE49-F238E27FC236}">
                <a16:creationId xmlns:a16="http://schemas.microsoft.com/office/drawing/2014/main" id="{6F3FEAC9-75BE-C641-AD04-9F9179BED622}"/>
              </a:ext>
            </a:extLst>
          </p:cNvPr>
          <p:cNvSpPr txBox="1"/>
          <p:nvPr/>
        </p:nvSpPr>
        <p:spPr>
          <a:xfrm>
            <a:off x="1839623" y="4538846"/>
            <a:ext cx="9685268" cy="1446550"/>
          </a:xfrm>
          <a:prstGeom prst="rect">
            <a:avLst/>
          </a:prstGeom>
          <a:noFill/>
        </p:spPr>
        <p:txBody>
          <a:bodyPr wrap="square" rtlCol="0">
            <a:spAutoFit/>
          </a:bodyPr>
          <a:lstStyle/>
          <a:p>
            <a:pPr algn="just"/>
            <a:r>
              <a:rPr lang="mn-MN" sz="1100" b="1" dirty="0">
                <a:solidFill>
                  <a:srgbClr val="002060"/>
                </a:solidFill>
                <a:latin typeface="Times New Roman" panose="02020603050405020304" pitchFamily="18" charset="0"/>
                <a:cs typeface="Times New Roman" panose="02020603050405020304" pitchFamily="18" charset="0"/>
              </a:rPr>
              <a:t>Санхүүжилтийн хүрээнд: </a:t>
            </a:r>
          </a:p>
          <a:p>
            <a:pPr marL="285750" indent="-285750" algn="just">
              <a:buFont typeface="Arial" pitchFamily="34" charset="0"/>
              <a:buChar char="•"/>
            </a:pPr>
            <a:r>
              <a:rPr lang="en-US" sz="1100" i="1" dirty="0">
                <a:solidFill>
                  <a:srgbClr val="002060"/>
                </a:solidFill>
                <a:latin typeface="Times New Roman" panose="02020603050405020304" pitchFamily="18" charset="0"/>
                <a:cs typeface="Times New Roman" panose="02020603050405020304" pitchFamily="18" charset="0"/>
              </a:rPr>
              <a:t>Your Future. Youth Business</a:t>
            </a:r>
            <a:r>
              <a:rPr lang="en-US" sz="1100" dirty="0">
                <a:solidFill>
                  <a:srgbClr val="002060"/>
                </a:solidFill>
                <a:latin typeface="Times New Roman" panose="02020603050405020304" pitchFamily="18" charset="0"/>
                <a:cs typeface="Times New Roman" panose="02020603050405020304" pitchFamily="18" charset="0"/>
              </a:rPr>
              <a:t>- </a:t>
            </a:r>
            <a:r>
              <a:rPr lang="mn-MN" sz="1100" dirty="0">
                <a:solidFill>
                  <a:srgbClr val="002060"/>
                </a:solidFill>
                <a:latin typeface="Times New Roman" panose="02020603050405020304" pitchFamily="18" charset="0"/>
                <a:cs typeface="Times New Roman" panose="02020603050405020304" pitchFamily="18" charset="0"/>
              </a:rPr>
              <a:t>Залуу бизнес эрхлэгчдэд санхүүгийн дэмжлэг үзүүлдэг хөтөлбөр</a:t>
            </a:r>
          </a:p>
          <a:p>
            <a:pPr algn="just"/>
            <a:r>
              <a:rPr lang="mn-MN" sz="1100" dirty="0">
                <a:solidFill>
                  <a:srgbClr val="002060"/>
                </a:solidFill>
                <a:latin typeface="Times New Roman" panose="02020603050405020304" pitchFamily="18" charset="0"/>
                <a:cs typeface="Times New Roman" panose="02020603050405020304" pitchFamily="18" charset="0"/>
              </a:rPr>
              <a:t>Хөгжлийн бэрхшээлтэй хүмүүс бизнес эхлүүлэхэд 2 төрлийн дэмжлэг авах боломжтой ба:</a:t>
            </a:r>
          </a:p>
          <a:p>
            <a:pPr marL="230188" indent="-230188" algn="just">
              <a:buAutoNum type="arabicPeriod"/>
            </a:pPr>
            <a:r>
              <a:rPr lang="mn-MN" sz="1100" dirty="0">
                <a:solidFill>
                  <a:srgbClr val="002060"/>
                </a:solidFill>
                <a:latin typeface="Times New Roman" panose="02020603050405020304" pitchFamily="18" charset="0"/>
                <a:cs typeface="Times New Roman" panose="02020603050405020304" pitchFamily="18" charset="0"/>
              </a:rPr>
              <a:t>Хөгжлийн бэрхшээлтэй хүмүүсийн хөдөлмөр эрхлэлтийг дэмжих холбооноос 1 удаагийн мөнгөн тэтгэмж бизнес эхлүүлэхийг дэмжих зорилгоор өгдөг ба амьжиргааны зардал бас багтсан байдаг</a:t>
            </a:r>
          </a:p>
          <a:p>
            <a:pPr marL="230188" indent="-230188" algn="just">
              <a:buAutoNum type="arabicPeriod"/>
            </a:pPr>
            <a:r>
              <a:rPr lang="mn-MN" sz="1100" dirty="0">
                <a:solidFill>
                  <a:srgbClr val="002060"/>
                </a:solidFill>
                <a:latin typeface="Times New Roman" panose="02020603050405020304" pitchFamily="18" charset="0"/>
                <a:cs typeface="Times New Roman" panose="02020603050405020304" pitchFamily="18" charset="0"/>
              </a:rPr>
              <a:t>ЖДҮ эрхлэн явуулдаг хөгжлийн бэрхшээлтэй хүмүүст сар бүр тогтмол олгоддог тэтгэмж ба 2016 оны байдлаар 1 сард олгогдох мөнгөн тэтгэмж 251 евро байсан</a:t>
            </a:r>
          </a:p>
          <a:p>
            <a:r>
              <a:rPr lang="mn-MN" sz="1100" dirty="0">
                <a:solidFill>
                  <a:srgbClr val="002060"/>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782254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0988675" cy="48260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ДАНИ УЛС</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AA68305-7221-F854-F8EE-17FF8A003E42}"/>
              </a:ext>
            </a:extLst>
          </p:cNvPr>
          <p:cNvSpPr txBox="1"/>
          <p:nvPr/>
        </p:nvSpPr>
        <p:spPr>
          <a:xfrm>
            <a:off x="9486900" y="6416772"/>
            <a:ext cx="25146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Дани улс - Энхцэцэг</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5" name="Title 1">
            <a:extLst>
              <a:ext uri="{FF2B5EF4-FFF2-40B4-BE49-F238E27FC236}">
                <a16:creationId xmlns:a16="http://schemas.microsoft.com/office/drawing/2014/main" id="{404D6FF3-0046-75E0-7F65-4E70A598ED79}"/>
              </a:ext>
            </a:extLst>
          </p:cNvPr>
          <p:cNvSpPr txBox="1">
            <a:spLocks/>
          </p:cNvSpPr>
          <p:nvPr/>
        </p:nvSpPr>
        <p:spPr>
          <a:xfrm>
            <a:off x="537245" y="1161299"/>
            <a:ext cx="1158204" cy="1048195"/>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err="1">
                <a:solidFill>
                  <a:srgbClr val="002060"/>
                </a:solidFill>
                <a:latin typeface="Times New Roman" panose="02020603050405020304" pitchFamily="18" charset="0"/>
                <a:cs typeface="Times New Roman" panose="02020603050405020304" pitchFamily="18" charset="0"/>
              </a:rPr>
              <a:t>КОВИД</a:t>
            </a:r>
            <a:r>
              <a:rPr lang="mn-MN" sz="1200" dirty="0">
                <a:solidFill>
                  <a:srgbClr val="002060"/>
                </a:solidFill>
                <a:latin typeface="Times New Roman" panose="02020603050405020304" pitchFamily="18" charset="0"/>
                <a:cs typeface="Times New Roman" panose="02020603050405020304" pitchFamily="18" charset="0"/>
              </a:rPr>
              <a:t>-19 </a:t>
            </a:r>
            <a:r>
              <a:rPr lang="mn-MN" sz="1200" dirty="0" err="1">
                <a:solidFill>
                  <a:srgbClr val="002060"/>
                </a:solidFill>
                <a:latin typeface="Times New Roman" panose="02020603050405020304" pitchFamily="18" charset="0"/>
                <a:cs typeface="Times New Roman" panose="02020603050405020304" pitchFamily="18" charset="0"/>
              </a:rPr>
              <a:t>ын</a:t>
            </a:r>
            <a:r>
              <a:rPr lang="mn-MN" sz="1200" dirty="0">
                <a:solidFill>
                  <a:srgbClr val="002060"/>
                </a:solidFill>
                <a:latin typeface="Times New Roman" panose="02020603050405020304" pitchFamily="18" charset="0"/>
                <a:cs typeface="Times New Roman" panose="02020603050405020304" pitchFamily="18" charset="0"/>
              </a:rPr>
              <a:t> үед тулгамдсан асуудлууд</a:t>
            </a:r>
          </a:p>
        </p:txBody>
      </p:sp>
      <p:sp>
        <p:nvSpPr>
          <p:cNvPr id="34" name="TextBox 33">
            <a:extLst>
              <a:ext uri="{FF2B5EF4-FFF2-40B4-BE49-F238E27FC236}">
                <a16:creationId xmlns:a16="http://schemas.microsoft.com/office/drawing/2014/main" id="{13AF1260-C8AE-A873-4A42-EFEB7585F0DB}"/>
              </a:ext>
            </a:extLst>
          </p:cNvPr>
          <p:cNvSpPr txBox="1"/>
          <p:nvPr/>
        </p:nvSpPr>
        <p:spPr>
          <a:xfrm>
            <a:off x="1839623" y="1110458"/>
            <a:ext cx="9685268" cy="1107996"/>
          </a:xfrm>
          <a:prstGeom prst="rect">
            <a:avLst/>
          </a:prstGeom>
          <a:noFill/>
        </p:spPr>
        <p:txBody>
          <a:bodyPr wrap="square" rtlCol="0">
            <a:spAutoFit/>
          </a:bodyPr>
          <a:lstStyle/>
          <a:p>
            <a:pPr marL="171450" indent="-171450">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Санхүүгийн  байгууллагаас олгох зээлийн  хэмжээ  буурсан.</a:t>
            </a:r>
          </a:p>
          <a:p>
            <a:pPr marL="171450" indent="-171450">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Зээлийн  хүү  өссөн.</a:t>
            </a:r>
            <a:endParaRPr lang="en-US" sz="1100" dirty="0">
              <a:solidFill>
                <a:srgbClr val="002060"/>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Эргэлтийн  хөрөнгө буурсан.</a:t>
            </a:r>
            <a:endParaRPr lang="en-US" sz="1100" dirty="0">
              <a:solidFill>
                <a:srgbClr val="002060"/>
              </a:solidFill>
              <a:latin typeface="Times New Roman" panose="02020603050405020304" pitchFamily="18" charset="0"/>
              <a:cs typeface="Times New Roman" panose="02020603050405020304" pitchFamily="18" charset="0"/>
            </a:endParaRPr>
          </a:p>
          <a:p>
            <a:pPr marL="171450" indent="-171450">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Борлуулалт буурсан.</a:t>
            </a:r>
          </a:p>
          <a:p>
            <a:pPr marL="171450" indent="-171450">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Зээлийн  төлөлт  буурсан.</a:t>
            </a:r>
          </a:p>
          <a:p>
            <a:pPr marL="171450" indent="-171450">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Барааны эргэлт буурсан.</a:t>
            </a:r>
          </a:p>
        </p:txBody>
      </p:sp>
      <p:sp>
        <p:nvSpPr>
          <p:cNvPr id="44" name="Title 1">
            <a:extLst>
              <a:ext uri="{FF2B5EF4-FFF2-40B4-BE49-F238E27FC236}">
                <a16:creationId xmlns:a16="http://schemas.microsoft.com/office/drawing/2014/main" id="{14873245-F45D-87F6-07F3-8CC69CF6ABA8}"/>
              </a:ext>
            </a:extLst>
          </p:cNvPr>
          <p:cNvSpPr txBox="1">
            <a:spLocks/>
          </p:cNvSpPr>
          <p:nvPr/>
        </p:nvSpPr>
        <p:spPr>
          <a:xfrm>
            <a:off x="537245" y="2785574"/>
            <a:ext cx="1158204" cy="2284969"/>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Бодлого </a:t>
            </a:r>
          </a:p>
        </p:txBody>
      </p:sp>
      <p:sp>
        <p:nvSpPr>
          <p:cNvPr id="11" name="Content Placeholder 3">
            <a:extLst>
              <a:ext uri="{FF2B5EF4-FFF2-40B4-BE49-F238E27FC236}">
                <a16:creationId xmlns:a16="http://schemas.microsoft.com/office/drawing/2014/main" id="{59822C77-07D5-60CB-0A7B-5388D6D29DC9}"/>
              </a:ext>
            </a:extLst>
          </p:cNvPr>
          <p:cNvSpPr txBox="1">
            <a:spLocks/>
          </p:cNvSpPr>
          <p:nvPr/>
        </p:nvSpPr>
        <p:spPr>
          <a:xfrm>
            <a:off x="1992702" y="2769836"/>
            <a:ext cx="9532188" cy="1318327"/>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None/>
            </a:pPr>
            <a:r>
              <a:rPr lang="mn-MN" sz="1100" dirty="0">
                <a:solidFill>
                  <a:srgbClr val="002060"/>
                </a:solidFill>
                <a:latin typeface="Times New Roman" panose="02020603050405020304" pitchFamily="18" charset="0"/>
                <a:cs typeface="Times New Roman" panose="02020603050405020304" pitchFamily="18" charset="0"/>
              </a:rPr>
              <a:t>Данийн засгийн  газар</a:t>
            </a:r>
            <a:r>
              <a:rPr lang="en-US" sz="1100" dirty="0">
                <a:solidFill>
                  <a:srgbClr val="002060"/>
                </a:solidFill>
                <a:latin typeface="Times New Roman" panose="02020603050405020304" pitchFamily="18" charset="0"/>
                <a:cs typeface="Times New Roman" panose="02020603050405020304" pitchFamily="18" charset="0"/>
              </a:rPr>
              <a:t>  </a:t>
            </a:r>
            <a:r>
              <a:rPr lang="mn-MN" sz="1100" dirty="0">
                <a:solidFill>
                  <a:srgbClr val="002060"/>
                </a:solidFill>
                <a:latin typeface="Times New Roman" panose="02020603050405020304" pitchFamily="18" charset="0"/>
                <a:cs typeface="Times New Roman" panose="02020603050405020304" pitchFamily="18" charset="0"/>
              </a:rPr>
              <a:t> нь мэргэжлийн  хөрөнгө оруулагчдын хөрөнгийг хадгалж хамгаалах</a:t>
            </a:r>
            <a:r>
              <a:rPr lang="en-US" sz="1100" dirty="0">
                <a:solidFill>
                  <a:srgbClr val="002060"/>
                </a:solidFill>
                <a:latin typeface="Times New Roman" panose="02020603050405020304" pitchFamily="18" charset="0"/>
                <a:cs typeface="Times New Roman" panose="02020603050405020304" pitchFamily="18" charset="0"/>
              </a:rPr>
              <a:t> </a:t>
            </a:r>
            <a:r>
              <a:rPr lang="mn-MN" sz="1100" dirty="0">
                <a:solidFill>
                  <a:srgbClr val="002060"/>
                </a:solidFill>
                <a:latin typeface="Times New Roman" panose="02020603050405020304" pitchFamily="18" charset="0"/>
                <a:cs typeface="Times New Roman" panose="02020603050405020304" pitchFamily="18" charset="0"/>
              </a:rPr>
              <a:t>зорилгоор нэг удаагийн хөрөнгө оруулалтаас 3 дахин  их хэмжээний зээлийг олгох 2 шинэ схемийг хэрэгжүүлсэн.</a:t>
            </a:r>
            <a:r>
              <a:rPr lang="en-US" sz="1100" dirty="0">
                <a:solidFill>
                  <a:srgbClr val="002060"/>
                </a:solidFill>
                <a:latin typeface="Times New Roman" panose="02020603050405020304" pitchFamily="18" charset="0"/>
                <a:cs typeface="Times New Roman" panose="02020603050405020304" pitchFamily="18" charset="0"/>
              </a:rPr>
              <a:t> </a:t>
            </a:r>
            <a:endParaRPr lang="mn-MN" sz="1100" dirty="0">
              <a:solidFill>
                <a:srgbClr val="002060"/>
              </a:solidFill>
              <a:latin typeface="Times New Roman" panose="02020603050405020304" pitchFamily="18" charset="0"/>
              <a:cs typeface="Times New Roman" panose="02020603050405020304" pitchFamily="18" charset="0"/>
            </a:endParaRPr>
          </a:p>
          <a:p>
            <a:pPr marL="0" indent="0" algn="just">
              <a:buNone/>
            </a:pPr>
            <a:r>
              <a:rPr lang="mn-MN" sz="1100" dirty="0">
                <a:solidFill>
                  <a:srgbClr val="002060"/>
                </a:solidFill>
                <a:latin typeface="Times New Roman" panose="02020603050405020304" pitchFamily="18" charset="0"/>
                <a:cs typeface="Times New Roman" panose="02020603050405020304" pitchFamily="18" charset="0"/>
              </a:rPr>
              <a:t>Мөн түүнчлэн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 эрхлэгчдэд зориулсан зээлийн  баталгааны схемийг </a:t>
            </a:r>
            <a:r>
              <a:rPr lang="en-US" sz="1100" dirty="0" err="1">
                <a:solidFill>
                  <a:srgbClr val="002060"/>
                </a:solidFill>
                <a:latin typeface="Times New Roman" panose="02020603050405020304" pitchFamily="18" charset="0"/>
                <a:cs typeface="Times New Roman" panose="02020603050405020304" pitchFamily="18" charset="0"/>
              </a:rPr>
              <a:t>Vaekstfonden</a:t>
            </a:r>
            <a:r>
              <a:rPr lang="en-US" sz="1100" dirty="0">
                <a:solidFill>
                  <a:srgbClr val="002060"/>
                </a:solidFill>
                <a:latin typeface="Times New Roman" panose="02020603050405020304" pitchFamily="18" charset="0"/>
                <a:cs typeface="Times New Roman" panose="02020603050405020304" pitchFamily="18" charset="0"/>
              </a:rPr>
              <a:t> </a:t>
            </a:r>
            <a:r>
              <a:rPr lang="mn-MN" sz="1100" dirty="0">
                <a:solidFill>
                  <a:srgbClr val="002060"/>
                </a:solidFill>
                <a:latin typeface="Times New Roman" panose="02020603050405020304" pitchFamily="18" charset="0"/>
                <a:cs typeface="Times New Roman" panose="02020603050405020304" pitchFamily="18" charset="0"/>
              </a:rPr>
              <a:t>болон </a:t>
            </a:r>
            <a:r>
              <a:rPr lang="en-US" sz="1100" dirty="0">
                <a:solidFill>
                  <a:srgbClr val="002060"/>
                </a:solidFill>
                <a:latin typeface="Times New Roman" panose="02020603050405020304" pitchFamily="18" charset="0"/>
                <a:cs typeface="Times New Roman" panose="02020603050405020304" pitchFamily="18" charset="0"/>
              </a:rPr>
              <a:t>EKF-</a:t>
            </a:r>
            <a:r>
              <a:rPr lang="mn-MN" sz="1100" dirty="0">
                <a:solidFill>
                  <a:srgbClr val="002060"/>
                </a:solidFill>
                <a:latin typeface="Times New Roman" panose="02020603050405020304" pitchFamily="18" charset="0"/>
                <a:cs typeface="Times New Roman" panose="02020603050405020304" pitchFamily="18" charset="0"/>
              </a:rPr>
              <a:t>д</a:t>
            </a:r>
            <a:r>
              <a:rPr lang="en-US" sz="1100" dirty="0">
                <a:solidFill>
                  <a:srgbClr val="002060"/>
                </a:solidFill>
                <a:latin typeface="Times New Roman" panose="02020603050405020304" pitchFamily="18" charset="0"/>
                <a:cs typeface="Times New Roman" panose="02020603050405020304" pitchFamily="18" charset="0"/>
              </a:rPr>
              <a:t> </a:t>
            </a:r>
            <a:r>
              <a:rPr lang="mn-MN" sz="1100" dirty="0">
                <a:solidFill>
                  <a:srgbClr val="002060"/>
                </a:solidFill>
                <a:latin typeface="Times New Roman" panose="02020603050405020304" pitchFamily="18" charset="0"/>
                <a:cs typeface="Times New Roman" panose="02020603050405020304" pitchFamily="18" charset="0"/>
              </a:rPr>
              <a:t>хэрэгжүүлсэн. </a:t>
            </a:r>
            <a:r>
              <a:rPr lang="mn-MN" sz="1100" dirty="0" err="1">
                <a:solidFill>
                  <a:srgbClr val="002060"/>
                </a:solidFill>
                <a:latin typeface="Times New Roman" panose="02020603050405020304" pitchFamily="18" charset="0"/>
                <a:cs typeface="Times New Roman" panose="02020603050405020304" pitchFamily="18" charset="0"/>
              </a:rPr>
              <a:t>Ковид</a:t>
            </a:r>
            <a:r>
              <a:rPr lang="mn-MN" sz="1100" dirty="0">
                <a:solidFill>
                  <a:srgbClr val="002060"/>
                </a:solidFill>
                <a:latin typeface="Times New Roman" panose="02020603050405020304" pitchFamily="18" charset="0"/>
                <a:cs typeface="Times New Roman" panose="02020603050405020304" pitchFamily="18" charset="0"/>
              </a:rPr>
              <a:t>19 нөлөөгөөр  нийт барааны эргэлт 30-аас дээш хувиар буурсан ЖДҮ эрхлэгчдэд арилжааны банкнаас олгох шинэ зээлд 90</a:t>
            </a:r>
            <a:r>
              <a:rPr lang="en-US" sz="1100" dirty="0">
                <a:solidFill>
                  <a:srgbClr val="002060"/>
                </a:solidFill>
                <a:latin typeface="Times New Roman" panose="02020603050405020304" pitchFamily="18" charset="0"/>
                <a:cs typeface="Times New Roman" panose="02020603050405020304" pitchFamily="18" charset="0"/>
              </a:rPr>
              <a:t>%</a:t>
            </a:r>
            <a:r>
              <a:rPr lang="mn-MN" sz="1100" dirty="0">
                <a:solidFill>
                  <a:srgbClr val="002060"/>
                </a:solidFill>
                <a:latin typeface="Times New Roman" panose="02020603050405020304" pitchFamily="18" charset="0"/>
                <a:cs typeface="Times New Roman" panose="02020603050405020304" pitchFamily="18" charset="0"/>
              </a:rPr>
              <a:t> </a:t>
            </a:r>
            <a:r>
              <a:rPr lang="en-US" sz="1100" dirty="0">
                <a:solidFill>
                  <a:srgbClr val="002060"/>
                </a:solidFill>
                <a:latin typeface="Times New Roman" panose="02020603050405020304" pitchFamily="18" charset="0"/>
                <a:cs typeface="Times New Roman" panose="02020603050405020304" pitchFamily="18" charset="0"/>
              </a:rPr>
              <a:t>(</a:t>
            </a:r>
            <a:r>
              <a:rPr lang="mn-MN" sz="1100" dirty="0">
                <a:solidFill>
                  <a:srgbClr val="002060"/>
                </a:solidFill>
                <a:latin typeface="Times New Roman" panose="02020603050405020304" pitchFamily="18" charset="0"/>
                <a:cs typeface="Times New Roman" panose="02020603050405020304" pitchFamily="18" charset="0"/>
              </a:rPr>
              <a:t>75</a:t>
            </a:r>
            <a:r>
              <a:rPr lang="en-US" sz="1100" dirty="0">
                <a:solidFill>
                  <a:srgbClr val="002060"/>
                </a:solidFill>
                <a:latin typeface="Times New Roman" panose="02020603050405020304" pitchFamily="18" charset="0"/>
                <a:cs typeface="Times New Roman" panose="02020603050405020304" pitchFamily="18" charset="0"/>
              </a:rPr>
              <a:t>% </a:t>
            </a:r>
            <a:r>
              <a:rPr lang="mn-MN" sz="1100" dirty="0">
                <a:solidFill>
                  <a:srgbClr val="002060"/>
                </a:solidFill>
                <a:latin typeface="Times New Roman" panose="02020603050405020304" pitchFamily="18" charset="0"/>
                <a:cs typeface="Times New Roman" panose="02020603050405020304" pitchFamily="18" charset="0"/>
              </a:rPr>
              <a:t>байдаг</a:t>
            </a:r>
            <a:r>
              <a:rPr lang="en-US" sz="1100" dirty="0">
                <a:solidFill>
                  <a:srgbClr val="002060"/>
                </a:solidFill>
                <a:latin typeface="Times New Roman" panose="02020603050405020304" pitchFamily="18" charset="0"/>
                <a:cs typeface="Times New Roman" panose="02020603050405020304" pitchFamily="18" charset="0"/>
              </a:rPr>
              <a:t>)</a:t>
            </a:r>
            <a:r>
              <a:rPr lang="mn-MN" sz="1100" dirty="0">
                <a:solidFill>
                  <a:srgbClr val="002060"/>
                </a:solidFill>
                <a:latin typeface="Times New Roman" panose="02020603050405020304" pitchFamily="18" charset="0"/>
                <a:cs typeface="Times New Roman" panose="02020603050405020304" pitchFamily="18" charset="0"/>
              </a:rPr>
              <a:t> хүртэл</a:t>
            </a:r>
            <a:r>
              <a:rPr lang="en-US" sz="1100" dirty="0">
                <a:solidFill>
                  <a:srgbClr val="002060"/>
                </a:solidFill>
                <a:latin typeface="Times New Roman" panose="02020603050405020304" pitchFamily="18" charset="0"/>
                <a:cs typeface="Times New Roman" panose="02020603050405020304" pitchFamily="18" charset="0"/>
              </a:rPr>
              <a:t> </a:t>
            </a:r>
            <a:r>
              <a:rPr lang="mn-MN" sz="1100" dirty="0">
                <a:solidFill>
                  <a:srgbClr val="002060"/>
                </a:solidFill>
                <a:latin typeface="Times New Roman" panose="02020603050405020304" pitchFamily="18" charset="0"/>
                <a:cs typeface="Times New Roman" panose="02020603050405020304" pitchFamily="18" charset="0"/>
              </a:rPr>
              <a:t>батлан даалтыг гаргасан. </a:t>
            </a:r>
          </a:p>
          <a:p>
            <a:pPr marL="0" indent="0" algn="just">
              <a:buFont typeface="Calibri" panose="020F0502020204030204" pitchFamily="34" charset="0"/>
              <a:buNone/>
            </a:pPr>
            <a:r>
              <a:rPr lang="en-US" sz="1100" dirty="0">
                <a:solidFill>
                  <a:srgbClr val="002060"/>
                </a:solidFill>
                <a:latin typeface="Times New Roman" panose="02020603050405020304" pitchFamily="18" charset="0"/>
                <a:cs typeface="Times New Roman" panose="02020603050405020304" pitchFamily="18" charset="0"/>
              </a:rPr>
              <a:t>2020 </a:t>
            </a:r>
            <a:r>
              <a:rPr lang="mn-MN" sz="1100" dirty="0">
                <a:solidFill>
                  <a:srgbClr val="002060"/>
                </a:solidFill>
                <a:latin typeface="Times New Roman" panose="02020603050405020304" pitchFamily="18" charset="0"/>
                <a:cs typeface="Times New Roman" panose="02020603050405020304" pitchFamily="18" charset="0"/>
              </a:rPr>
              <a:t> онд  нийт </a:t>
            </a:r>
            <a:r>
              <a:rPr lang="mn-MN" sz="1100" b="1" dirty="0">
                <a:solidFill>
                  <a:srgbClr val="002060"/>
                </a:solidFill>
                <a:latin typeface="Times New Roman" panose="02020603050405020304" pitchFamily="18" charset="0"/>
                <a:cs typeface="Times New Roman" panose="02020603050405020304" pitchFamily="18" charset="0"/>
              </a:rPr>
              <a:t>1781 сая </a:t>
            </a:r>
            <a:r>
              <a:rPr lang="mn-MN" sz="1100" b="1" dirty="0" err="1">
                <a:solidFill>
                  <a:srgbClr val="002060"/>
                </a:solidFill>
                <a:latin typeface="Times New Roman" panose="02020603050405020304" pitchFamily="18" charset="0"/>
                <a:cs typeface="Times New Roman" panose="02020603050405020304" pitchFamily="18" charset="0"/>
              </a:rPr>
              <a:t>дани</a:t>
            </a:r>
            <a:r>
              <a:rPr lang="mn-MN" sz="1100" b="1" dirty="0">
                <a:solidFill>
                  <a:srgbClr val="002060"/>
                </a:solidFill>
                <a:latin typeface="Times New Roman" panose="02020603050405020304" pitchFamily="18" charset="0"/>
                <a:cs typeface="Times New Roman" panose="02020603050405020304" pitchFamily="18" charset="0"/>
              </a:rPr>
              <a:t> </a:t>
            </a:r>
            <a:r>
              <a:rPr lang="mn-MN" sz="1100" b="1" dirty="0" err="1">
                <a:solidFill>
                  <a:srgbClr val="002060"/>
                </a:solidFill>
                <a:latin typeface="Times New Roman" panose="02020603050405020304" pitchFamily="18" charset="0"/>
                <a:cs typeface="Times New Roman" panose="02020603050405020304" pitchFamily="18" charset="0"/>
              </a:rPr>
              <a:t>крон</a:t>
            </a:r>
            <a:r>
              <a:rPr lang="mn-MN" sz="1100" b="1" dirty="0">
                <a:solidFill>
                  <a:srgbClr val="002060"/>
                </a:solidFill>
                <a:latin typeface="Times New Roman" panose="02020603050405020304" pitchFamily="18" charset="0"/>
                <a:cs typeface="Times New Roman" panose="02020603050405020304" pitchFamily="18" charset="0"/>
              </a:rPr>
              <a:t> </a:t>
            </a:r>
            <a:r>
              <a:rPr lang="en-US" sz="1100" dirty="0">
                <a:solidFill>
                  <a:srgbClr val="002060"/>
                </a:solidFill>
                <a:latin typeface="Times New Roman" panose="02020603050405020304" pitchFamily="18" charset="0"/>
                <a:cs typeface="Times New Roman" panose="02020603050405020304" pitchFamily="18" charset="0"/>
              </a:rPr>
              <a:t>(1 USD = 6.98908 DKK)</a:t>
            </a:r>
            <a:r>
              <a:rPr lang="mn-MN" sz="1100" dirty="0">
                <a:solidFill>
                  <a:srgbClr val="002060"/>
                </a:solidFill>
                <a:latin typeface="Times New Roman" panose="02020603050405020304" pitchFamily="18" charset="0"/>
                <a:cs typeface="Times New Roman" panose="02020603050405020304" pitchFamily="18" charset="0"/>
              </a:rPr>
              <a:t>-ыг улсын  хөрөнгө оруулалтын  сан </a:t>
            </a:r>
            <a:r>
              <a:rPr lang="en-US" sz="1100" dirty="0">
                <a:solidFill>
                  <a:srgbClr val="002060"/>
                </a:solidFill>
                <a:latin typeface="Times New Roman" panose="02020603050405020304" pitchFamily="18" charset="0"/>
                <a:cs typeface="Times New Roman" panose="02020603050405020304" pitchFamily="18" charset="0"/>
              </a:rPr>
              <a:t>(</a:t>
            </a:r>
            <a:r>
              <a:rPr lang="en-US" sz="1100" dirty="0" err="1">
                <a:solidFill>
                  <a:srgbClr val="002060"/>
                </a:solidFill>
                <a:latin typeface="Times New Roman" panose="02020603050405020304" pitchFamily="18" charset="0"/>
                <a:cs typeface="Times New Roman" panose="02020603050405020304" pitchFamily="18" charset="0"/>
              </a:rPr>
              <a:t>Vaekstfonden</a:t>
            </a:r>
            <a:r>
              <a:rPr lang="en-US" sz="1100" dirty="0">
                <a:solidFill>
                  <a:srgbClr val="002060"/>
                </a:solidFill>
                <a:latin typeface="Times New Roman" panose="02020603050405020304" pitchFamily="18" charset="0"/>
                <a:cs typeface="Times New Roman" panose="02020603050405020304" pitchFamily="18" charset="0"/>
              </a:rPr>
              <a:t>)-</a:t>
            </a:r>
            <a:r>
              <a:rPr lang="mn-MN" sz="1100" dirty="0">
                <a:solidFill>
                  <a:srgbClr val="002060"/>
                </a:solidFill>
                <a:latin typeface="Times New Roman" panose="02020603050405020304" pitchFamily="18" charset="0"/>
                <a:cs typeface="Times New Roman" panose="02020603050405020304" pitchFamily="18" charset="0"/>
              </a:rPr>
              <a:t>аар дамжуулан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 эрхлэгчдэд  олгосон  ба Экспортын зээлийн  агентлагаар </a:t>
            </a:r>
            <a:r>
              <a:rPr lang="mn-MN" sz="1100" b="1" dirty="0">
                <a:solidFill>
                  <a:srgbClr val="002060"/>
                </a:solidFill>
                <a:latin typeface="Times New Roman" panose="02020603050405020304" pitchFamily="18" charset="0"/>
                <a:cs typeface="Times New Roman" panose="02020603050405020304" pitchFamily="18" charset="0"/>
              </a:rPr>
              <a:t>1492 сая </a:t>
            </a:r>
            <a:r>
              <a:rPr lang="mn-MN" sz="1100" b="1" dirty="0" err="1">
                <a:solidFill>
                  <a:srgbClr val="002060"/>
                </a:solidFill>
                <a:latin typeface="Times New Roman" panose="02020603050405020304" pitchFamily="18" charset="0"/>
                <a:cs typeface="Times New Roman" panose="02020603050405020304" pitchFamily="18" charset="0"/>
              </a:rPr>
              <a:t>дани</a:t>
            </a:r>
            <a:r>
              <a:rPr lang="mn-MN" sz="1100" b="1" dirty="0">
                <a:solidFill>
                  <a:srgbClr val="002060"/>
                </a:solidFill>
                <a:latin typeface="Times New Roman" panose="02020603050405020304" pitchFamily="18" charset="0"/>
                <a:cs typeface="Times New Roman" panose="02020603050405020304" pitchFamily="18" charset="0"/>
              </a:rPr>
              <a:t> </a:t>
            </a:r>
            <a:r>
              <a:rPr lang="mn-MN" sz="1100" b="1" dirty="0" err="1">
                <a:solidFill>
                  <a:srgbClr val="002060"/>
                </a:solidFill>
                <a:latin typeface="Times New Roman" panose="02020603050405020304" pitchFamily="18" charset="0"/>
                <a:cs typeface="Times New Roman" panose="02020603050405020304" pitchFamily="18" charset="0"/>
              </a:rPr>
              <a:t>кроны</a:t>
            </a:r>
            <a:r>
              <a:rPr lang="mn-MN" sz="1100" dirty="0">
                <a:solidFill>
                  <a:srgbClr val="002060"/>
                </a:solidFill>
                <a:latin typeface="Times New Roman" panose="02020603050405020304" pitchFamily="18" charset="0"/>
                <a:cs typeface="Times New Roman" panose="02020603050405020304" pitchFamily="18" charset="0"/>
              </a:rPr>
              <a:t> батлан даалт гаргасан</a:t>
            </a:r>
            <a:r>
              <a:rPr lang="en-US" sz="1100" dirty="0">
                <a:solidFill>
                  <a:srgbClr val="002060"/>
                </a:solidFill>
                <a:latin typeface="Times New Roman" panose="02020603050405020304" pitchFamily="18" charset="0"/>
                <a:cs typeface="Times New Roman" panose="02020603050405020304" pitchFamily="18" charset="0"/>
              </a:rPr>
              <a:t>.</a:t>
            </a:r>
            <a:endParaRPr lang="mn-MN" sz="1100" dirty="0">
              <a:solidFill>
                <a:srgbClr val="002060"/>
              </a:solidFill>
              <a:latin typeface="Times New Roman" panose="02020603050405020304" pitchFamily="18" charset="0"/>
              <a:cs typeface="Times New Roman" panose="02020603050405020304" pitchFamily="18" charset="0"/>
            </a:endParaRPr>
          </a:p>
          <a:p>
            <a:pPr marL="0" indent="0" algn="just">
              <a:buFont typeface="Calibri" panose="020F0502020204030204" pitchFamily="34" charset="0"/>
              <a:buNone/>
            </a:pPr>
            <a:endParaRPr lang="mn-MN" sz="1100" dirty="0">
              <a:solidFill>
                <a:srgbClr val="002060"/>
              </a:solidFill>
              <a:latin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B5001CFF-FE21-A489-F0D6-F1DAB9715D8A}"/>
              </a:ext>
            </a:extLst>
          </p:cNvPr>
          <p:cNvSpPr txBox="1"/>
          <p:nvPr/>
        </p:nvSpPr>
        <p:spPr>
          <a:xfrm>
            <a:off x="1992702" y="4470379"/>
            <a:ext cx="4468483" cy="600164"/>
          </a:xfrm>
          <a:prstGeom prst="rect">
            <a:avLst/>
          </a:prstGeom>
          <a:noFill/>
        </p:spPr>
        <p:txBody>
          <a:bodyPr wrap="square">
            <a:spAutoFit/>
          </a:bodyPr>
          <a:lstStyle/>
          <a:p>
            <a:pPr algn="just"/>
            <a:r>
              <a:rPr lang="en-US" sz="1100" b="1" dirty="0">
                <a:solidFill>
                  <a:srgbClr val="FF0000"/>
                </a:solidFill>
                <a:latin typeface="Times New Roman" panose="02020603050405020304" pitchFamily="18" charset="0"/>
                <a:cs typeface="Times New Roman" panose="02020603050405020304" pitchFamily="18" charset="0"/>
              </a:rPr>
              <a:t>EKF</a:t>
            </a:r>
            <a:r>
              <a:rPr lang="en-US" sz="1100" dirty="0">
                <a:latin typeface="Times New Roman" panose="02020603050405020304" pitchFamily="18" charset="0"/>
                <a:cs typeface="Times New Roman" panose="02020603050405020304" pitchFamily="18" charset="0"/>
              </a:rPr>
              <a:t> </a:t>
            </a:r>
            <a:r>
              <a:rPr lang="mn-MN" sz="1100" dirty="0">
                <a:latin typeface="Times New Roman" panose="02020603050405020304" pitchFamily="18" charset="0"/>
                <a:cs typeface="Times New Roman" panose="02020603050405020304" pitchFamily="18" charset="0"/>
              </a:rPr>
              <a:t>-Экспортын зээлийн  агентлаг нь ЖДҮ эрхлэгчдэд зээл олгох, зээлийн  батлан даалт гаргахаас гадна даатгалын үйлчилгээ үзүүлдэг. </a:t>
            </a:r>
          </a:p>
          <a:p>
            <a:pPr algn="just"/>
            <a:r>
              <a:rPr lang="mn-MN" sz="1100" b="1" dirty="0">
                <a:latin typeface="Times New Roman" panose="02020603050405020304" pitchFamily="18" charset="0"/>
                <a:cs typeface="Times New Roman" panose="02020603050405020304" pitchFamily="18" charset="0"/>
              </a:rPr>
              <a:t>Нийт зээлийн  хязгаар</a:t>
            </a:r>
            <a:r>
              <a:rPr lang="mn-MN" sz="1100" dirty="0">
                <a:latin typeface="Times New Roman" panose="02020603050405020304" pitchFamily="18" charset="0"/>
                <a:cs typeface="Times New Roman" panose="02020603050405020304" pitchFamily="18" charset="0"/>
              </a:rPr>
              <a:t>-25 тэрбум дани крон</a:t>
            </a:r>
            <a:endParaRPr lang="en-US" sz="1100" dirty="0">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F4CEDEFB-A791-B2DF-22BC-D288A595F15F}"/>
              </a:ext>
            </a:extLst>
          </p:cNvPr>
          <p:cNvSpPr txBox="1"/>
          <p:nvPr/>
        </p:nvSpPr>
        <p:spPr>
          <a:xfrm>
            <a:off x="6682257" y="4470379"/>
            <a:ext cx="4842634" cy="769441"/>
          </a:xfrm>
          <a:prstGeom prst="rect">
            <a:avLst/>
          </a:prstGeom>
          <a:noFill/>
        </p:spPr>
        <p:txBody>
          <a:bodyPr wrap="square">
            <a:spAutoFit/>
          </a:bodyPr>
          <a:lstStyle/>
          <a:p>
            <a:pPr algn="just"/>
            <a:r>
              <a:rPr lang="en-US" sz="1100" b="1" dirty="0">
                <a:solidFill>
                  <a:srgbClr val="FF0000"/>
                </a:solidFill>
                <a:latin typeface="Times New Roman" panose="02020603050405020304" pitchFamily="18" charset="0"/>
                <a:cs typeface="Times New Roman" panose="02020603050405020304" pitchFamily="18" charset="0"/>
              </a:rPr>
              <a:t>Denmark</a:t>
            </a:r>
            <a:r>
              <a:rPr lang="mn-MN" sz="1100" dirty="0">
                <a:latin typeface="Times New Roman" panose="02020603050405020304" pitchFamily="18" charset="0"/>
                <a:cs typeface="Times New Roman" panose="02020603050405020304" pitchFamily="18" charset="0"/>
              </a:rPr>
              <a:t> -Улсын  хөрөнгө оруулалтын  сан</a:t>
            </a:r>
            <a:r>
              <a:rPr lang="en-US" sz="1100" dirty="0">
                <a:latin typeface="Times New Roman" panose="02020603050405020304" pitchFamily="18" charset="0"/>
                <a:cs typeface="Times New Roman" panose="02020603050405020304" pitchFamily="18" charset="0"/>
              </a:rPr>
              <a:t> </a:t>
            </a:r>
            <a:r>
              <a:rPr lang="mn-MN" sz="1100" dirty="0">
                <a:latin typeface="Times New Roman" panose="02020603050405020304" pitchFamily="18" charset="0"/>
                <a:cs typeface="Times New Roman" panose="02020603050405020304" pitchFamily="18" charset="0"/>
              </a:rPr>
              <a:t>нь бизнес эрхлэгчдэд зээл олгох,  батлан  даалт гаргахаас гадна шинэ бизнес эрхлэгчдэд дэмжлэг үзүүлдэг.</a:t>
            </a:r>
            <a:endParaRPr lang="en-US" sz="1100" dirty="0">
              <a:latin typeface="Times New Roman" panose="02020603050405020304" pitchFamily="18" charset="0"/>
              <a:cs typeface="Times New Roman" panose="02020603050405020304" pitchFamily="18" charset="0"/>
            </a:endParaRPr>
          </a:p>
          <a:p>
            <a:pPr algn="just"/>
            <a:r>
              <a:rPr lang="mn-MN" sz="1100" b="1" dirty="0">
                <a:latin typeface="Times New Roman" panose="02020603050405020304" pitchFamily="18" charset="0"/>
                <a:cs typeface="Times New Roman" panose="02020603050405020304" pitchFamily="18" charset="0"/>
              </a:rPr>
              <a:t>Санхүүжилт: </a:t>
            </a:r>
            <a:r>
              <a:rPr lang="mn-MN" sz="1100" dirty="0">
                <a:latin typeface="Times New Roman" panose="02020603050405020304" pitchFamily="18" charset="0"/>
                <a:cs typeface="Times New Roman" panose="02020603050405020304" pitchFamily="18" charset="0"/>
              </a:rPr>
              <a:t>Банк  болон ипотекийн  байгууллагад санхүүжилтийн  багц хэлбэрээр 1 сая дани кроноос дээш хэмжээгээр  зээл олгодог.</a:t>
            </a:r>
            <a:endParaRPr lang="en-US" sz="1100" dirty="0"/>
          </a:p>
        </p:txBody>
      </p:sp>
      <p:cxnSp>
        <p:nvCxnSpPr>
          <p:cNvPr id="12" name="Straight Connector 11">
            <a:extLst>
              <a:ext uri="{FF2B5EF4-FFF2-40B4-BE49-F238E27FC236}">
                <a16:creationId xmlns:a16="http://schemas.microsoft.com/office/drawing/2014/main" id="{341A8C4F-AF5A-32FC-EAB9-BEC738F5EA2C}"/>
              </a:ext>
            </a:extLst>
          </p:cNvPr>
          <p:cNvCxnSpPr>
            <a:cxnSpLocks/>
          </p:cNvCxnSpPr>
          <p:nvPr/>
        </p:nvCxnSpPr>
        <p:spPr>
          <a:xfrm>
            <a:off x="2053087" y="4182937"/>
            <a:ext cx="9471803" cy="0"/>
          </a:xfrm>
          <a:prstGeom prst="line">
            <a:avLst/>
          </a:prstGeom>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49253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0988675" cy="48260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ДАНИ УЛС</a:t>
            </a:r>
            <a:r>
              <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mn-M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Үр дүн /</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AA68305-7221-F854-F8EE-17FF8A003E42}"/>
              </a:ext>
            </a:extLst>
          </p:cNvPr>
          <p:cNvSpPr txBox="1"/>
          <p:nvPr/>
        </p:nvSpPr>
        <p:spPr>
          <a:xfrm>
            <a:off x="9486900" y="6416772"/>
            <a:ext cx="25146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Дани улс - Энхцэцэг</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7" name="TextBox 16">
            <a:extLst>
              <a:ext uri="{FF2B5EF4-FFF2-40B4-BE49-F238E27FC236}">
                <a16:creationId xmlns:a16="http://schemas.microsoft.com/office/drawing/2014/main" id="{5EF727C6-2B4F-C90B-3322-DF45C2E39AF3}"/>
              </a:ext>
            </a:extLst>
          </p:cNvPr>
          <p:cNvSpPr txBox="1"/>
          <p:nvPr/>
        </p:nvSpPr>
        <p:spPr>
          <a:xfrm>
            <a:off x="612475" y="4041345"/>
            <a:ext cx="2872597" cy="769441"/>
          </a:xfrm>
          <a:prstGeom prst="rect">
            <a:avLst/>
          </a:prstGeom>
          <a:noFill/>
        </p:spPr>
        <p:txBody>
          <a:bodyPr wrap="square">
            <a:spAutoFit/>
          </a:bodyPr>
          <a:lstStyle/>
          <a:p>
            <a:pPr algn="just"/>
            <a:r>
              <a:rPr lang="mn-MN" sz="1100" i="1" dirty="0">
                <a:solidFill>
                  <a:srgbClr val="FF0000"/>
                </a:solidFill>
                <a:latin typeface="Times New Roman" panose="02020603050405020304" pitchFamily="18" charset="0"/>
                <a:cs typeface="Times New Roman" panose="02020603050405020304" pitchFamily="18" charset="0"/>
              </a:rPr>
              <a:t>Тайлбар: 2020 оны байдлаар ЖДҮ эрхлэгчдэд олгож  буй шинэ зээлийн нийт хэмжээ 2019 онтой харьцуулахад буурсан  үзүүлэлттэй байна.</a:t>
            </a:r>
            <a:endParaRPr lang="en-US" sz="1100" i="1" dirty="0">
              <a:solidFill>
                <a:srgbClr val="FF0000"/>
              </a:solidFill>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13172448-A664-9424-213B-277F17382CA2}"/>
              </a:ext>
            </a:extLst>
          </p:cNvPr>
          <p:cNvSpPr txBox="1"/>
          <p:nvPr/>
        </p:nvSpPr>
        <p:spPr>
          <a:xfrm>
            <a:off x="3562709" y="4041345"/>
            <a:ext cx="2605179" cy="1277273"/>
          </a:xfrm>
          <a:prstGeom prst="rect">
            <a:avLst/>
          </a:prstGeom>
          <a:noFill/>
        </p:spPr>
        <p:txBody>
          <a:bodyPr wrap="square">
            <a:spAutoFit/>
          </a:bodyPr>
          <a:lstStyle/>
          <a:p>
            <a:pPr algn="just"/>
            <a:r>
              <a:rPr lang="mn-MN" sz="1100" i="1" dirty="0">
                <a:solidFill>
                  <a:srgbClr val="FF0000"/>
                </a:solidFill>
                <a:latin typeface="Times New Roman" panose="02020603050405020304" pitchFamily="18" charset="0"/>
                <a:cs typeface="Times New Roman" panose="02020603050405020304" pitchFamily="18" charset="0"/>
              </a:rPr>
              <a:t>Тайлбар:  2020 оны байдлаар ЖДҮ эрхлэгчдэд  Засгийн  газраас олгож буй  богино хугацаатай зээлийн хэмжээ 2019 онтой харьцуулахад өссөн  дүнтэй байгаа бол урт хугацаатай зээлийн  хэмжээ өмнөх оноос буурсан үзүүлэлттэй байна.</a:t>
            </a:r>
            <a:endParaRPr lang="en-US" sz="1100" i="1" dirty="0">
              <a:solidFill>
                <a:srgbClr val="FF0000"/>
              </a:solidFill>
              <a:latin typeface="Times New Roman" panose="02020603050405020304" pitchFamily="18" charset="0"/>
              <a:cs typeface="Times New Roman" panose="02020603050405020304" pitchFamily="18" charset="0"/>
            </a:endParaRPr>
          </a:p>
        </p:txBody>
      </p:sp>
      <p:pic>
        <p:nvPicPr>
          <p:cNvPr id="19" name="Picture 18">
            <a:extLst>
              <a:ext uri="{FF2B5EF4-FFF2-40B4-BE49-F238E27FC236}">
                <a16:creationId xmlns:a16="http://schemas.microsoft.com/office/drawing/2014/main" id="{B44E34DB-3341-3AC8-EF47-409FC290DA37}"/>
              </a:ext>
            </a:extLst>
          </p:cNvPr>
          <p:cNvPicPr>
            <a:picLocks noChangeAspect="1"/>
          </p:cNvPicPr>
          <p:nvPr/>
        </p:nvPicPr>
        <p:blipFill rotWithShape="1">
          <a:blip r:embed="rId2">
            <a:extLst>
              <a:ext uri="{28A0092B-C50C-407E-A947-70E740481C1C}">
                <a14:useLocalDpi xmlns:a14="http://schemas.microsoft.com/office/drawing/2010/main" val="0"/>
              </a:ext>
            </a:extLst>
          </a:blip>
          <a:srcRect l="4703" t="2548" r="3266" b="4723"/>
          <a:stretch/>
        </p:blipFill>
        <p:spPr>
          <a:xfrm>
            <a:off x="475656" y="1022685"/>
            <a:ext cx="5555412" cy="2941608"/>
          </a:xfrm>
          <a:prstGeom prst="rect">
            <a:avLst/>
          </a:prstGeom>
        </p:spPr>
      </p:pic>
      <p:sp>
        <p:nvSpPr>
          <p:cNvPr id="24" name="TextBox 23">
            <a:extLst>
              <a:ext uri="{FF2B5EF4-FFF2-40B4-BE49-F238E27FC236}">
                <a16:creationId xmlns:a16="http://schemas.microsoft.com/office/drawing/2014/main" id="{A0C2D0EB-7E20-A187-97BC-26952ADC726B}"/>
              </a:ext>
            </a:extLst>
          </p:cNvPr>
          <p:cNvSpPr txBox="1"/>
          <p:nvPr/>
        </p:nvSpPr>
        <p:spPr>
          <a:xfrm>
            <a:off x="6392175" y="4041345"/>
            <a:ext cx="2484406" cy="938719"/>
          </a:xfrm>
          <a:prstGeom prst="rect">
            <a:avLst/>
          </a:prstGeom>
          <a:noFill/>
        </p:spPr>
        <p:txBody>
          <a:bodyPr wrap="square">
            <a:spAutoFit/>
          </a:bodyPr>
          <a:lstStyle/>
          <a:p>
            <a:pPr algn="just"/>
            <a:r>
              <a:rPr lang="mn-MN" sz="1100" i="1" dirty="0">
                <a:solidFill>
                  <a:srgbClr val="FF0000"/>
                </a:solidFill>
                <a:latin typeface="Times New Roman" panose="02020603050405020304" pitchFamily="18" charset="0"/>
                <a:cs typeface="Times New Roman" panose="02020603050405020304" pitchFamily="18" charset="0"/>
              </a:rPr>
              <a:t>Тайлбар: 2020 оны байдлаар ЖДҮ эрхлэгчдэд олгож буй зээлийн хүүгийн  хэмжээг өмнөх  онтой харьцуулахад 1.85</a:t>
            </a:r>
            <a:r>
              <a:rPr lang="en-US" sz="1100" i="1" dirty="0">
                <a:solidFill>
                  <a:srgbClr val="FF0000"/>
                </a:solidFill>
                <a:latin typeface="Times New Roman" panose="02020603050405020304" pitchFamily="18" charset="0"/>
                <a:cs typeface="Times New Roman" panose="02020603050405020304" pitchFamily="18" charset="0"/>
              </a:rPr>
              <a:t>%</a:t>
            </a:r>
            <a:r>
              <a:rPr lang="mn-MN" sz="1100" i="1" dirty="0">
                <a:solidFill>
                  <a:srgbClr val="FF0000"/>
                </a:solidFill>
                <a:latin typeface="Times New Roman" panose="02020603050405020304" pitchFamily="18" charset="0"/>
                <a:cs typeface="Times New Roman" panose="02020603050405020304" pitchFamily="18" charset="0"/>
              </a:rPr>
              <a:t>-аас 1.93</a:t>
            </a:r>
            <a:r>
              <a:rPr lang="en-US" sz="1100" i="1" dirty="0">
                <a:solidFill>
                  <a:srgbClr val="FF0000"/>
                </a:solidFill>
                <a:latin typeface="Times New Roman" panose="02020603050405020304" pitchFamily="18" charset="0"/>
                <a:cs typeface="Times New Roman" panose="02020603050405020304" pitchFamily="18" charset="0"/>
              </a:rPr>
              <a:t>% </a:t>
            </a:r>
            <a:r>
              <a:rPr lang="mn-MN" sz="1100" i="1" dirty="0">
                <a:solidFill>
                  <a:srgbClr val="FF0000"/>
                </a:solidFill>
                <a:latin typeface="Times New Roman" panose="02020603050405020304" pitchFamily="18" charset="0"/>
                <a:cs typeface="Times New Roman" panose="02020603050405020304" pitchFamily="18" charset="0"/>
              </a:rPr>
              <a:t> бол аажмаар  өссөн.</a:t>
            </a:r>
            <a:endParaRPr lang="en-US" sz="1100" i="1" dirty="0">
              <a:solidFill>
                <a:srgbClr val="FF0000"/>
              </a:solidFill>
              <a:latin typeface="Times New Roman" panose="02020603050405020304" pitchFamily="18" charset="0"/>
              <a:cs typeface="Times New Roman" panose="02020603050405020304" pitchFamily="18" charset="0"/>
            </a:endParaRPr>
          </a:p>
        </p:txBody>
      </p:sp>
      <p:sp>
        <p:nvSpPr>
          <p:cNvPr id="25" name="TextBox 24">
            <a:extLst>
              <a:ext uri="{FF2B5EF4-FFF2-40B4-BE49-F238E27FC236}">
                <a16:creationId xmlns:a16="http://schemas.microsoft.com/office/drawing/2014/main" id="{9303C41A-2ED6-5B93-6697-7B51AD054C27}"/>
              </a:ext>
            </a:extLst>
          </p:cNvPr>
          <p:cNvSpPr txBox="1"/>
          <p:nvPr/>
        </p:nvSpPr>
        <p:spPr>
          <a:xfrm>
            <a:off x="9095120" y="4017502"/>
            <a:ext cx="2484406" cy="938719"/>
          </a:xfrm>
          <a:prstGeom prst="rect">
            <a:avLst/>
          </a:prstGeom>
          <a:noFill/>
        </p:spPr>
        <p:txBody>
          <a:bodyPr wrap="square">
            <a:spAutoFit/>
          </a:bodyPr>
          <a:lstStyle/>
          <a:p>
            <a:pPr algn="just"/>
            <a:r>
              <a:rPr lang="mn-MN" sz="1100" i="1" dirty="0">
                <a:solidFill>
                  <a:srgbClr val="FF0000"/>
                </a:solidFill>
                <a:latin typeface="Times New Roman" panose="02020603050405020304" pitchFamily="18" charset="0"/>
                <a:cs typeface="Times New Roman" panose="02020603050405020304" pitchFamily="18" charset="0"/>
              </a:rPr>
              <a:t>Тайлбар: 2020 оны байдлаар ЖДҮ эрхлэгчдэд  Засгийн  газраас олгож буй зээлийн  батлан  даалтын  хэмжээ өмнөх  онуудаас 2 дахин  өссөн.</a:t>
            </a:r>
            <a:endParaRPr lang="en-US" sz="1100" i="1" dirty="0">
              <a:solidFill>
                <a:srgbClr val="FF0000"/>
              </a:solidFill>
              <a:latin typeface="Times New Roman" panose="020206030504050203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C16C7809-F3C5-125B-AC12-B9F034832901}"/>
              </a:ext>
            </a:extLst>
          </p:cNvPr>
          <p:cNvPicPr>
            <a:picLocks noChangeAspect="1"/>
          </p:cNvPicPr>
          <p:nvPr/>
        </p:nvPicPr>
        <p:blipFill rotWithShape="1">
          <a:blip r:embed="rId3">
            <a:extLst>
              <a:ext uri="{28A0092B-C50C-407E-A947-70E740481C1C}">
                <a14:useLocalDpi xmlns:a14="http://schemas.microsoft.com/office/drawing/2010/main" val="0"/>
              </a:ext>
            </a:extLst>
          </a:blip>
          <a:srcRect l="6367" t="2320" r="4580" b="-2744"/>
          <a:stretch/>
        </p:blipFill>
        <p:spPr>
          <a:xfrm>
            <a:off x="6262777" y="835312"/>
            <a:ext cx="5262114" cy="3128981"/>
          </a:xfrm>
          <a:prstGeom prst="rect">
            <a:avLst/>
          </a:prstGeom>
        </p:spPr>
      </p:pic>
    </p:spTree>
    <p:extLst>
      <p:ext uri="{BB962C8B-B14F-4D97-AF65-F5344CB8AC3E}">
        <p14:creationId xmlns:p14="http://schemas.microsoft.com/office/powerpoint/2010/main" val="172064680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0988675" cy="48260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ДАНИ УЛС </a:t>
            </a:r>
            <a:r>
              <a:rPr lang="en-US"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mn-M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Үр дүн /</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AA68305-7221-F854-F8EE-17FF8A003E42}"/>
              </a:ext>
            </a:extLst>
          </p:cNvPr>
          <p:cNvSpPr txBox="1"/>
          <p:nvPr/>
        </p:nvSpPr>
        <p:spPr>
          <a:xfrm>
            <a:off x="9486900" y="6416772"/>
            <a:ext cx="25146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Дани улс - Энхцэцэг</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7FDD1410-26B7-A5E2-7C85-B6E1987182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1306" y="1578635"/>
            <a:ext cx="9989387" cy="3122876"/>
          </a:xfrm>
          <a:prstGeom prst="rect">
            <a:avLst/>
          </a:prstGeom>
        </p:spPr>
      </p:pic>
      <p:sp>
        <p:nvSpPr>
          <p:cNvPr id="11" name="TextBox 10">
            <a:extLst>
              <a:ext uri="{FF2B5EF4-FFF2-40B4-BE49-F238E27FC236}">
                <a16:creationId xmlns:a16="http://schemas.microsoft.com/office/drawing/2014/main" id="{8309049F-05AA-40DF-3F81-CCC094BBB3CC}"/>
              </a:ext>
            </a:extLst>
          </p:cNvPr>
          <p:cNvSpPr txBox="1"/>
          <p:nvPr/>
        </p:nvSpPr>
        <p:spPr>
          <a:xfrm>
            <a:off x="1733909" y="4956199"/>
            <a:ext cx="4192438" cy="646331"/>
          </a:xfrm>
          <a:prstGeom prst="rect">
            <a:avLst/>
          </a:prstGeom>
          <a:noFill/>
        </p:spPr>
        <p:txBody>
          <a:bodyPr wrap="square">
            <a:spAutoFit/>
          </a:bodyPr>
          <a:lstStyle/>
          <a:p>
            <a:pPr algn="just"/>
            <a:r>
              <a:rPr lang="mn-MN" sz="1200" i="1" dirty="0">
                <a:solidFill>
                  <a:srgbClr val="FF0000"/>
                </a:solidFill>
                <a:latin typeface="Times New Roman" panose="02020603050405020304" pitchFamily="18" charset="0"/>
                <a:cs typeface="Times New Roman" panose="02020603050405020304" pitchFamily="18" charset="0"/>
              </a:rPr>
              <a:t>Тайлбар: 2020 оны байдлаах ЖДҮ эрхлэгч болон аж ахуй эрхлэгчдэд олгож буй зээлийн  зөрчил өмнөх  онуудтай харьцуулахад огцом өсөх хандлагатай байна.</a:t>
            </a:r>
            <a:endParaRPr lang="en-US" sz="1200" i="1" dirty="0">
              <a:solidFill>
                <a:srgbClr val="FF000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14699B7E-99FF-90AC-B2DA-28A33BA1278D}"/>
              </a:ext>
            </a:extLst>
          </p:cNvPr>
          <p:cNvSpPr txBox="1"/>
          <p:nvPr/>
        </p:nvSpPr>
        <p:spPr>
          <a:xfrm>
            <a:off x="6742981" y="4956199"/>
            <a:ext cx="3853132" cy="646331"/>
          </a:xfrm>
          <a:prstGeom prst="rect">
            <a:avLst/>
          </a:prstGeom>
          <a:noFill/>
        </p:spPr>
        <p:txBody>
          <a:bodyPr wrap="square">
            <a:spAutoFit/>
          </a:bodyPr>
          <a:lstStyle/>
          <a:p>
            <a:pPr algn="just"/>
            <a:r>
              <a:rPr lang="mn-MN" sz="1200" i="1" dirty="0">
                <a:solidFill>
                  <a:srgbClr val="FF0000"/>
                </a:solidFill>
                <a:latin typeface="Times New Roman" panose="02020603050405020304" pitchFamily="18" charset="0"/>
                <a:cs typeface="Times New Roman" panose="02020603050405020304" pitchFamily="18" charset="0"/>
              </a:rPr>
              <a:t>Тайлбар: 2020 оны байдлаар ЖДҮ эрхлэгч болон аж ахуй эрхлэгчдийн  дампуурлын  тоо 2019 онтой харьцуулахад буурсан  үзүүлэлттэй байна.</a:t>
            </a:r>
            <a:endParaRPr lang="en-US" sz="1200"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8694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0988675" cy="48260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КАЗАХСТАН</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AA68305-7221-F854-F8EE-17FF8A003E42}"/>
              </a:ext>
            </a:extLst>
          </p:cNvPr>
          <p:cNvSpPr txBox="1"/>
          <p:nvPr/>
        </p:nvSpPr>
        <p:spPr>
          <a:xfrm>
            <a:off x="9486900" y="6416772"/>
            <a:ext cx="25146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КАЗАХСТАН - ЖАМИЛА</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14ECCA7-38FB-6E9D-63C1-7154FA7ED130}"/>
              </a:ext>
            </a:extLst>
          </p:cNvPr>
          <p:cNvSpPr txBox="1"/>
          <p:nvPr/>
        </p:nvSpPr>
        <p:spPr>
          <a:xfrm>
            <a:off x="1846053" y="889844"/>
            <a:ext cx="9678837" cy="1277273"/>
          </a:xfrm>
          <a:prstGeom prst="rect">
            <a:avLst/>
          </a:prstGeom>
          <a:noFill/>
        </p:spPr>
        <p:txBody>
          <a:bodyPr wrap="square">
            <a:spAutoFit/>
          </a:bodyPr>
          <a:lstStyle/>
          <a:p>
            <a:pPr marL="171450" marR="0" indent="-171450" algn="just" rtl="0" fontAlgn="base" latinLnBrk="0">
              <a:spcBef>
                <a:spcPts val="0"/>
              </a:spcBef>
              <a:spcAft>
                <a:spcPts val="0"/>
              </a:spcAft>
              <a:buFont typeface="Wingdings" panose="05000000000000000000" pitchFamily="2" charset="2"/>
              <a:buChar char="v"/>
            </a:pPr>
            <a:r>
              <a:rPr lang="en-US" sz="1100" b="0" i="0" dirty="0">
                <a:solidFill>
                  <a:srgbClr val="002060"/>
                </a:solidFill>
                <a:effectLst/>
                <a:latin typeface="Times New Roman" panose="02020603050405020304" pitchFamily="18" charset="0"/>
                <a:cs typeface="Times New Roman" panose="02020603050405020304" pitchFamily="18" charset="0"/>
              </a:rPr>
              <a:t>COVID-19 </a:t>
            </a:r>
            <a:r>
              <a:rPr lang="mn-MN" sz="1100" b="0" i="0" dirty="0">
                <a:solidFill>
                  <a:srgbClr val="002060"/>
                </a:solidFill>
                <a:effectLst/>
                <a:latin typeface="Times New Roman" panose="02020603050405020304" pitchFamily="18" charset="0"/>
                <a:cs typeface="Times New Roman" panose="02020603050405020304" pitchFamily="18" charset="0"/>
              </a:rPr>
              <a:t>цар тахлын хямрал эдийн засаг, бичил, жижиг дунд үйлдвэрлэл эрхлэгчид, худалдаа, үйлчилгээ болон бүх төрлийн үйлдвэр үйлчилгээ үзүүлдэг иргэн ААН-</a:t>
            </a:r>
            <a:r>
              <a:rPr lang="mn-MN" sz="1100" b="0" i="0" dirty="0" err="1">
                <a:solidFill>
                  <a:srgbClr val="002060"/>
                </a:solidFill>
                <a:effectLst/>
                <a:latin typeface="Times New Roman" panose="02020603050405020304" pitchFamily="18" charset="0"/>
                <a:cs typeface="Times New Roman" panose="02020603050405020304" pitchFamily="18" charset="0"/>
              </a:rPr>
              <a:t>үүдэд</a:t>
            </a:r>
            <a:r>
              <a:rPr lang="mn-MN" sz="1100" b="0" i="0" dirty="0">
                <a:solidFill>
                  <a:srgbClr val="002060"/>
                </a:solidFill>
                <a:effectLst/>
                <a:latin typeface="Times New Roman" panose="02020603050405020304" pitchFamily="18" charset="0"/>
                <a:cs typeface="Times New Roman" panose="02020603050405020304" pitchFamily="18" charset="0"/>
              </a:rPr>
              <a:t> хүндээр туссан ба удаан хугацаанд хорионд байсан.</a:t>
            </a:r>
          </a:p>
          <a:p>
            <a:pPr marL="171450" indent="-171450" algn="just" rtl="0" fontAlgn="base" latinLnBrk="0">
              <a:spcBef>
                <a:spcPts val="0"/>
              </a:spcBef>
              <a:spcAft>
                <a:spcPts val="0"/>
              </a:spcAft>
              <a:buFont typeface="Wingdings" panose="05000000000000000000" pitchFamily="2" charset="2"/>
              <a:buChar char="v"/>
            </a:pPr>
            <a:r>
              <a:rPr lang="mn-MN" sz="1100" b="0" i="0" dirty="0">
                <a:solidFill>
                  <a:srgbClr val="002060"/>
                </a:solidFill>
                <a:effectLst/>
                <a:latin typeface="Times New Roman" panose="02020603050405020304" pitchFamily="18" charset="0"/>
                <a:cs typeface="Times New Roman" panose="02020603050405020304" pitchFamily="18" charset="0"/>
              </a:rPr>
              <a:t>С</a:t>
            </a:r>
            <a:r>
              <a:rPr lang="en-US" sz="1100" b="0" i="0" dirty="0">
                <a:solidFill>
                  <a:srgbClr val="002060"/>
                </a:solidFill>
                <a:effectLst/>
                <a:latin typeface="Times New Roman" panose="02020603050405020304" pitchFamily="18" charset="0"/>
                <a:cs typeface="Times New Roman" panose="02020603050405020304" pitchFamily="18" charset="0"/>
              </a:rPr>
              <a:t>OVID-19 </a:t>
            </a:r>
            <a:r>
              <a:rPr lang="mn-MN" sz="1100" b="0" i="0" dirty="0">
                <a:solidFill>
                  <a:srgbClr val="002060"/>
                </a:solidFill>
                <a:effectLst/>
                <a:latin typeface="Times New Roman" panose="02020603050405020304" pitchFamily="18" charset="0"/>
                <a:cs typeface="Times New Roman" panose="02020603050405020304" pitchFamily="18" charset="0"/>
              </a:rPr>
              <a:t>цар тахлын сөрөг нөлөөлөл нь бичил, жижиг дунд үйлдвэрлэгч болон барилга, худалдаа үйлчилгээ, боловсрол, хөдөө аж ахуй, соёл урлаг, спорт, аялал жуулчлал, тээвэр зуучлах г.м олон салбарт нөлөөлсөн байна.</a:t>
            </a:r>
          </a:p>
          <a:p>
            <a:pPr marL="171450" indent="-171450" algn="just" rtl="0" fontAlgn="base" latinLnBrk="0">
              <a:spcBef>
                <a:spcPts val="0"/>
              </a:spcBef>
              <a:spcAft>
                <a:spcPts val="0"/>
              </a:spcAft>
              <a:buFont typeface="Wingdings" panose="05000000000000000000" pitchFamily="2" charset="2"/>
              <a:buChar char="v"/>
            </a:pPr>
            <a:r>
              <a:rPr lang="mn-MN" sz="1100" b="0" i="0" dirty="0">
                <a:solidFill>
                  <a:srgbClr val="002060"/>
                </a:solidFill>
                <a:effectLst/>
                <a:latin typeface="Times New Roman" panose="02020603050405020304" pitchFamily="18" charset="0"/>
                <a:cs typeface="Times New Roman" panose="02020603050405020304" pitchFamily="18" charset="0"/>
              </a:rPr>
              <a:t>Казахстанд үйл ажиллагаа явуулдаг 57,000 бичил, жижиг дунд үйлдвэрлэгчид үйл ажиллагаагаа зогсоож 800,000 иргэн ажилгүй болсон.</a:t>
            </a:r>
          </a:p>
          <a:p>
            <a:pPr marL="171450" indent="-171450" algn="just" rtl="0" fontAlgn="base" latinLnBrk="0">
              <a:spcBef>
                <a:spcPts val="0"/>
              </a:spcBef>
              <a:spcAft>
                <a:spcPts val="0"/>
              </a:spcAft>
              <a:buFont typeface="Wingdings" panose="05000000000000000000" pitchFamily="2" charset="2"/>
              <a:buChar char="v"/>
            </a:pPr>
            <a:r>
              <a:rPr lang="mn-MN" sz="1100" b="0" i="0" dirty="0" err="1">
                <a:solidFill>
                  <a:srgbClr val="002060"/>
                </a:solidFill>
                <a:effectLst/>
                <a:latin typeface="Times New Roman" panose="02020603050405020304" pitchFamily="18" charset="0"/>
                <a:cs typeface="Times New Roman" panose="02020603050405020304" pitchFamily="18" charset="0"/>
              </a:rPr>
              <a:t>Коронавируст</a:t>
            </a:r>
            <a:r>
              <a:rPr lang="mn-MN" sz="1100" b="0" i="0" dirty="0">
                <a:solidFill>
                  <a:srgbClr val="002060"/>
                </a:solidFill>
                <a:effectLst/>
                <a:latin typeface="Times New Roman" panose="02020603050405020304" pitchFamily="18" charset="0"/>
                <a:cs typeface="Times New Roman" panose="02020603050405020304" pitchFamily="18" charset="0"/>
              </a:rPr>
              <a:t> халдвар (</a:t>
            </a:r>
            <a:r>
              <a:rPr lang="en-US" sz="1100" b="0" i="0" dirty="0">
                <a:solidFill>
                  <a:srgbClr val="002060"/>
                </a:solidFill>
                <a:effectLst/>
                <a:latin typeface="Times New Roman" panose="02020603050405020304" pitchFamily="18" charset="0"/>
                <a:cs typeface="Times New Roman" panose="02020603050405020304" pitchFamily="18" charset="0"/>
              </a:rPr>
              <a:t>COVID-19) </a:t>
            </a:r>
            <a:r>
              <a:rPr lang="mn-MN" sz="1100" b="0" i="0" dirty="0">
                <a:solidFill>
                  <a:srgbClr val="002060"/>
                </a:solidFill>
                <a:effectLst/>
                <a:latin typeface="Times New Roman" panose="02020603050405020304" pitchFamily="18" charset="0"/>
                <a:cs typeface="Times New Roman" panose="02020603050405020304" pitchFamily="18" charset="0"/>
              </a:rPr>
              <a:t>цар тахал нь Казахстанд эдийн засагт хүндээр туссан ба учруулсан хохируул барагдуулах шуурхай хариу арга хэмжээ авч, иргэд болон бичил, жижиг дунд үйлдвэр эрхлэгчдэд чиглэсэн бодлого боловсруулан ажилласан.</a:t>
            </a:r>
          </a:p>
        </p:txBody>
      </p:sp>
      <p:sp>
        <p:nvSpPr>
          <p:cNvPr id="9" name="Title 1">
            <a:extLst>
              <a:ext uri="{FF2B5EF4-FFF2-40B4-BE49-F238E27FC236}">
                <a16:creationId xmlns:a16="http://schemas.microsoft.com/office/drawing/2014/main" id="{181E8A9F-8E64-800F-0481-0D7714C7EF97}"/>
              </a:ext>
            </a:extLst>
          </p:cNvPr>
          <p:cNvSpPr txBox="1">
            <a:spLocks/>
          </p:cNvSpPr>
          <p:nvPr/>
        </p:nvSpPr>
        <p:spPr>
          <a:xfrm>
            <a:off x="537245" y="1004382"/>
            <a:ext cx="1158204" cy="1048195"/>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err="1">
                <a:solidFill>
                  <a:srgbClr val="002060"/>
                </a:solidFill>
                <a:latin typeface="Times New Roman" panose="02020603050405020304" pitchFamily="18" charset="0"/>
                <a:cs typeface="Times New Roman" panose="02020603050405020304" pitchFamily="18" charset="0"/>
              </a:rPr>
              <a:t>КОВИД</a:t>
            </a:r>
            <a:r>
              <a:rPr lang="mn-MN" sz="1200" dirty="0">
                <a:solidFill>
                  <a:srgbClr val="002060"/>
                </a:solidFill>
                <a:latin typeface="Times New Roman" panose="02020603050405020304" pitchFamily="18" charset="0"/>
                <a:cs typeface="Times New Roman" panose="02020603050405020304" pitchFamily="18" charset="0"/>
              </a:rPr>
              <a:t>-19 </a:t>
            </a:r>
            <a:r>
              <a:rPr lang="mn-MN" sz="1200" dirty="0" err="1">
                <a:solidFill>
                  <a:srgbClr val="002060"/>
                </a:solidFill>
                <a:latin typeface="Times New Roman" panose="02020603050405020304" pitchFamily="18" charset="0"/>
                <a:cs typeface="Times New Roman" panose="02020603050405020304" pitchFamily="18" charset="0"/>
              </a:rPr>
              <a:t>ын</a:t>
            </a:r>
            <a:r>
              <a:rPr lang="mn-MN" sz="1200" dirty="0">
                <a:solidFill>
                  <a:srgbClr val="002060"/>
                </a:solidFill>
                <a:latin typeface="Times New Roman" panose="02020603050405020304" pitchFamily="18" charset="0"/>
                <a:cs typeface="Times New Roman" panose="02020603050405020304" pitchFamily="18" charset="0"/>
              </a:rPr>
              <a:t> үед тулгамдсан асуудлууд</a:t>
            </a:r>
          </a:p>
        </p:txBody>
      </p:sp>
      <p:sp>
        <p:nvSpPr>
          <p:cNvPr id="14" name="Content Placeholder 3">
            <a:extLst>
              <a:ext uri="{FF2B5EF4-FFF2-40B4-BE49-F238E27FC236}">
                <a16:creationId xmlns:a16="http://schemas.microsoft.com/office/drawing/2014/main" id="{D00BDF5B-0B14-F6A0-EFED-C7E510D0DF6F}"/>
              </a:ext>
            </a:extLst>
          </p:cNvPr>
          <p:cNvSpPr txBox="1">
            <a:spLocks/>
          </p:cNvSpPr>
          <p:nvPr/>
        </p:nvSpPr>
        <p:spPr>
          <a:xfrm>
            <a:off x="1846053" y="2253220"/>
            <a:ext cx="9736347" cy="1736186"/>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73038" indent="-173038">
              <a:lnSpc>
                <a:spcPct val="100000"/>
              </a:lnSpc>
              <a:spcBef>
                <a:spcPts val="0"/>
              </a:spcBef>
              <a:spcAft>
                <a:spcPts val="0"/>
              </a:spcAft>
              <a:buClr>
                <a:srgbClr val="002060"/>
              </a:buClr>
              <a:buFont typeface="Wingdings" panose="05000000000000000000" pitchFamily="2" charset="2"/>
              <a:buChar char="v"/>
            </a:pPr>
            <a:r>
              <a:rPr lang="mn-MN" sz="1100" dirty="0">
                <a:solidFill>
                  <a:srgbClr val="002060"/>
                </a:solidFill>
                <a:latin typeface="Times New Roman" panose="02020603050405020304" pitchFamily="18" charset="0"/>
              </a:rPr>
              <a:t>Казахстаны Үндэсний банкнаас </a:t>
            </a:r>
            <a:r>
              <a:rPr lang="mn-MN" sz="1100" dirty="0" err="1">
                <a:solidFill>
                  <a:srgbClr val="002060"/>
                </a:solidFill>
                <a:latin typeface="Times New Roman" panose="02020603050405020304" pitchFamily="18" charset="0"/>
              </a:rPr>
              <a:t>ЖДЖҮЭ</a:t>
            </a:r>
            <a:r>
              <a:rPr lang="mn-MN" sz="1100" dirty="0">
                <a:solidFill>
                  <a:srgbClr val="002060"/>
                </a:solidFill>
                <a:latin typeface="Times New Roman" panose="02020603050405020304" pitchFamily="18" charset="0"/>
              </a:rPr>
              <a:t>-д зориулсан 1 их </a:t>
            </a:r>
            <a:r>
              <a:rPr lang="mn-MN" sz="1100" dirty="0" err="1">
                <a:solidFill>
                  <a:srgbClr val="002060"/>
                </a:solidFill>
                <a:latin typeface="Times New Roman" panose="02020603050405020304" pitchFamily="18" charset="0"/>
              </a:rPr>
              <a:t>няад</a:t>
            </a:r>
            <a:r>
              <a:rPr lang="mn-MN" sz="1100" dirty="0">
                <a:solidFill>
                  <a:srgbClr val="002060"/>
                </a:solidFill>
                <a:latin typeface="Times New Roman" panose="02020603050405020304" pitchFamily="18" charset="0"/>
              </a:rPr>
              <a:t>.</a:t>
            </a:r>
            <a:r>
              <a:rPr lang="mn-MN" sz="1100" dirty="0" err="1">
                <a:solidFill>
                  <a:srgbClr val="002060"/>
                </a:solidFill>
                <a:latin typeface="Times New Roman" panose="02020603050405020304" pitchFamily="18" charset="0"/>
              </a:rPr>
              <a:t>тенге</a:t>
            </a:r>
            <a:r>
              <a:rPr lang="mn-MN" sz="1100" dirty="0">
                <a:solidFill>
                  <a:srgbClr val="002060"/>
                </a:solidFill>
                <a:latin typeface="Times New Roman" panose="02020603050405020304" pitchFamily="18" charset="0"/>
              </a:rPr>
              <a:t> 6%-ийн хүүтэй зээлийг гаргахаар шийдвэрлэсэн.</a:t>
            </a:r>
            <a:endParaRPr lang="mn-MN" sz="1100" dirty="0">
              <a:solidFill>
                <a:srgbClr val="002060"/>
              </a:solidFill>
              <a:latin typeface="Verdana" panose="020B0604030504040204" pitchFamily="34" charset="0"/>
            </a:endParaRPr>
          </a:p>
          <a:p>
            <a:pPr marL="173038" indent="-173038">
              <a:lnSpc>
                <a:spcPct val="100000"/>
              </a:lnSpc>
              <a:spcBef>
                <a:spcPts val="0"/>
              </a:spcBef>
              <a:spcAft>
                <a:spcPts val="0"/>
              </a:spcAft>
              <a:buClr>
                <a:srgbClr val="002060"/>
              </a:buClr>
              <a:buFont typeface="Wingdings" panose="05000000000000000000" pitchFamily="2" charset="2"/>
              <a:buChar char="v"/>
            </a:pPr>
            <a:r>
              <a:rPr lang="mn-MN" sz="1100" dirty="0" err="1">
                <a:solidFill>
                  <a:srgbClr val="002060"/>
                </a:solidFill>
                <a:latin typeface="Times New Roman" panose="02020603050405020304" pitchFamily="18" charset="0"/>
              </a:rPr>
              <a:t>Даму</a:t>
            </a:r>
            <a:r>
              <a:rPr lang="mn-MN" sz="1100" dirty="0">
                <a:solidFill>
                  <a:srgbClr val="002060"/>
                </a:solidFill>
                <a:latin typeface="Times New Roman" panose="02020603050405020304" pitchFamily="18" charset="0"/>
              </a:rPr>
              <a:t> сангаас </a:t>
            </a:r>
            <a:r>
              <a:rPr lang="mn-MN" sz="1100" dirty="0" err="1">
                <a:solidFill>
                  <a:srgbClr val="002060"/>
                </a:solidFill>
                <a:latin typeface="Times New Roman" panose="02020603050405020304" pitchFamily="18" charset="0"/>
              </a:rPr>
              <a:t>ДЖҮЭ</a:t>
            </a:r>
            <a:r>
              <a:rPr lang="mn-MN" sz="1100" dirty="0">
                <a:solidFill>
                  <a:srgbClr val="002060"/>
                </a:solidFill>
                <a:latin typeface="Times New Roman" panose="02020603050405020304" pitchFamily="18" charset="0"/>
              </a:rPr>
              <a:t>-ийг дэмжих зорилгоор 566,0 </a:t>
            </a:r>
            <a:r>
              <a:rPr lang="mn-MN" sz="1100" dirty="0" err="1">
                <a:solidFill>
                  <a:srgbClr val="002060"/>
                </a:solidFill>
                <a:latin typeface="Times New Roman" panose="02020603050405020304" pitchFamily="18" charset="0"/>
              </a:rPr>
              <a:t>млд</a:t>
            </a:r>
            <a:r>
              <a:rPr lang="mn-MN" sz="1100" dirty="0">
                <a:solidFill>
                  <a:srgbClr val="002060"/>
                </a:solidFill>
                <a:latin typeface="Times New Roman" panose="02020603050405020304" pitchFamily="18" charset="0"/>
              </a:rPr>
              <a:t>.</a:t>
            </a:r>
            <a:r>
              <a:rPr lang="mn-MN" sz="1100" dirty="0" err="1">
                <a:solidFill>
                  <a:srgbClr val="002060"/>
                </a:solidFill>
                <a:latin typeface="Times New Roman" panose="02020603050405020304" pitchFamily="18" charset="0"/>
              </a:rPr>
              <a:t>тенге</a:t>
            </a:r>
            <a:r>
              <a:rPr lang="mn-MN" sz="1100" dirty="0">
                <a:solidFill>
                  <a:srgbClr val="002060"/>
                </a:solidFill>
                <a:latin typeface="Times New Roman" panose="02020603050405020304" pitchFamily="18" charset="0"/>
              </a:rPr>
              <a:t> хуваарилсан арилжааны банкаар дамжуулан олгож байна.</a:t>
            </a:r>
            <a:endParaRPr lang="mn-MN" sz="1100" dirty="0">
              <a:solidFill>
                <a:srgbClr val="002060"/>
              </a:solidFill>
              <a:latin typeface="Verdana" panose="020B0604030504040204" pitchFamily="34" charset="0"/>
            </a:endParaRPr>
          </a:p>
          <a:p>
            <a:pPr marL="173038" indent="-173038">
              <a:lnSpc>
                <a:spcPct val="100000"/>
              </a:lnSpc>
              <a:spcBef>
                <a:spcPts val="0"/>
              </a:spcBef>
              <a:spcAft>
                <a:spcPts val="0"/>
              </a:spcAft>
              <a:buClr>
                <a:srgbClr val="002060"/>
              </a:buClr>
              <a:buFont typeface="Wingdings" panose="05000000000000000000" pitchFamily="2" charset="2"/>
              <a:buChar char="v"/>
            </a:pPr>
            <a:r>
              <a:rPr lang="mn-MN" sz="1100" dirty="0">
                <a:solidFill>
                  <a:srgbClr val="002060"/>
                </a:solidFill>
                <a:latin typeface="Times New Roman" panose="02020603050405020304" pitchFamily="18" charset="0"/>
              </a:rPr>
              <a:t>Казахстанд үйл ажиллагаа явуулдаг бүх банкны зээлийн хүүг 6% болгож бууруулсан.</a:t>
            </a:r>
            <a:endParaRPr lang="mn-MN" sz="1100" dirty="0">
              <a:solidFill>
                <a:srgbClr val="002060"/>
              </a:solidFill>
              <a:latin typeface="Verdana" panose="020B0604030504040204" pitchFamily="34" charset="0"/>
            </a:endParaRPr>
          </a:p>
          <a:p>
            <a:pPr marL="173038" indent="-173038">
              <a:lnSpc>
                <a:spcPct val="100000"/>
              </a:lnSpc>
              <a:spcBef>
                <a:spcPts val="0"/>
              </a:spcBef>
              <a:spcAft>
                <a:spcPts val="0"/>
              </a:spcAft>
              <a:buClr>
                <a:srgbClr val="002060"/>
              </a:buClr>
              <a:buFont typeface="Wingdings" panose="05000000000000000000" pitchFamily="2" charset="2"/>
              <a:buChar char="v"/>
            </a:pPr>
            <a:r>
              <a:rPr lang="mn-MN" sz="1100" dirty="0">
                <a:solidFill>
                  <a:srgbClr val="002060"/>
                </a:solidFill>
                <a:latin typeface="Times New Roman" panose="02020603050405020304" pitchFamily="18" charset="0"/>
              </a:rPr>
              <a:t>Үйл ажиллагаа нь зогссон түрээсний байранд үйл ажиллагаа явуулдаг жижиг дунд үйлдвэр үйлчилгээ эрхлэгчдийн түрээсний зардлын нэг </a:t>
            </a:r>
            <a:r>
              <a:rPr lang="mn-MN" sz="1100" dirty="0" err="1">
                <a:solidFill>
                  <a:srgbClr val="002060"/>
                </a:solidFill>
                <a:latin typeface="Times New Roman" panose="02020603050405020304" pitchFamily="18" charset="0"/>
              </a:rPr>
              <a:t>уудаа</a:t>
            </a:r>
            <a:r>
              <a:rPr lang="mn-MN" sz="1100" dirty="0">
                <a:solidFill>
                  <a:srgbClr val="002060"/>
                </a:solidFill>
                <a:latin typeface="Times New Roman" panose="02020603050405020304" pitchFamily="18" charset="0"/>
              </a:rPr>
              <a:t> улсаас төлж барагдуулсан.</a:t>
            </a:r>
            <a:endParaRPr lang="mn-MN" sz="1100" dirty="0">
              <a:solidFill>
                <a:srgbClr val="002060"/>
              </a:solidFill>
              <a:latin typeface="Verdana" panose="020B0604030504040204" pitchFamily="34" charset="0"/>
            </a:endParaRPr>
          </a:p>
          <a:p>
            <a:pPr marL="173038" indent="-173038">
              <a:lnSpc>
                <a:spcPct val="100000"/>
              </a:lnSpc>
              <a:spcBef>
                <a:spcPts val="0"/>
              </a:spcBef>
              <a:spcAft>
                <a:spcPts val="0"/>
              </a:spcAft>
              <a:buClr>
                <a:srgbClr val="002060"/>
              </a:buClr>
              <a:buFont typeface="Wingdings" panose="05000000000000000000" pitchFamily="2" charset="2"/>
              <a:buChar char="v"/>
            </a:pPr>
            <a:r>
              <a:rPr lang="mn-MN" sz="1100" dirty="0">
                <a:solidFill>
                  <a:srgbClr val="002060"/>
                </a:solidFill>
                <a:latin typeface="Times New Roman" panose="02020603050405020304" pitchFamily="18" charset="0"/>
              </a:rPr>
              <a:t>2020.03.01-2020.09.01 хооронд Зээл хойшлуулсан ба дахин зээл авах боломж гаргаж өгсөн.</a:t>
            </a:r>
            <a:endParaRPr lang="mn-MN" sz="1100" dirty="0">
              <a:solidFill>
                <a:srgbClr val="002060"/>
              </a:solidFill>
              <a:latin typeface="Verdana" panose="020B0604030504040204" pitchFamily="34" charset="0"/>
            </a:endParaRPr>
          </a:p>
          <a:p>
            <a:pPr marL="173038" indent="-173038">
              <a:lnSpc>
                <a:spcPct val="100000"/>
              </a:lnSpc>
              <a:spcBef>
                <a:spcPts val="0"/>
              </a:spcBef>
              <a:spcAft>
                <a:spcPts val="0"/>
              </a:spcAft>
              <a:buClr>
                <a:srgbClr val="002060"/>
              </a:buClr>
              <a:buFont typeface="Wingdings" panose="05000000000000000000" pitchFamily="2" charset="2"/>
              <a:buChar char="v"/>
            </a:pPr>
            <a:r>
              <a:rPr lang="mn-MN" sz="1100" dirty="0">
                <a:solidFill>
                  <a:srgbClr val="002060"/>
                </a:solidFill>
                <a:latin typeface="Times New Roman" panose="02020603050405020304" pitchFamily="18" charset="0"/>
              </a:rPr>
              <a:t>Ажилгүй болсон иргэдэд 42,500 </a:t>
            </a:r>
            <a:r>
              <a:rPr lang="mn-MN" sz="1100" dirty="0" err="1">
                <a:solidFill>
                  <a:srgbClr val="002060"/>
                </a:solidFill>
                <a:latin typeface="Times New Roman" panose="02020603050405020304" pitchFamily="18" charset="0"/>
              </a:rPr>
              <a:t>тенге</a:t>
            </a:r>
            <a:r>
              <a:rPr lang="mn-MN" sz="1100" dirty="0">
                <a:solidFill>
                  <a:srgbClr val="002060"/>
                </a:solidFill>
                <a:latin typeface="Times New Roman" panose="02020603050405020304" pitchFamily="18" charset="0"/>
              </a:rPr>
              <a:t> буцалгүй тусламж болгож олгосон.</a:t>
            </a:r>
            <a:endParaRPr lang="mn-MN" sz="1100" dirty="0">
              <a:solidFill>
                <a:srgbClr val="002060"/>
              </a:solidFill>
              <a:latin typeface="Verdana" panose="020B0604030504040204" pitchFamily="34" charset="0"/>
            </a:endParaRPr>
          </a:p>
          <a:p>
            <a:pPr marL="173038" indent="-173038">
              <a:lnSpc>
                <a:spcPct val="100000"/>
              </a:lnSpc>
              <a:spcBef>
                <a:spcPts val="0"/>
              </a:spcBef>
              <a:spcAft>
                <a:spcPts val="0"/>
              </a:spcAft>
              <a:buClr>
                <a:srgbClr val="002060"/>
              </a:buClr>
              <a:buFont typeface="Wingdings" panose="05000000000000000000" pitchFamily="2" charset="2"/>
              <a:buChar char="v"/>
            </a:pPr>
            <a:r>
              <a:rPr lang="mn-MN" sz="1100" dirty="0">
                <a:solidFill>
                  <a:srgbClr val="002060"/>
                </a:solidFill>
                <a:latin typeface="Times New Roman" panose="02020603050405020304" pitchFamily="18" charset="0"/>
              </a:rPr>
              <a:t>2025 он хүртэл жижиг дунд үйлдвэр үйлчилгээ эрхлэгчдийн цалинг 31%-аас 38,5% хүртэл өсгөх бодлого барьж ажиллаж байна.</a:t>
            </a:r>
            <a:endParaRPr lang="mn-MN" sz="1100" dirty="0">
              <a:solidFill>
                <a:srgbClr val="002060"/>
              </a:solidFill>
              <a:latin typeface="Verdana" panose="020B0604030504040204" pitchFamily="34" charset="0"/>
            </a:endParaRPr>
          </a:p>
          <a:p>
            <a:pPr marL="173038" indent="-173038">
              <a:lnSpc>
                <a:spcPct val="100000"/>
              </a:lnSpc>
              <a:spcBef>
                <a:spcPts val="0"/>
              </a:spcBef>
              <a:spcAft>
                <a:spcPts val="0"/>
              </a:spcAft>
              <a:buClr>
                <a:srgbClr val="002060"/>
              </a:buClr>
              <a:buFont typeface="Wingdings" panose="05000000000000000000" pitchFamily="2" charset="2"/>
              <a:buChar char="v"/>
            </a:pPr>
            <a:r>
              <a:rPr lang="mn-MN" sz="1100" dirty="0">
                <a:solidFill>
                  <a:srgbClr val="002060"/>
                </a:solidFill>
                <a:latin typeface="Times New Roman" panose="02020603050405020304" pitchFamily="18" charset="0"/>
              </a:rPr>
              <a:t>2021.04.01-2021.07.01 хооронд НД-ийн чөлөөлсөн.</a:t>
            </a:r>
            <a:endParaRPr lang="mn-MN" sz="1100" dirty="0">
              <a:solidFill>
                <a:srgbClr val="002060"/>
              </a:solidFill>
              <a:latin typeface="Verdana" panose="020B0604030504040204" pitchFamily="34" charset="0"/>
            </a:endParaRPr>
          </a:p>
          <a:p>
            <a:pPr marL="173038" indent="-173038">
              <a:lnSpc>
                <a:spcPct val="100000"/>
              </a:lnSpc>
              <a:spcBef>
                <a:spcPts val="0"/>
              </a:spcBef>
              <a:spcAft>
                <a:spcPts val="0"/>
              </a:spcAft>
              <a:buClr>
                <a:srgbClr val="002060"/>
              </a:buClr>
              <a:buFont typeface="Wingdings" panose="05000000000000000000" pitchFamily="2" charset="2"/>
              <a:buChar char="v"/>
            </a:pPr>
            <a:r>
              <a:rPr lang="mn-MN" sz="1100" dirty="0">
                <a:solidFill>
                  <a:srgbClr val="002060"/>
                </a:solidFill>
                <a:latin typeface="Times New Roman" panose="02020603050405020304" pitchFamily="18" charset="0"/>
              </a:rPr>
              <a:t>Цар тахлын дараа шинээр үйл ажиллагаа явуулж байгаа жижиг дунд үйлдвэр үйлчилгээ эрхлэгчдийг Нэмэгдсэн өртгийн албан татвар  70% чөлөөлсөн</a:t>
            </a: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15" name="Title 1">
            <a:extLst>
              <a:ext uri="{FF2B5EF4-FFF2-40B4-BE49-F238E27FC236}">
                <a16:creationId xmlns:a16="http://schemas.microsoft.com/office/drawing/2014/main" id="{1D3EA07F-AC81-296D-28C4-90F3599BD548}"/>
              </a:ext>
            </a:extLst>
          </p:cNvPr>
          <p:cNvSpPr txBox="1">
            <a:spLocks/>
          </p:cNvSpPr>
          <p:nvPr/>
        </p:nvSpPr>
        <p:spPr>
          <a:xfrm>
            <a:off x="537245" y="2282441"/>
            <a:ext cx="1158204" cy="1651385"/>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Бодлого </a:t>
            </a:r>
          </a:p>
        </p:txBody>
      </p:sp>
      <p:sp>
        <p:nvSpPr>
          <p:cNvPr id="16" name="Content Placeholder 2">
            <a:extLst>
              <a:ext uri="{FF2B5EF4-FFF2-40B4-BE49-F238E27FC236}">
                <a16:creationId xmlns:a16="http://schemas.microsoft.com/office/drawing/2014/main" id="{70EF648B-B04E-08DF-3F2F-D958DEA66F9B}"/>
              </a:ext>
            </a:extLst>
          </p:cNvPr>
          <p:cNvSpPr txBox="1">
            <a:spLocks/>
          </p:cNvSpPr>
          <p:nvPr/>
        </p:nvSpPr>
        <p:spPr>
          <a:xfrm>
            <a:off x="1846053" y="4163690"/>
            <a:ext cx="9602997" cy="2078798"/>
          </a:xfrm>
          <a:prstGeom prst="rect">
            <a:avLst/>
          </a:prstGeom>
        </p:spPr>
        <p:txBody>
          <a:bodyPr>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182880" indent="-182880">
              <a:lnSpc>
                <a:spcPct val="100000"/>
              </a:lnSpc>
              <a:spcBef>
                <a:spcPts val="0"/>
              </a:spcBef>
              <a:spcAft>
                <a:spcPts val="0"/>
              </a:spcAft>
            </a:pPr>
            <a:r>
              <a:rPr lang="en-US" sz="1100" dirty="0">
                <a:solidFill>
                  <a:srgbClr val="262626"/>
                </a:solidFill>
                <a:latin typeface="Wingdings" panose="05000000000000000000" pitchFamily="2" charset="2"/>
              </a:rPr>
              <a:t>v</a:t>
            </a:r>
            <a:r>
              <a:rPr lang="mn-MN" sz="1100" b="1" dirty="0" err="1">
                <a:solidFill>
                  <a:srgbClr val="000000"/>
                </a:solidFill>
                <a:latin typeface="Times New Roman" panose="02020603050405020304" pitchFamily="18" charset="0"/>
              </a:rPr>
              <a:t>Даму</a:t>
            </a:r>
            <a:r>
              <a:rPr lang="mn-MN" sz="1100" b="1" dirty="0">
                <a:solidFill>
                  <a:srgbClr val="000000"/>
                </a:solidFill>
                <a:latin typeface="Times New Roman" panose="02020603050405020304" pitchFamily="18" charset="0"/>
              </a:rPr>
              <a:t> сангаас </a:t>
            </a:r>
            <a:r>
              <a:rPr lang="mn-MN" sz="1100" b="1" dirty="0" err="1">
                <a:solidFill>
                  <a:srgbClr val="000000"/>
                </a:solidFill>
                <a:latin typeface="Times New Roman" panose="02020603050405020304" pitchFamily="18" charset="0"/>
              </a:rPr>
              <a:t>ДЖҮЭ</a:t>
            </a:r>
            <a:r>
              <a:rPr lang="mn-MN" sz="1100" b="1" dirty="0">
                <a:solidFill>
                  <a:srgbClr val="000000"/>
                </a:solidFill>
                <a:latin typeface="Times New Roman" panose="02020603050405020304" pitchFamily="18" charset="0"/>
              </a:rPr>
              <a:t>-ийг дэмжих зорилгоор 566,0 </a:t>
            </a:r>
            <a:r>
              <a:rPr lang="mn-MN" sz="1100" b="1" dirty="0" err="1">
                <a:solidFill>
                  <a:srgbClr val="000000"/>
                </a:solidFill>
                <a:latin typeface="Times New Roman" panose="02020603050405020304" pitchFamily="18" charset="0"/>
              </a:rPr>
              <a:t>млд</a:t>
            </a:r>
            <a:r>
              <a:rPr lang="mn-MN" sz="1100" b="1" dirty="0">
                <a:solidFill>
                  <a:srgbClr val="000000"/>
                </a:solidFill>
                <a:latin typeface="Times New Roman" panose="02020603050405020304" pitchFamily="18" charset="0"/>
              </a:rPr>
              <a:t>.</a:t>
            </a:r>
            <a:r>
              <a:rPr lang="mn-MN" sz="1100" b="1" dirty="0" err="1">
                <a:solidFill>
                  <a:srgbClr val="000000"/>
                </a:solidFill>
                <a:latin typeface="Times New Roman" panose="02020603050405020304" pitchFamily="18" charset="0"/>
              </a:rPr>
              <a:t>тенге</a:t>
            </a:r>
            <a:r>
              <a:rPr lang="mn-MN" sz="1100" b="1" dirty="0">
                <a:solidFill>
                  <a:srgbClr val="000000"/>
                </a:solidFill>
                <a:latin typeface="Times New Roman" panose="02020603050405020304" pitchFamily="18" charset="0"/>
              </a:rPr>
              <a:t> санхүүжилтийн 6800 гаруй иргэн хамраагдсан үзүүлсэн</a:t>
            </a:r>
            <a:endParaRPr lang="mn-MN" sz="1100" b="1" dirty="0">
              <a:solidFill>
                <a:srgbClr val="000000"/>
              </a:solidFill>
              <a:latin typeface="Verdana" panose="020B0604030504040204" pitchFamily="34" charset="0"/>
            </a:endParaRPr>
          </a:p>
          <a:p>
            <a:pPr marL="182880" indent="-182880">
              <a:lnSpc>
                <a:spcPct val="100000"/>
              </a:lnSpc>
              <a:spcBef>
                <a:spcPts val="0"/>
              </a:spcBef>
              <a:spcAft>
                <a:spcPts val="0"/>
              </a:spcAft>
            </a:pPr>
            <a:r>
              <a:rPr lang="mn-MN" sz="1100" dirty="0">
                <a:solidFill>
                  <a:srgbClr val="262626"/>
                </a:solidFill>
                <a:latin typeface="Wingdings" panose="05000000000000000000" pitchFamily="2" charset="2"/>
              </a:rPr>
              <a:t>           </a:t>
            </a:r>
            <a:r>
              <a:rPr lang="en-US" sz="1100" dirty="0">
                <a:solidFill>
                  <a:srgbClr val="262626"/>
                </a:solidFill>
                <a:latin typeface="Wingdings" panose="05000000000000000000" pitchFamily="2" charset="2"/>
              </a:rPr>
              <a:t>ü</a:t>
            </a:r>
            <a:r>
              <a:rPr lang="en-US" sz="1100" dirty="0">
                <a:solidFill>
                  <a:srgbClr val="000000"/>
                </a:solidFill>
                <a:latin typeface="Times New Roman" panose="02020603050405020304" pitchFamily="18" charset="0"/>
              </a:rPr>
              <a:t>“</a:t>
            </a:r>
            <a:r>
              <a:rPr lang="mn-MN" sz="1100" dirty="0" err="1">
                <a:solidFill>
                  <a:srgbClr val="000000"/>
                </a:solidFill>
                <a:latin typeface="Times New Roman" panose="02020603050405020304" pitchFamily="18" charset="0"/>
              </a:rPr>
              <a:t>БЖК</a:t>
            </a:r>
            <a:r>
              <a:rPr lang="mn-MN" sz="1100" dirty="0">
                <a:solidFill>
                  <a:srgbClr val="000000"/>
                </a:solidFill>
                <a:latin typeface="Times New Roman" panose="02020603050405020304" pitchFamily="18" charset="0"/>
              </a:rPr>
              <a:t> 2025” төслийн хэрэгжих газар -1754 төсөл</a:t>
            </a:r>
            <a:endParaRPr lang="mn-MN" sz="1100" dirty="0">
              <a:solidFill>
                <a:srgbClr val="000000"/>
              </a:solidFill>
              <a:latin typeface="Verdana" panose="020B0604030504040204" pitchFamily="34" charset="0"/>
            </a:endParaRPr>
          </a:p>
          <a:p>
            <a:pPr marL="182880" indent="-182880">
              <a:lnSpc>
                <a:spcPct val="100000"/>
              </a:lnSpc>
              <a:spcBef>
                <a:spcPts val="0"/>
              </a:spcBef>
              <a:spcAft>
                <a:spcPts val="0"/>
              </a:spcAft>
            </a:pPr>
            <a:r>
              <a:rPr lang="mn-MN" sz="1100" dirty="0">
                <a:solidFill>
                  <a:srgbClr val="000000"/>
                </a:solidFill>
                <a:latin typeface="Verdana" panose="020B0604030504040204" pitchFamily="34" charset="0"/>
              </a:rPr>
              <a:t>                               </a:t>
            </a:r>
            <a:r>
              <a:rPr lang="en-US" sz="1100" dirty="0">
                <a:solidFill>
                  <a:srgbClr val="262626"/>
                </a:solidFill>
                <a:latin typeface="Wingdings" panose="05000000000000000000" pitchFamily="2" charset="2"/>
              </a:rPr>
              <a:t>ü</a:t>
            </a:r>
            <a:r>
              <a:rPr lang="en-US" sz="1100" dirty="0">
                <a:solidFill>
                  <a:srgbClr val="000000"/>
                </a:solidFill>
                <a:latin typeface="Times New Roman" panose="02020603050405020304" pitchFamily="18" charset="0"/>
              </a:rPr>
              <a:t> “</a:t>
            </a:r>
            <a:r>
              <a:rPr lang="mn-MN" sz="1100" dirty="0">
                <a:solidFill>
                  <a:srgbClr val="000000"/>
                </a:solidFill>
                <a:latin typeface="Times New Roman" panose="02020603050405020304" pitchFamily="18" charset="0"/>
              </a:rPr>
              <a:t>Өргөн хэрэглээний барааны эдийн засаг” төслийн хүрээнд -  190 төсөл</a:t>
            </a:r>
            <a:endParaRPr lang="mn-MN" sz="1100" dirty="0">
              <a:solidFill>
                <a:srgbClr val="000000"/>
              </a:solidFill>
              <a:latin typeface="Verdana" panose="020B0604030504040204" pitchFamily="34" charset="0"/>
            </a:endParaRPr>
          </a:p>
          <a:p>
            <a:pPr marL="182880" indent="-182880">
              <a:lnSpc>
                <a:spcPct val="100000"/>
              </a:lnSpc>
              <a:spcBef>
                <a:spcPts val="0"/>
              </a:spcBef>
              <a:spcAft>
                <a:spcPts val="0"/>
              </a:spcAft>
            </a:pPr>
            <a:r>
              <a:rPr lang="mn-MN" sz="1100" dirty="0">
                <a:solidFill>
                  <a:srgbClr val="000000"/>
                </a:solidFill>
                <a:latin typeface="Verdana" panose="020B0604030504040204" pitchFamily="34" charset="0"/>
              </a:rPr>
              <a:t>                               </a:t>
            </a:r>
            <a:r>
              <a:rPr lang="en-US" sz="1100" dirty="0">
                <a:solidFill>
                  <a:srgbClr val="262626"/>
                </a:solidFill>
                <a:latin typeface="Wingdings" panose="05000000000000000000" pitchFamily="2" charset="2"/>
              </a:rPr>
              <a:t>ü</a:t>
            </a:r>
            <a:r>
              <a:rPr lang="en-US" sz="1100" dirty="0">
                <a:solidFill>
                  <a:srgbClr val="000000"/>
                </a:solidFill>
                <a:latin typeface="Times New Roman" panose="02020603050405020304" pitchFamily="18" charset="0"/>
              </a:rPr>
              <a:t>“</a:t>
            </a:r>
            <a:r>
              <a:rPr lang="mn-MN" sz="1100" dirty="0" err="1">
                <a:solidFill>
                  <a:srgbClr val="000000"/>
                </a:solidFill>
                <a:latin typeface="Times New Roman" panose="02020603050405020304" pitchFamily="18" charset="0"/>
              </a:rPr>
              <a:t>Нурлы</a:t>
            </a:r>
            <a:r>
              <a:rPr lang="mn-MN" sz="1100" dirty="0">
                <a:solidFill>
                  <a:srgbClr val="000000"/>
                </a:solidFill>
                <a:latin typeface="Times New Roman" panose="02020603050405020304" pitchFamily="18" charset="0"/>
              </a:rPr>
              <a:t> </a:t>
            </a:r>
            <a:r>
              <a:rPr lang="mn-MN" sz="1100" dirty="0" err="1">
                <a:solidFill>
                  <a:srgbClr val="000000"/>
                </a:solidFill>
                <a:latin typeface="Times New Roman" panose="02020603050405020304" pitchFamily="18" charset="0"/>
              </a:rPr>
              <a:t>жер</a:t>
            </a:r>
            <a:r>
              <a:rPr lang="mn-MN" sz="1100" dirty="0">
                <a:solidFill>
                  <a:srgbClr val="000000"/>
                </a:solidFill>
                <a:latin typeface="Times New Roman" panose="02020603050405020304" pitchFamily="18" charset="0"/>
              </a:rPr>
              <a:t>” төслийн хүрээнд -20 төсөл санхүүжилт авсан</a:t>
            </a:r>
            <a:endParaRPr lang="mn-MN" sz="1100" dirty="0">
              <a:solidFill>
                <a:srgbClr val="000000"/>
              </a:solidFill>
              <a:latin typeface="Verdana" panose="020B0604030504040204" pitchFamily="34" charset="0"/>
            </a:endParaRPr>
          </a:p>
          <a:p>
            <a:pPr marL="182880" indent="-182880">
              <a:lnSpc>
                <a:spcPct val="100000"/>
              </a:lnSpc>
              <a:spcBef>
                <a:spcPts val="0"/>
              </a:spcBef>
              <a:spcAft>
                <a:spcPts val="0"/>
              </a:spcAft>
            </a:pPr>
            <a:r>
              <a:rPr lang="en-US" sz="1100" dirty="0">
                <a:solidFill>
                  <a:srgbClr val="262626"/>
                </a:solidFill>
                <a:latin typeface="Wingdings" panose="05000000000000000000" pitchFamily="2" charset="2"/>
              </a:rPr>
              <a:t>v</a:t>
            </a:r>
            <a:r>
              <a:rPr lang="mn-MN" sz="1100" b="1" dirty="0">
                <a:solidFill>
                  <a:srgbClr val="000000"/>
                </a:solidFill>
                <a:latin typeface="Times New Roman" panose="02020603050405020304" pitchFamily="18" charset="0"/>
              </a:rPr>
              <a:t>Батлан даалтын хүрээнд</a:t>
            </a:r>
            <a:endParaRPr lang="mn-MN" sz="1100" b="1" dirty="0">
              <a:solidFill>
                <a:srgbClr val="000000"/>
              </a:solidFill>
              <a:latin typeface="Verdana" panose="020B0604030504040204" pitchFamily="34" charset="0"/>
            </a:endParaRPr>
          </a:p>
          <a:p>
            <a:pPr marL="182880" indent="-182880">
              <a:lnSpc>
                <a:spcPct val="100000"/>
              </a:lnSpc>
              <a:spcBef>
                <a:spcPts val="0"/>
              </a:spcBef>
              <a:spcAft>
                <a:spcPts val="0"/>
              </a:spcAft>
            </a:pPr>
            <a:r>
              <a:rPr lang="mn-MN" sz="1100" b="1" dirty="0">
                <a:solidFill>
                  <a:srgbClr val="000000"/>
                </a:solidFill>
                <a:latin typeface="Verdana" panose="020B0604030504040204" pitchFamily="34" charset="0"/>
              </a:rPr>
              <a:t>                                </a:t>
            </a:r>
            <a:r>
              <a:rPr lang="en-US" sz="1100" dirty="0">
                <a:solidFill>
                  <a:srgbClr val="262626"/>
                </a:solidFill>
                <a:latin typeface="Wingdings" panose="05000000000000000000" pitchFamily="2" charset="2"/>
              </a:rPr>
              <a:t>ü</a:t>
            </a:r>
            <a:r>
              <a:rPr lang="en-US" sz="1100" dirty="0">
                <a:solidFill>
                  <a:srgbClr val="000000"/>
                </a:solidFill>
                <a:latin typeface="Times New Roman" panose="02020603050405020304" pitchFamily="18" charset="0"/>
              </a:rPr>
              <a:t>“</a:t>
            </a:r>
            <a:r>
              <a:rPr lang="mn-MN" sz="1100" dirty="0" err="1">
                <a:solidFill>
                  <a:srgbClr val="000000"/>
                </a:solidFill>
                <a:latin typeface="Times New Roman" panose="02020603050405020304" pitchFamily="18" charset="0"/>
              </a:rPr>
              <a:t>БЖК</a:t>
            </a:r>
            <a:r>
              <a:rPr lang="mn-MN" sz="1100" dirty="0">
                <a:solidFill>
                  <a:srgbClr val="000000"/>
                </a:solidFill>
                <a:latin typeface="Times New Roman" panose="02020603050405020304" pitchFamily="18" charset="0"/>
              </a:rPr>
              <a:t> 2025” төслийн хүрээнд- 941 төсөл</a:t>
            </a:r>
            <a:endParaRPr lang="mn-MN" sz="1100" dirty="0">
              <a:solidFill>
                <a:srgbClr val="000000"/>
              </a:solidFill>
              <a:latin typeface="Verdana" panose="020B0604030504040204" pitchFamily="34" charset="0"/>
            </a:endParaRPr>
          </a:p>
          <a:p>
            <a:pPr marL="182880" indent="-182880">
              <a:lnSpc>
                <a:spcPct val="100000"/>
              </a:lnSpc>
              <a:spcBef>
                <a:spcPts val="0"/>
              </a:spcBef>
              <a:spcAft>
                <a:spcPts val="0"/>
              </a:spcAft>
            </a:pPr>
            <a:r>
              <a:rPr lang="mn-MN" sz="1100" dirty="0">
                <a:solidFill>
                  <a:srgbClr val="000000"/>
                </a:solidFill>
                <a:latin typeface="Verdana" panose="020B0604030504040204" pitchFamily="34" charset="0"/>
              </a:rPr>
              <a:t>                               </a:t>
            </a:r>
            <a:r>
              <a:rPr lang="en-US" sz="1100" dirty="0">
                <a:solidFill>
                  <a:srgbClr val="262626"/>
                </a:solidFill>
                <a:latin typeface="Wingdings" panose="05000000000000000000" pitchFamily="2" charset="2"/>
              </a:rPr>
              <a:t>ü</a:t>
            </a:r>
            <a:r>
              <a:rPr lang="en-US" sz="1100" dirty="0">
                <a:solidFill>
                  <a:srgbClr val="000000"/>
                </a:solidFill>
                <a:latin typeface="Times New Roman" panose="02020603050405020304" pitchFamily="18" charset="0"/>
              </a:rPr>
              <a:t>“</a:t>
            </a:r>
            <a:r>
              <a:rPr lang="mn-MN" sz="1100" dirty="0">
                <a:solidFill>
                  <a:srgbClr val="000000"/>
                </a:solidFill>
                <a:latin typeface="Times New Roman" panose="02020603050405020304" pitchFamily="18" charset="0"/>
              </a:rPr>
              <a:t>Өргөн хэрэглээний барааны эдийн засаг” төслийн хүрээнд -  49 төсөл</a:t>
            </a:r>
            <a:endParaRPr lang="mn-MN" sz="1100" dirty="0">
              <a:solidFill>
                <a:srgbClr val="000000"/>
              </a:solidFill>
              <a:latin typeface="Verdana" panose="020B0604030504040204" pitchFamily="34" charset="0"/>
            </a:endParaRPr>
          </a:p>
          <a:p>
            <a:pPr marL="182880" indent="-182880">
              <a:lnSpc>
                <a:spcPct val="100000"/>
              </a:lnSpc>
              <a:spcBef>
                <a:spcPts val="0"/>
              </a:spcBef>
              <a:spcAft>
                <a:spcPts val="0"/>
              </a:spcAft>
            </a:pPr>
            <a:r>
              <a:rPr lang="mn-MN" sz="1100" dirty="0">
                <a:solidFill>
                  <a:srgbClr val="000000"/>
                </a:solidFill>
                <a:latin typeface="Verdana" panose="020B0604030504040204" pitchFamily="34" charset="0"/>
              </a:rPr>
              <a:t>                               </a:t>
            </a:r>
            <a:r>
              <a:rPr lang="en-US" sz="1100" dirty="0">
                <a:solidFill>
                  <a:srgbClr val="262626"/>
                </a:solidFill>
                <a:latin typeface="Wingdings" panose="05000000000000000000" pitchFamily="2" charset="2"/>
              </a:rPr>
              <a:t>ü</a:t>
            </a:r>
            <a:r>
              <a:rPr lang="en-US" sz="1100" dirty="0">
                <a:solidFill>
                  <a:srgbClr val="000000"/>
                </a:solidFill>
                <a:latin typeface="Times New Roman" panose="02020603050405020304" pitchFamily="18" charset="0"/>
              </a:rPr>
              <a:t>“</a:t>
            </a:r>
            <a:r>
              <a:rPr lang="mn-MN" sz="1100" dirty="0">
                <a:solidFill>
                  <a:srgbClr val="000000"/>
                </a:solidFill>
                <a:latin typeface="Times New Roman" panose="02020603050405020304" pitchFamily="18" charset="0"/>
              </a:rPr>
              <a:t>Хөдөлмөр” улсын бодлогын хүрээнд – 126 төсөл</a:t>
            </a:r>
            <a:endParaRPr lang="mn-MN" sz="1100" dirty="0">
              <a:solidFill>
                <a:srgbClr val="000000"/>
              </a:solidFill>
              <a:latin typeface="Verdana" panose="020B0604030504040204" pitchFamily="34" charset="0"/>
            </a:endParaRPr>
          </a:p>
          <a:p>
            <a:pPr marL="182880" indent="-182880">
              <a:lnSpc>
                <a:spcPct val="100000"/>
              </a:lnSpc>
              <a:spcBef>
                <a:spcPts val="0"/>
              </a:spcBef>
              <a:spcAft>
                <a:spcPts val="0"/>
              </a:spcAft>
            </a:pPr>
            <a:r>
              <a:rPr lang="mn-MN" sz="1100" dirty="0">
                <a:solidFill>
                  <a:srgbClr val="000000"/>
                </a:solidFill>
                <a:latin typeface="Verdana" panose="020B0604030504040204" pitchFamily="34" charset="0"/>
              </a:rPr>
              <a:t>                               </a:t>
            </a:r>
            <a:r>
              <a:rPr lang="en-US" sz="1100" dirty="0">
                <a:solidFill>
                  <a:srgbClr val="262626"/>
                </a:solidFill>
                <a:latin typeface="Wingdings" panose="05000000000000000000" pitchFamily="2" charset="2"/>
              </a:rPr>
              <a:t>ü</a:t>
            </a:r>
            <a:r>
              <a:rPr lang="en-US" sz="1100" dirty="0">
                <a:solidFill>
                  <a:srgbClr val="000000"/>
                </a:solidFill>
                <a:latin typeface="Times New Roman" panose="02020603050405020304" pitchFamily="18" charset="0"/>
              </a:rPr>
              <a:t>“</a:t>
            </a:r>
            <a:r>
              <a:rPr lang="mn-MN" sz="1100" dirty="0" err="1">
                <a:solidFill>
                  <a:srgbClr val="000000"/>
                </a:solidFill>
                <a:latin typeface="Times New Roman" panose="02020603050405020304" pitchFamily="18" charset="0"/>
              </a:rPr>
              <a:t>Даму</a:t>
            </a:r>
            <a:r>
              <a:rPr lang="mn-MN" sz="1100" dirty="0">
                <a:solidFill>
                  <a:srgbClr val="000000"/>
                </a:solidFill>
                <a:latin typeface="Times New Roman" panose="02020603050405020304" pitchFamily="18" charset="0"/>
              </a:rPr>
              <a:t> </a:t>
            </a:r>
            <a:r>
              <a:rPr lang="mn-MN" sz="1100" dirty="0" err="1">
                <a:solidFill>
                  <a:srgbClr val="000000"/>
                </a:solidFill>
                <a:latin typeface="Times New Roman" panose="02020603050405020304" pitchFamily="18" charset="0"/>
              </a:rPr>
              <a:t>оптима</a:t>
            </a:r>
            <a:r>
              <a:rPr lang="mn-MN" sz="1100" dirty="0">
                <a:solidFill>
                  <a:srgbClr val="000000"/>
                </a:solidFill>
                <a:latin typeface="Times New Roman" panose="02020603050405020304" pitchFamily="18" charset="0"/>
              </a:rPr>
              <a:t>” тусгай хөтөлбөрийн хүрээнд – 26 төсөл</a:t>
            </a:r>
            <a:endParaRPr lang="mn-MN" sz="1100" dirty="0">
              <a:solidFill>
                <a:srgbClr val="000000"/>
              </a:solidFill>
              <a:latin typeface="Verdana" panose="020B0604030504040204" pitchFamily="34" charset="0"/>
            </a:endParaRPr>
          </a:p>
          <a:p>
            <a:pPr marL="182880" indent="-182880">
              <a:lnSpc>
                <a:spcPct val="100000"/>
              </a:lnSpc>
              <a:spcBef>
                <a:spcPts val="0"/>
              </a:spcBef>
              <a:spcAft>
                <a:spcPts val="0"/>
              </a:spcAft>
            </a:pPr>
            <a:r>
              <a:rPr lang="mn-MN" sz="1100" dirty="0">
                <a:solidFill>
                  <a:srgbClr val="000000"/>
                </a:solidFill>
                <a:latin typeface="Verdana" panose="020B0604030504040204" pitchFamily="34" charset="0"/>
              </a:rPr>
              <a:t>                               </a:t>
            </a:r>
            <a:r>
              <a:rPr lang="en-US" sz="1100" dirty="0">
                <a:solidFill>
                  <a:srgbClr val="262626"/>
                </a:solidFill>
                <a:latin typeface="Wingdings" panose="05000000000000000000" pitchFamily="2" charset="2"/>
              </a:rPr>
              <a:t>ü </a:t>
            </a:r>
            <a:r>
              <a:rPr lang="mn-MN" sz="1100" dirty="0">
                <a:solidFill>
                  <a:srgbClr val="000000"/>
                </a:solidFill>
                <a:latin typeface="Times New Roman" panose="02020603050405020304" pitchFamily="18" charset="0"/>
              </a:rPr>
              <a:t>Нийт дэмжлэгт 3700 гаруй аж, ахуй нэгжүүд хамрагдсан</a:t>
            </a:r>
            <a:endParaRPr lang="mn-MN" sz="1100" dirty="0">
              <a:solidFill>
                <a:srgbClr val="000000"/>
              </a:solidFill>
              <a:latin typeface="Verdana" panose="020B0604030504040204" pitchFamily="34" charset="0"/>
            </a:endParaRPr>
          </a:p>
          <a:p>
            <a:pPr marL="182880" indent="-182880">
              <a:lnSpc>
                <a:spcPct val="100000"/>
              </a:lnSpc>
              <a:spcBef>
                <a:spcPts val="0"/>
              </a:spcBef>
              <a:spcAft>
                <a:spcPts val="0"/>
              </a:spcAft>
            </a:pPr>
            <a:r>
              <a:rPr lang="en-US" sz="1100" dirty="0">
                <a:solidFill>
                  <a:srgbClr val="262626"/>
                </a:solidFill>
                <a:latin typeface="Wingdings" panose="05000000000000000000" pitchFamily="2" charset="2"/>
              </a:rPr>
              <a:t>v</a:t>
            </a:r>
            <a:r>
              <a:rPr lang="en-US" sz="1100" dirty="0">
                <a:solidFill>
                  <a:srgbClr val="000000"/>
                </a:solidFill>
                <a:latin typeface="Times New Roman" panose="02020603050405020304" pitchFamily="18" charset="0"/>
              </a:rPr>
              <a:t> </a:t>
            </a:r>
            <a:r>
              <a:rPr lang="mn-MN" sz="1100" dirty="0">
                <a:solidFill>
                  <a:srgbClr val="000000"/>
                </a:solidFill>
                <a:latin typeface="Times New Roman" panose="02020603050405020304" pitchFamily="18" charset="0"/>
              </a:rPr>
              <a:t>Цар тахлын үед хүндэрсэн Эрүүл мэндийн салбарт дэмждэг үзүүлсэн. Эрүүл мэндийн салбарын 17 төсөлд 3,7 </a:t>
            </a:r>
            <a:r>
              <a:rPr lang="mn-MN" sz="1100" dirty="0" err="1">
                <a:solidFill>
                  <a:srgbClr val="000000"/>
                </a:solidFill>
                <a:latin typeface="Times New Roman" panose="02020603050405020304" pitchFamily="18" charset="0"/>
              </a:rPr>
              <a:t>млрд</a:t>
            </a:r>
            <a:r>
              <a:rPr lang="mn-MN" sz="1100" dirty="0">
                <a:solidFill>
                  <a:srgbClr val="000000"/>
                </a:solidFill>
                <a:latin typeface="Times New Roman" panose="02020603050405020304" pitchFamily="18" charset="0"/>
              </a:rPr>
              <a:t> </a:t>
            </a:r>
            <a:r>
              <a:rPr lang="mn-MN" sz="1100" dirty="0" err="1">
                <a:solidFill>
                  <a:srgbClr val="000000"/>
                </a:solidFill>
                <a:latin typeface="Times New Roman" panose="02020603050405020304" pitchFamily="18" charset="0"/>
              </a:rPr>
              <a:t>тенге</a:t>
            </a:r>
            <a:r>
              <a:rPr lang="mn-MN" sz="1100" dirty="0">
                <a:solidFill>
                  <a:srgbClr val="000000"/>
                </a:solidFill>
                <a:latin typeface="Times New Roman" panose="02020603050405020304" pitchFamily="18" charset="0"/>
              </a:rPr>
              <a:t> санхүүжилт авсан</a:t>
            </a:r>
            <a:endParaRPr lang="mn-MN" sz="1100" dirty="0">
              <a:solidFill>
                <a:srgbClr val="000000"/>
              </a:solidFill>
              <a:latin typeface="Verdana" panose="020B0604030504040204" pitchFamily="34" charset="0"/>
            </a:endParaRPr>
          </a:p>
          <a:p>
            <a:pPr>
              <a:lnSpc>
                <a:spcPct val="100000"/>
              </a:lnSpc>
              <a:spcBef>
                <a:spcPts val="0"/>
              </a:spcBef>
            </a:pPr>
            <a:endParaRPr lang="en-US" sz="1100" dirty="0"/>
          </a:p>
        </p:txBody>
      </p:sp>
      <p:sp>
        <p:nvSpPr>
          <p:cNvPr id="17" name="Title 1">
            <a:extLst>
              <a:ext uri="{FF2B5EF4-FFF2-40B4-BE49-F238E27FC236}">
                <a16:creationId xmlns:a16="http://schemas.microsoft.com/office/drawing/2014/main" id="{E7140C14-94D5-FB6C-CD61-C2F49AFD5947}"/>
              </a:ext>
            </a:extLst>
          </p:cNvPr>
          <p:cNvSpPr txBox="1">
            <a:spLocks/>
          </p:cNvSpPr>
          <p:nvPr/>
        </p:nvSpPr>
        <p:spPr>
          <a:xfrm>
            <a:off x="537245" y="4202233"/>
            <a:ext cx="1158204" cy="1884242"/>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Бодлого </a:t>
            </a:r>
          </a:p>
        </p:txBody>
      </p:sp>
    </p:spTree>
    <p:extLst>
      <p:ext uri="{BB962C8B-B14F-4D97-AF65-F5344CB8AC3E}">
        <p14:creationId xmlns:p14="http://schemas.microsoft.com/office/powerpoint/2010/main" val="40327101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4D086165-27BA-F3A9-53F8-D7B8D995EE8C}"/>
              </a:ext>
            </a:extLst>
          </p:cNvPr>
          <p:cNvPicPr>
            <a:picLocks noChangeAspect="1"/>
          </p:cNvPicPr>
          <p:nvPr/>
        </p:nvPicPr>
        <p:blipFill rotWithShape="1">
          <a:blip r:embed="rId3"/>
          <a:srcRect t="12256" b="3078"/>
          <a:stretch/>
        </p:blipFill>
        <p:spPr>
          <a:xfrm>
            <a:off x="484908" y="635715"/>
            <a:ext cx="11268829" cy="5663076"/>
          </a:xfrm>
          <a:prstGeom prst="rect">
            <a:avLst/>
          </a:prstGeom>
        </p:spPr>
      </p:pic>
      <p:sp>
        <p:nvSpPr>
          <p:cNvPr id="3" name="Rectangle 2"/>
          <p:cNvSpPr/>
          <p:nvPr/>
        </p:nvSpPr>
        <p:spPr>
          <a:xfrm>
            <a:off x="622232" y="224052"/>
            <a:ext cx="5649172" cy="276999"/>
          </a:xfrm>
          <a:prstGeom prst="rect">
            <a:avLst/>
          </a:prstGeom>
          <a:solidFill>
            <a:schemeClr val="bg1"/>
          </a:solidFill>
        </p:spPr>
        <p:txBody>
          <a:bodyPr wrap="square">
            <a:spAutoFit/>
          </a:bodyPr>
          <a:lstStyle/>
          <a:p>
            <a:r>
              <a:rPr lang="ja-JP" altLang="en-US" sz="1200" b="1" dirty="0">
                <a:solidFill>
                  <a:srgbClr val="000000"/>
                </a:solidFill>
                <a:latin typeface="Times New Roman Mon" panose="02020500000000000000" pitchFamily="18" charset="0"/>
                <a:ea typeface="Meiryo UI" panose="020B0604030504040204" pitchFamily="50" charset="-128"/>
              </a:rPr>
              <a:t>①</a:t>
            </a:r>
            <a:r>
              <a:rPr lang="mn-MN" altLang="ja-JP" sz="1200" b="1" dirty="0">
                <a:solidFill>
                  <a:srgbClr val="000000"/>
                </a:solidFill>
                <a:latin typeface="Times New Roman Mon" panose="02020500000000000000" pitchFamily="18" charset="0"/>
                <a:ea typeface="Meiryo UI" panose="020B0604030504040204" pitchFamily="50" charset="-128"/>
              </a:rPr>
              <a:t> Хавьтлаас зайлсхийх: Дижиталчлал, онлайн ашиглалтын идэвхижилт</a:t>
            </a:r>
            <a:endParaRPr lang="ja-JP" altLang="en-US" sz="1200" b="1" dirty="0">
              <a:solidFill>
                <a:srgbClr val="000000"/>
              </a:solidFill>
              <a:latin typeface="Times New Roman Mon" panose="02020500000000000000" pitchFamily="18" charset="0"/>
              <a:ea typeface="Meiryo UI" panose="020B0604030504040204" pitchFamily="50" charset="-128"/>
            </a:endParaRPr>
          </a:p>
        </p:txBody>
      </p:sp>
      <p:sp>
        <p:nvSpPr>
          <p:cNvPr id="5" name="TextBox 4"/>
          <p:cNvSpPr txBox="1"/>
          <p:nvPr/>
        </p:nvSpPr>
        <p:spPr>
          <a:xfrm>
            <a:off x="787029" y="537820"/>
            <a:ext cx="1414070" cy="246221"/>
          </a:xfrm>
          <a:prstGeom prst="rect">
            <a:avLst/>
          </a:prstGeom>
          <a:solidFill>
            <a:schemeClr val="accent5">
              <a:lumMod val="75000"/>
            </a:schemeClr>
          </a:solidFill>
        </p:spPr>
        <p:txBody>
          <a:bodyPr wrap="square" rtlCol="0">
            <a:spAutoFit/>
          </a:bodyPr>
          <a:lstStyle/>
          <a:p>
            <a:r>
              <a:rPr lang="mn-MN" sz="1000" dirty="0">
                <a:solidFill>
                  <a:schemeClr val="bg1"/>
                </a:solidFill>
                <a:latin typeface="Times New Roman Mon" panose="02020500000000000000" pitchFamily="18" charset="0"/>
              </a:rPr>
              <a:t>Зайнаас ажиллах</a:t>
            </a:r>
            <a:endParaRPr lang="en-US" sz="1000" dirty="0">
              <a:latin typeface="Times New Roman Mon" panose="02020500000000000000" pitchFamily="18" charset="0"/>
            </a:endParaRPr>
          </a:p>
        </p:txBody>
      </p:sp>
      <p:sp>
        <p:nvSpPr>
          <p:cNvPr id="7" name="TextBox 6"/>
          <p:cNvSpPr txBox="1"/>
          <p:nvPr/>
        </p:nvSpPr>
        <p:spPr>
          <a:xfrm>
            <a:off x="2276705" y="583986"/>
            <a:ext cx="3559200" cy="400110"/>
          </a:xfrm>
          <a:prstGeom prst="rect">
            <a:avLst/>
          </a:prstGeom>
          <a:solidFill>
            <a:schemeClr val="bg1"/>
          </a:solidFill>
        </p:spPr>
        <p:txBody>
          <a:bodyPr wrap="square" rtlCol="0">
            <a:spAutoFit/>
          </a:bodyPr>
          <a:lstStyle/>
          <a:p>
            <a:r>
              <a:rPr lang="mn-MN" sz="1000" dirty="0">
                <a:latin typeface="Times New Roman Mon" panose="02020500000000000000" pitchFamily="18" charset="0"/>
              </a:rPr>
              <a:t>24% </a:t>
            </a:r>
            <a:r>
              <a:rPr lang="en-US" sz="1000" dirty="0">
                <a:latin typeface="Times New Roman Mon" panose="02020500000000000000" pitchFamily="18" charset="0"/>
              </a:rPr>
              <a:t>(</a:t>
            </a:r>
            <a:r>
              <a:rPr lang="mn-MN" sz="1000" dirty="0">
                <a:latin typeface="Times New Roman Mon" panose="02020500000000000000" pitchFamily="18" charset="0"/>
              </a:rPr>
              <a:t>3 сар</a:t>
            </a:r>
            <a:r>
              <a:rPr lang="en-US" sz="1000" dirty="0">
                <a:latin typeface="Times New Roman Mon" panose="02020500000000000000" pitchFamily="18" charset="0"/>
              </a:rPr>
              <a:t>)</a:t>
            </a:r>
            <a:r>
              <a:rPr lang="mn-MN" sz="1000" dirty="0">
                <a:latin typeface="Times New Roman Mon" panose="02020500000000000000" pitchFamily="18" charset="0"/>
              </a:rPr>
              <a:t>     </a:t>
            </a:r>
            <a:r>
              <a:rPr lang="mn-MN" sz="1000" dirty="0">
                <a:latin typeface="MS Mincho" panose="02020609040205080304" pitchFamily="49" charset="-128"/>
                <a:ea typeface="MS Mincho" panose="02020609040205080304" pitchFamily="49" charset="-128"/>
              </a:rPr>
              <a:t>⇛</a:t>
            </a:r>
            <a:r>
              <a:rPr lang="mn-MN" sz="1000" dirty="0">
                <a:latin typeface="Times New Roman Mon" panose="02020500000000000000" pitchFamily="18" charset="0"/>
              </a:rPr>
              <a:t>   </a:t>
            </a:r>
            <a:r>
              <a:rPr lang="en-US" sz="1000" dirty="0">
                <a:latin typeface="Times New Roman Mon" panose="02020500000000000000" pitchFamily="18" charset="0"/>
              </a:rPr>
              <a:t>(</a:t>
            </a:r>
            <a:r>
              <a:rPr lang="mn-MN" sz="1000" dirty="0">
                <a:latin typeface="Times New Roman Mon" panose="02020500000000000000" pitchFamily="18" charset="0"/>
              </a:rPr>
              <a:t>62.7%</a:t>
            </a:r>
            <a:r>
              <a:rPr lang="en-US" sz="1000" dirty="0">
                <a:latin typeface="Times New Roman Mon" panose="02020500000000000000" pitchFamily="18" charset="0"/>
              </a:rPr>
              <a:t>)</a:t>
            </a:r>
            <a:r>
              <a:rPr lang="mn-MN" sz="1000" dirty="0">
                <a:latin typeface="Times New Roman Mon" panose="02020500000000000000" pitchFamily="18" charset="0"/>
              </a:rPr>
              <a:t> 4 сар</a:t>
            </a:r>
          </a:p>
          <a:p>
            <a:r>
              <a:rPr lang="mn-MN" sz="1000" dirty="0">
                <a:latin typeface="Times New Roman Mon" panose="02020500000000000000" pitchFamily="18" charset="0"/>
              </a:rPr>
              <a:t>Зайнаас ажиллах</a:t>
            </a:r>
            <a:r>
              <a:rPr lang="en-US" sz="1000" dirty="0">
                <a:latin typeface="Times New Roman Mon" panose="02020500000000000000" pitchFamily="18" charset="0"/>
              </a:rPr>
              <a:t> </a:t>
            </a:r>
            <a:r>
              <a:rPr lang="mn-MN" sz="1000" dirty="0">
                <a:latin typeface="Times New Roman Mon" panose="02020500000000000000" pitchFamily="18" charset="0"/>
              </a:rPr>
              <a:t>хэлбэр нэвтрүүлсэн үү?</a:t>
            </a:r>
            <a:endParaRPr lang="en-US" sz="1000" dirty="0">
              <a:latin typeface="Times New Roman Mon" panose="02020500000000000000" pitchFamily="18" charset="0"/>
            </a:endParaRPr>
          </a:p>
        </p:txBody>
      </p:sp>
      <p:sp>
        <p:nvSpPr>
          <p:cNvPr id="10" name="TextBox 9"/>
          <p:cNvSpPr txBox="1"/>
          <p:nvPr/>
        </p:nvSpPr>
        <p:spPr>
          <a:xfrm>
            <a:off x="3833972" y="1800301"/>
            <a:ext cx="843864" cy="215444"/>
          </a:xfrm>
          <a:prstGeom prst="rect">
            <a:avLst/>
          </a:prstGeom>
          <a:solidFill>
            <a:schemeClr val="bg1">
              <a:lumMod val="75000"/>
            </a:schemeClr>
          </a:solidFill>
        </p:spPr>
        <p:txBody>
          <a:bodyPr wrap="square" rtlCol="0">
            <a:spAutoFit/>
          </a:bodyPr>
          <a:lstStyle/>
          <a:p>
            <a:r>
              <a:rPr lang="mn-MN" sz="800" dirty="0">
                <a:solidFill>
                  <a:schemeClr val="bg1"/>
                </a:solidFill>
                <a:effectLst>
                  <a:outerShdw blurRad="38100" dist="38100" dir="2700000" algn="tl">
                    <a:srgbClr val="000000">
                      <a:alpha val="43137"/>
                    </a:srgbClr>
                  </a:outerShdw>
                </a:effectLst>
                <a:latin typeface="Times New Roman Mon" panose="02020500000000000000" pitchFamily="18" charset="0"/>
              </a:rPr>
              <a:t>Төлөвлөөгүй</a:t>
            </a:r>
            <a:endParaRPr lang="en-US" sz="800" dirty="0">
              <a:solidFill>
                <a:schemeClr val="bg1"/>
              </a:solidFill>
              <a:effectLst>
                <a:outerShdw blurRad="38100" dist="38100" dir="2700000" algn="tl">
                  <a:srgbClr val="000000">
                    <a:alpha val="43137"/>
                  </a:srgbClr>
                </a:outerShdw>
              </a:effectLst>
              <a:latin typeface="Times New Roman Mon" panose="02020500000000000000" pitchFamily="18" charset="0"/>
            </a:endParaRPr>
          </a:p>
        </p:txBody>
      </p:sp>
      <p:sp>
        <p:nvSpPr>
          <p:cNvPr id="11" name="TextBox 10"/>
          <p:cNvSpPr txBox="1"/>
          <p:nvPr/>
        </p:nvSpPr>
        <p:spPr>
          <a:xfrm>
            <a:off x="1271187" y="2320530"/>
            <a:ext cx="962963" cy="246221"/>
          </a:xfrm>
          <a:prstGeom prst="rect">
            <a:avLst/>
          </a:prstGeom>
          <a:solidFill>
            <a:schemeClr val="bg1">
              <a:lumMod val="75000"/>
            </a:schemeClr>
          </a:solidFill>
        </p:spPr>
        <p:txBody>
          <a:bodyPr wrap="square" rtlCol="0">
            <a:spAutoFit/>
          </a:bodyPr>
          <a:lstStyle/>
          <a:p>
            <a:r>
              <a:rPr lang="mn-MN" sz="1000" dirty="0">
                <a:solidFill>
                  <a:schemeClr val="bg1"/>
                </a:solidFill>
                <a:effectLst>
                  <a:outerShdw blurRad="38100" dist="38100" dir="2700000" algn="tl">
                    <a:srgbClr val="000000">
                      <a:alpha val="43137"/>
                    </a:srgbClr>
                  </a:outerShdw>
                </a:effectLst>
                <a:latin typeface="Times New Roman Mon" panose="02020500000000000000" pitchFamily="18" charset="0"/>
              </a:rPr>
              <a:t>Төлөвлөөгүй</a:t>
            </a:r>
            <a:endParaRPr lang="en-US" sz="1000" dirty="0">
              <a:solidFill>
                <a:schemeClr val="bg1"/>
              </a:solidFill>
              <a:effectLst>
                <a:outerShdw blurRad="38100" dist="38100" dir="2700000" algn="tl">
                  <a:srgbClr val="000000">
                    <a:alpha val="43137"/>
                  </a:srgbClr>
                </a:outerShdw>
              </a:effectLst>
              <a:latin typeface="Times New Roman Mon" panose="02020500000000000000" pitchFamily="18" charset="0"/>
            </a:endParaRPr>
          </a:p>
        </p:txBody>
      </p:sp>
      <p:sp>
        <p:nvSpPr>
          <p:cNvPr id="14" name="TextBox 13"/>
          <p:cNvSpPr txBox="1"/>
          <p:nvPr/>
        </p:nvSpPr>
        <p:spPr>
          <a:xfrm>
            <a:off x="1862841" y="3214380"/>
            <a:ext cx="3793922" cy="400110"/>
          </a:xfrm>
          <a:prstGeom prst="rect">
            <a:avLst/>
          </a:prstGeom>
          <a:solidFill>
            <a:schemeClr val="bg1"/>
          </a:solidFill>
        </p:spPr>
        <p:txBody>
          <a:bodyPr wrap="square" rtlCol="0">
            <a:spAutoFit/>
          </a:bodyPr>
          <a:lstStyle/>
          <a:p>
            <a:r>
              <a:rPr lang="mn-MN" sz="1000" dirty="0">
                <a:latin typeface="Times New Roman Mon" panose="02020500000000000000" pitchFamily="18" charset="0"/>
              </a:rPr>
              <a:t>Анхаар: 30-с дээш хүнтэй ААН-ийг хамарсан судалгаа. 3-4 сар</a:t>
            </a:r>
          </a:p>
          <a:p>
            <a:r>
              <a:rPr lang="mn-MN" sz="1000" dirty="0">
                <a:latin typeface="Times New Roman Mon" panose="02020500000000000000" pitchFamily="18" charset="0"/>
              </a:rPr>
              <a:t>Эх сурвалж: Токио хотын гамшгаас хамгаалах цахим хуудас</a:t>
            </a:r>
            <a:endParaRPr lang="en-US" sz="1000" dirty="0">
              <a:latin typeface="Times New Roman Mon" panose="02020500000000000000" pitchFamily="18" charset="0"/>
            </a:endParaRPr>
          </a:p>
        </p:txBody>
      </p:sp>
      <p:sp>
        <p:nvSpPr>
          <p:cNvPr id="15" name="TextBox 14"/>
          <p:cNvSpPr txBox="1"/>
          <p:nvPr/>
        </p:nvSpPr>
        <p:spPr>
          <a:xfrm>
            <a:off x="6720542" y="675769"/>
            <a:ext cx="2429494" cy="400110"/>
          </a:xfrm>
          <a:prstGeom prst="rect">
            <a:avLst/>
          </a:prstGeom>
          <a:solidFill>
            <a:schemeClr val="bg1"/>
          </a:solidFill>
        </p:spPr>
        <p:txBody>
          <a:bodyPr wrap="square" rtlCol="0">
            <a:spAutoFit/>
          </a:bodyPr>
          <a:lstStyle/>
          <a:p>
            <a:r>
              <a:rPr lang="mn-MN" sz="1000" dirty="0">
                <a:latin typeface="Times New Roman Mon" panose="02020500000000000000" pitchFamily="18" charset="0"/>
              </a:rPr>
              <a:t>Сургууль хаахаас өмнө “онлайн хичээлийн” үйлчилгээ авч байсан уу?</a:t>
            </a:r>
            <a:endParaRPr lang="en-US" sz="1000" dirty="0">
              <a:latin typeface="Times New Roman Mon" panose="02020500000000000000" pitchFamily="18" charset="0"/>
            </a:endParaRPr>
          </a:p>
        </p:txBody>
      </p:sp>
      <p:sp>
        <p:nvSpPr>
          <p:cNvPr id="16" name="TextBox 15"/>
          <p:cNvSpPr txBox="1"/>
          <p:nvPr/>
        </p:nvSpPr>
        <p:spPr>
          <a:xfrm>
            <a:off x="9469747" y="623793"/>
            <a:ext cx="2075081" cy="400110"/>
          </a:xfrm>
          <a:prstGeom prst="rect">
            <a:avLst/>
          </a:prstGeom>
          <a:solidFill>
            <a:schemeClr val="bg1"/>
          </a:solidFill>
        </p:spPr>
        <p:txBody>
          <a:bodyPr wrap="square" rtlCol="0">
            <a:spAutoFit/>
          </a:bodyPr>
          <a:lstStyle/>
          <a:p>
            <a:r>
              <a:rPr lang="mn-MN" sz="1000" dirty="0">
                <a:latin typeface="Times New Roman Mon" panose="02020500000000000000" pitchFamily="18" charset="0"/>
              </a:rPr>
              <a:t>Цаашид онлайн хичээл үргэлжлүүлэх бодолтой байна уу?</a:t>
            </a:r>
            <a:endParaRPr lang="en-US" sz="1000" dirty="0">
              <a:latin typeface="Times New Roman Mon" panose="02020500000000000000" pitchFamily="18" charset="0"/>
            </a:endParaRPr>
          </a:p>
        </p:txBody>
      </p:sp>
      <p:sp>
        <p:nvSpPr>
          <p:cNvPr id="17" name="TextBox 16"/>
          <p:cNvSpPr txBox="1"/>
          <p:nvPr/>
        </p:nvSpPr>
        <p:spPr>
          <a:xfrm>
            <a:off x="8207006" y="1869934"/>
            <a:ext cx="544909" cy="246221"/>
          </a:xfrm>
          <a:prstGeom prst="rect">
            <a:avLst/>
          </a:prstGeom>
          <a:solidFill>
            <a:schemeClr val="bg1"/>
          </a:solidFill>
        </p:spPr>
        <p:txBody>
          <a:bodyPr wrap="square" rtlCol="0">
            <a:spAutoFit/>
          </a:bodyPr>
          <a:lstStyle/>
          <a:p>
            <a:r>
              <a:rPr lang="mn-MN" sz="1000" dirty="0">
                <a:solidFill>
                  <a:srgbClr val="FF0000"/>
                </a:solidFill>
                <a:latin typeface="Times New Roman Mon" panose="02020500000000000000" pitchFamily="18" charset="0"/>
              </a:rPr>
              <a:t>Үгүй</a:t>
            </a:r>
            <a:endParaRPr lang="en-US" sz="1000" dirty="0">
              <a:solidFill>
                <a:srgbClr val="FF0000"/>
              </a:solidFill>
              <a:latin typeface="Times New Roman Mon" panose="02020500000000000000" pitchFamily="18" charset="0"/>
            </a:endParaRPr>
          </a:p>
        </p:txBody>
      </p:sp>
      <p:sp>
        <p:nvSpPr>
          <p:cNvPr id="18" name="TextBox 17"/>
          <p:cNvSpPr txBox="1"/>
          <p:nvPr/>
        </p:nvSpPr>
        <p:spPr>
          <a:xfrm>
            <a:off x="10645407" y="1447651"/>
            <a:ext cx="544909" cy="246221"/>
          </a:xfrm>
          <a:prstGeom prst="rect">
            <a:avLst/>
          </a:prstGeom>
          <a:solidFill>
            <a:schemeClr val="bg1"/>
          </a:solidFill>
        </p:spPr>
        <p:txBody>
          <a:bodyPr wrap="square" rtlCol="0">
            <a:spAutoFit/>
          </a:bodyPr>
          <a:lstStyle/>
          <a:p>
            <a:r>
              <a:rPr lang="mn-MN" sz="1000" dirty="0">
                <a:solidFill>
                  <a:srgbClr val="FF0000"/>
                </a:solidFill>
                <a:latin typeface="Times New Roman Mon" panose="02020500000000000000" pitchFamily="18" charset="0"/>
              </a:rPr>
              <a:t>Тийм</a:t>
            </a:r>
            <a:endParaRPr lang="en-US" sz="1000" dirty="0">
              <a:solidFill>
                <a:srgbClr val="FF0000"/>
              </a:solidFill>
              <a:latin typeface="Times New Roman Mon" panose="02020500000000000000" pitchFamily="18" charset="0"/>
            </a:endParaRPr>
          </a:p>
        </p:txBody>
      </p:sp>
      <p:sp>
        <p:nvSpPr>
          <p:cNvPr id="19" name="TextBox 18"/>
          <p:cNvSpPr txBox="1"/>
          <p:nvPr/>
        </p:nvSpPr>
        <p:spPr>
          <a:xfrm>
            <a:off x="8151588" y="2890134"/>
            <a:ext cx="544909" cy="246221"/>
          </a:xfrm>
          <a:prstGeom prst="rect">
            <a:avLst/>
          </a:prstGeom>
          <a:solidFill>
            <a:schemeClr val="bg1"/>
          </a:solidFill>
        </p:spPr>
        <p:txBody>
          <a:bodyPr wrap="square" rtlCol="0">
            <a:spAutoFit/>
          </a:bodyPr>
          <a:lstStyle/>
          <a:p>
            <a:r>
              <a:rPr lang="mn-MN" sz="1000" dirty="0">
                <a:latin typeface="Times New Roman Mon" panose="02020500000000000000" pitchFamily="18" charset="0"/>
              </a:rPr>
              <a:t>Тийм</a:t>
            </a:r>
            <a:endParaRPr lang="en-US" sz="1000" dirty="0">
              <a:latin typeface="Times New Roman Mon" panose="02020500000000000000" pitchFamily="18" charset="0"/>
            </a:endParaRPr>
          </a:p>
        </p:txBody>
      </p:sp>
      <p:sp>
        <p:nvSpPr>
          <p:cNvPr id="20" name="TextBox 19"/>
          <p:cNvSpPr txBox="1"/>
          <p:nvPr/>
        </p:nvSpPr>
        <p:spPr>
          <a:xfrm>
            <a:off x="10645407" y="2865427"/>
            <a:ext cx="544910" cy="246221"/>
          </a:xfrm>
          <a:prstGeom prst="rect">
            <a:avLst/>
          </a:prstGeom>
          <a:solidFill>
            <a:schemeClr val="bg1"/>
          </a:solidFill>
        </p:spPr>
        <p:txBody>
          <a:bodyPr wrap="square" rtlCol="0">
            <a:spAutoFit/>
          </a:bodyPr>
          <a:lstStyle/>
          <a:p>
            <a:r>
              <a:rPr lang="mn-MN" sz="1000" dirty="0">
                <a:latin typeface="Times New Roman Mon" panose="02020500000000000000" pitchFamily="18" charset="0"/>
              </a:rPr>
              <a:t>Үгүй</a:t>
            </a:r>
            <a:endParaRPr lang="en-US" sz="1000" dirty="0">
              <a:latin typeface="Times New Roman Mon" panose="02020500000000000000" pitchFamily="18" charset="0"/>
            </a:endParaRPr>
          </a:p>
        </p:txBody>
      </p:sp>
      <p:sp>
        <p:nvSpPr>
          <p:cNvPr id="21" name="TextBox 20"/>
          <p:cNvSpPr txBox="1"/>
          <p:nvPr/>
        </p:nvSpPr>
        <p:spPr>
          <a:xfrm>
            <a:off x="10657963" y="2186394"/>
            <a:ext cx="652390" cy="246221"/>
          </a:xfrm>
          <a:prstGeom prst="rect">
            <a:avLst/>
          </a:prstGeom>
          <a:solidFill>
            <a:schemeClr val="bg1"/>
          </a:solidFill>
        </p:spPr>
        <p:txBody>
          <a:bodyPr wrap="square" rtlCol="0">
            <a:spAutoFit/>
          </a:bodyPr>
          <a:lstStyle/>
          <a:p>
            <a:r>
              <a:rPr lang="mn-MN" sz="1000" dirty="0">
                <a:latin typeface="Times New Roman Mon" panose="02020500000000000000" pitchFamily="18" charset="0"/>
              </a:rPr>
              <a:t>5 шат</a:t>
            </a:r>
            <a:endParaRPr lang="en-US" sz="1000" dirty="0">
              <a:latin typeface="Times New Roman Mon" panose="02020500000000000000" pitchFamily="18" charset="0"/>
            </a:endParaRPr>
          </a:p>
        </p:txBody>
      </p:sp>
      <p:sp>
        <p:nvSpPr>
          <p:cNvPr id="22" name="TextBox 21"/>
          <p:cNvSpPr txBox="1"/>
          <p:nvPr/>
        </p:nvSpPr>
        <p:spPr>
          <a:xfrm>
            <a:off x="8977068" y="1934875"/>
            <a:ext cx="567541" cy="400110"/>
          </a:xfrm>
          <a:prstGeom prst="rect">
            <a:avLst/>
          </a:prstGeom>
          <a:solidFill>
            <a:schemeClr val="bg1"/>
          </a:solidFill>
        </p:spPr>
        <p:txBody>
          <a:bodyPr wrap="square" rtlCol="0">
            <a:spAutoFit/>
          </a:bodyPr>
          <a:lstStyle/>
          <a:p>
            <a:r>
              <a:rPr lang="mn-MN" sz="1000" dirty="0">
                <a:solidFill>
                  <a:srgbClr val="FF0000"/>
                </a:solidFill>
                <a:latin typeface="Times New Roman Mon" panose="02020500000000000000" pitchFamily="18" charset="0"/>
              </a:rPr>
              <a:t>80%-с </a:t>
            </a:r>
          </a:p>
          <a:p>
            <a:r>
              <a:rPr lang="mn-MN" sz="1000" dirty="0">
                <a:solidFill>
                  <a:srgbClr val="FF0000"/>
                </a:solidFill>
                <a:latin typeface="Times New Roman Mon" panose="02020500000000000000" pitchFamily="18" charset="0"/>
              </a:rPr>
              <a:t>дээш</a:t>
            </a:r>
            <a:endParaRPr lang="en-US" sz="1000" dirty="0">
              <a:solidFill>
                <a:srgbClr val="FF0000"/>
              </a:solidFill>
              <a:latin typeface="Times New Roman Mon" panose="02020500000000000000" pitchFamily="18" charset="0"/>
            </a:endParaRPr>
          </a:p>
        </p:txBody>
      </p:sp>
      <p:sp>
        <p:nvSpPr>
          <p:cNvPr id="23" name="TextBox 22"/>
          <p:cNvSpPr txBox="1"/>
          <p:nvPr/>
        </p:nvSpPr>
        <p:spPr>
          <a:xfrm>
            <a:off x="6677649" y="3280112"/>
            <a:ext cx="4944775" cy="400110"/>
          </a:xfrm>
          <a:prstGeom prst="rect">
            <a:avLst/>
          </a:prstGeom>
          <a:solidFill>
            <a:schemeClr val="bg1"/>
          </a:solidFill>
        </p:spPr>
        <p:txBody>
          <a:bodyPr wrap="square" rtlCol="0">
            <a:spAutoFit/>
          </a:bodyPr>
          <a:lstStyle/>
          <a:p>
            <a:r>
              <a:rPr lang="mn-MN" sz="1000" dirty="0">
                <a:latin typeface="Times New Roman Mon" panose="02020500000000000000" pitchFamily="18" charset="0"/>
              </a:rPr>
              <a:t>Эх сурвалж: Аойзэми-ийн интернет судалгааг ашиглав.</a:t>
            </a:r>
          </a:p>
          <a:p>
            <a:r>
              <a:rPr lang="mn-MN" sz="1000" dirty="0">
                <a:latin typeface="Times New Roman Mon" panose="02020500000000000000" pitchFamily="18" charset="0"/>
              </a:rPr>
              <a:t>Аойзэмийг ашигладаг дунд, ахлах ангийнхан, 2020 оны 4 сарын 6-наас 4 сарын 12</a:t>
            </a:r>
            <a:endParaRPr lang="en-US" sz="1000" dirty="0">
              <a:latin typeface="Times New Roman Mon" panose="02020500000000000000" pitchFamily="18" charset="0"/>
            </a:endParaRPr>
          </a:p>
        </p:txBody>
      </p:sp>
      <p:sp>
        <p:nvSpPr>
          <p:cNvPr id="24" name="TextBox 23"/>
          <p:cNvSpPr txBox="1"/>
          <p:nvPr/>
        </p:nvSpPr>
        <p:spPr>
          <a:xfrm>
            <a:off x="6643293" y="3721955"/>
            <a:ext cx="1563713" cy="246221"/>
          </a:xfrm>
          <a:prstGeom prst="rect">
            <a:avLst/>
          </a:prstGeom>
          <a:solidFill>
            <a:schemeClr val="accent5">
              <a:lumMod val="75000"/>
            </a:schemeClr>
          </a:solidFill>
        </p:spPr>
        <p:txBody>
          <a:bodyPr wrap="square" rtlCol="0">
            <a:spAutoFit/>
          </a:bodyPr>
          <a:lstStyle/>
          <a:p>
            <a:r>
              <a:rPr lang="mn-MN" sz="1000" dirty="0">
                <a:solidFill>
                  <a:schemeClr val="bg1"/>
                </a:solidFill>
                <a:latin typeface="Times New Roman Mon" panose="02020500000000000000" pitchFamily="18" charset="0"/>
              </a:rPr>
              <a:t>Онлайн зугаа цэнгэл</a:t>
            </a:r>
            <a:endParaRPr lang="en-US" sz="1000" dirty="0">
              <a:latin typeface="Times New Roman Mon" panose="02020500000000000000" pitchFamily="18" charset="0"/>
            </a:endParaRPr>
          </a:p>
        </p:txBody>
      </p:sp>
      <p:sp>
        <p:nvSpPr>
          <p:cNvPr id="25" name="TextBox 24"/>
          <p:cNvSpPr txBox="1"/>
          <p:nvPr/>
        </p:nvSpPr>
        <p:spPr>
          <a:xfrm>
            <a:off x="6787802" y="4029656"/>
            <a:ext cx="4184998" cy="707886"/>
          </a:xfrm>
          <a:prstGeom prst="rect">
            <a:avLst/>
          </a:prstGeom>
          <a:solidFill>
            <a:schemeClr val="bg1"/>
          </a:solidFill>
        </p:spPr>
        <p:txBody>
          <a:bodyPr wrap="square" rtlCol="0">
            <a:spAutoFit/>
          </a:bodyPr>
          <a:lstStyle/>
          <a:p>
            <a:r>
              <a:rPr lang="mn-MN" sz="1000" b="1" dirty="0">
                <a:latin typeface="Times New Roman Mon" panose="02020500000000000000" pitchFamily="18" charset="0"/>
              </a:rPr>
              <a:t>Виртуал </a:t>
            </a:r>
            <a:r>
              <a:rPr lang="en-US" sz="1000" b="1" dirty="0">
                <a:latin typeface="Times New Roman Mon" panose="02020500000000000000" pitchFamily="18" charset="0"/>
              </a:rPr>
              <a:t>(</a:t>
            </a:r>
            <a:r>
              <a:rPr lang="mn-MN" sz="1000" b="1" dirty="0">
                <a:latin typeface="Times New Roman Mon" panose="02020500000000000000" pitchFamily="18" charset="0"/>
              </a:rPr>
              <a:t>хийсвэр</a:t>
            </a:r>
            <a:r>
              <a:rPr lang="en-US" sz="1000" b="1" dirty="0">
                <a:latin typeface="Times New Roman Mon" panose="02020500000000000000" pitchFamily="18" charset="0"/>
              </a:rPr>
              <a:t>)</a:t>
            </a:r>
            <a:r>
              <a:rPr lang="mn-MN" sz="1000" b="1" dirty="0">
                <a:latin typeface="Times New Roman Mon" panose="02020500000000000000" pitchFamily="18" charset="0"/>
              </a:rPr>
              <a:t> Шибуяа</a:t>
            </a:r>
            <a:endParaRPr lang="en-US" sz="1000" b="1" dirty="0">
              <a:latin typeface="Times New Roman Mon" panose="02020500000000000000" pitchFamily="18" charset="0"/>
            </a:endParaRPr>
          </a:p>
          <a:p>
            <a:r>
              <a:rPr lang="mn-MN" sz="1000" dirty="0">
                <a:latin typeface="Times New Roman Mon" panose="02020500000000000000" pitchFamily="18" charset="0"/>
              </a:rPr>
              <a:t>Шибуяагийн уулзварын ойр хавийг хийсвэр орон зай болгон харуулна. Гэрээсээ </a:t>
            </a:r>
            <a:r>
              <a:rPr lang="en-US" sz="1000" dirty="0">
                <a:latin typeface="Times New Roman Mon" panose="02020500000000000000" pitchFamily="18" charset="0"/>
              </a:rPr>
              <a:t>Live</a:t>
            </a:r>
            <a:r>
              <a:rPr lang="mn-MN" sz="1000" dirty="0">
                <a:latin typeface="Times New Roman Mon" panose="02020500000000000000" pitchFamily="18" charset="0"/>
              </a:rPr>
              <a:t> тоглолт, урлагийн ба ярианы арга хэмжээнд оролцох боломжтой.</a:t>
            </a:r>
            <a:endParaRPr lang="en-US" sz="1000" b="1" dirty="0">
              <a:latin typeface="Times New Roman Mon" panose="02020500000000000000" pitchFamily="18" charset="0"/>
            </a:endParaRPr>
          </a:p>
        </p:txBody>
      </p:sp>
      <p:sp>
        <p:nvSpPr>
          <p:cNvPr id="27" name="TextBox 26"/>
          <p:cNvSpPr txBox="1"/>
          <p:nvPr/>
        </p:nvSpPr>
        <p:spPr>
          <a:xfrm>
            <a:off x="734763" y="3721956"/>
            <a:ext cx="1439467" cy="246221"/>
          </a:xfrm>
          <a:prstGeom prst="rect">
            <a:avLst/>
          </a:prstGeom>
          <a:solidFill>
            <a:schemeClr val="accent5">
              <a:lumMod val="75000"/>
            </a:schemeClr>
          </a:solidFill>
        </p:spPr>
        <p:txBody>
          <a:bodyPr wrap="square" rtlCol="0">
            <a:spAutoFit/>
          </a:bodyPr>
          <a:lstStyle/>
          <a:p>
            <a:pPr algn="ctr"/>
            <a:r>
              <a:rPr lang="mn-MN" sz="1000" dirty="0">
                <a:solidFill>
                  <a:schemeClr val="bg1"/>
                </a:solidFill>
                <a:latin typeface="Times New Roman Mon" panose="02020500000000000000" pitchFamily="18" charset="0"/>
              </a:rPr>
              <a:t>Онлайн хурал</a:t>
            </a:r>
            <a:endParaRPr lang="en-US" sz="1000" dirty="0">
              <a:latin typeface="Times New Roman Mon" panose="02020500000000000000" pitchFamily="18" charset="0"/>
            </a:endParaRPr>
          </a:p>
        </p:txBody>
      </p:sp>
      <p:sp>
        <p:nvSpPr>
          <p:cNvPr id="28" name="TextBox 27"/>
          <p:cNvSpPr txBox="1"/>
          <p:nvPr/>
        </p:nvSpPr>
        <p:spPr>
          <a:xfrm>
            <a:off x="484908" y="4113393"/>
            <a:ext cx="4591271" cy="553998"/>
          </a:xfrm>
          <a:prstGeom prst="rect">
            <a:avLst/>
          </a:prstGeom>
          <a:solidFill>
            <a:schemeClr val="bg1"/>
          </a:solidFill>
        </p:spPr>
        <p:txBody>
          <a:bodyPr wrap="square" rtlCol="0">
            <a:spAutoFit/>
          </a:bodyPr>
          <a:lstStyle/>
          <a:p>
            <a:r>
              <a:rPr lang="en-US" sz="1000" dirty="0">
                <a:latin typeface="Times New Roman Mon" panose="02020500000000000000" pitchFamily="18" charset="0"/>
              </a:rPr>
              <a:t>ZOOM</a:t>
            </a:r>
            <a:r>
              <a:rPr lang="mn-MN" sz="1000" dirty="0">
                <a:latin typeface="Times New Roman Mon" panose="02020500000000000000" pitchFamily="18" charset="0"/>
              </a:rPr>
              <a:t>-ээр 1 өдөрт хуралд оролцогсдын тоо 30 дахин өсөв.</a:t>
            </a:r>
          </a:p>
          <a:p>
            <a:r>
              <a:rPr lang="en-US" sz="1000" dirty="0">
                <a:latin typeface="Times New Roman Mon" panose="02020500000000000000" pitchFamily="18" charset="0"/>
              </a:rPr>
              <a:t>(</a:t>
            </a:r>
            <a:r>
              <a:rPr lang="mn-MN" sz="1000" dirty="0">
                <a:latin typeface="Times New Roman Mon" panose="02020500000000000000" pitchFamily="18" charset="0"/>
              </a:rPr>
              <a:t>2019 оны 12 сард 10 сая хүн → 2020 оны 4 сард 300 сая хүн</a:t>
            </a:r>
            <a:r>
              <a:rPr lang="en-US" sz="1000" dirty="0">
                <a:latin typeface="Times New Roman Mon" panose="02020500000000000000" pitchFamily="18" charset="0"/>
              </a:rPr>
              <a:t>)</a:t>
            </a:r>
            <a:endParaRPr lang="mn-MN" sz="1000" dirty="0">
              <a:latin typeface="Times New Roman Mon" panose="02020500000000000000" pitchFamily="18" charset="0"/>
            </a:endParaRPr>
          </a:p>
          <a:p>
            <a:endParaRPr lang="en-US" sz="1000" dirty="0">
              <a:latin typeface="Times New Roman Mon" panose="02020500000000000000" pitchFamily="18" charset="0"/>
            </a:endParaRPr>
          </a:p>
        </p:txBody>
      </p:sp>
      <p:sp>
        <p:nvSpPr>
          <p:cNvPr id="29" name="TextBox 28"/>
          <p:cNvSpPr txBox="1"/>
          <p:nvPr/>
        </p:nvSpPr>
        <p:spPr>
          <a:xfrm>
            <a:off x="550799" y="4839183"/>
            <a:ext cx="2137792" cy="707886"/>
          </a:xfrm>
          <a:prstGeom prst="rect">
            <a:avLst/>
          </a:prstGeom>
          <a:solidFill>
            <a:schemeClr val="bg1"/>
          </a:solidFill>
        </p:spPr>
        <p:txBody>
          <a:bodyPr wrap="square" rtlCol="0">
            <a:spAutoFit/>
          </a:bodyPr>
          <a:lstStyle/>
          <a:p>
            <a:r>
              <a:rPr lang="en-US" sz="1000" b="1" dirty="0">
                <a:latin typeface="Times New Roman Mon" panose="02020500000000000000" pitchFamily="18" charset="0"/>
              </a:rPr>
              <a:t>WEB </a:t>
            </a:r>
            <a:r>
              <a:rPr lang="mn-MN" sz="1000" b="1" dirty="0">
                <a:latin typeface="Times New Roman Mon" panose="02020500000000000000" pitchFamily="18" charset="0"/>
              </a:rPr>
              <a:t>хурлын систем </a:t>
            </a:r>
          </a:p>
          <a:p>
            <a:r>
              <a:rPr lang="mn-MN" sz="1000" dirty="0">
                <a:latin typeface="Times New Roman Mon" panose="02020500000000000000" pitchFamily="18" charset="0"/>
              </a:rPr>
              <a:t>хэрэглэгчид өсөв.</a:t>
            </a:r>
          </a:p>
          <a:p>
            <a:r>
              <a:rPr lang="en-US" sz="1000" dirty="0">
                <a:latin typeface="Times New Roman Mon" panose="02020500000000000000" pitchFamily="18" charset="0"/>
              </a:rPr>
              <a:t>(</a:t>
            </a:r>
            <a:r>
              <a:rPr lang="mn-MN" sz="1000" dirty="0">
                <a:latin typeface="Times New Roman Mon" panose="02020500000000000000" pitchFamily="18" charset="0"/>
              </a:rPr>
              <a:t>2019 оны 12 сард 44%</a:t>
            </a:r>
          </a:p>
          <a:p>
            <a:r>
              <a:rPr lang="mn-MN" sz="1000" dirty="0">
                <a:latin typeface="Times New Roman Mon" panose="02020500000000000000" pitchFamily="18" charset="0"/>
              </a:rPr>
              <a:t>→ 2020 оны 4 сард 63%</a:t>
            </a:r>
            <a:r>
              <a:rPr lang="en-US" sz="1000" dirty="0">
                <a:latin typeface="Times New Roman Mon" panose="02020500000000000000" pitchFamily="18" charset="0"/>
              </a:rPr>
              <a:t>)</a:t>
            </a:r>
          </a:p>
        </p:txBody>
      </p:sp>
      <p:sp>
        <p:nvSpPr>
          <p:cNvPr id="30" name="TextBox 29"/>
          <p:cNvSpPr txBox="1"/>
          <p:nvPr/>
        </p:nvSpPr>
        <p:spPr>
          <a:xfrm>
            <a:off x="2684834" y="4741227"/>
            <a:ext cx="3371695" cy="246221"/>
          </a:xfrm>
          <a:prstGeom prst="rect">
            <a:avLst/>
          </a:prstGeom>
          <a:solidFill>
            <a:schemeClr val="bg1"/>
          </a:solidFill>
        </p:spPr>
        <p:txBody>
          <a:bodyPr wrap="square" rtlCol="0">
            <a:spAutoFit/>
          </a:bodyPr>
          <a:lstStyle/>
          <a:p>
            <a:r>
              <a:rPr lang="en-US" sz="1000" b="1" dirty="0">
                <a:latin typeface="Times New Roman Mon" panose="02020500000000000000" pitchFamily="18" charset="0"/>
              </a:rPr>
              <a:t>WEB </a:t>
            </a:r>
            <a:r>
              <a:rPr lang="mn-MN" sz="1000" b="1" dirty="0">
                <a:latin typeface="Times New Roman Mon" panose="02020500000000000000" pitchFamily="18" charset="0"/>
              </a:rPr>
              <a:t>хурлын систем хэрэглэгчдийн өсөлт</a:t>
            </a:r>
            <a:endParaRPr lang="en-US" sz="1000" b="1" dirty="0">
              <a:latin typeface="Times New Roman Mon" panose="02020500000000000000" pitchFamily="18" charset="0"/>
            </a:endParaRPr>
          </a:p>
        </p:txBody>
      </p:sp>
      <p:sp>
        <p:nvSpPr>
          <p:cNvPr id="31" name="TextBox 30"/>
          <p:cNvSpPr txBox="1"/>
          <p:nvPr/>
        </p:nvSpPr>
        <p:spPr>
          <a:xfrm>
            <a:off x="2407272" y="5222105"/>
            <a:ext cx="1149884" cy="246221"/>
          </a:xfrm>
          <a:prstGeom prst="rect">
            <a:avLst/>
          </a:prstGeom>
          <a:solidFill>
            <a:schemeClr val="bg1"/>
          </a:solidFill>
        </p:spPr>
        <p:txBody>
          <a:bodyPr wrap="square" rtlCol="0">
            <a:spAutoFit/>
          </a:bodyPr>
          <a:lstStyle/>
          <a:p>
            <a:r>
              <a:rPr lang="mn-MN" sz="1000" dirty="0">
                <a:latin typeface="Times New Roman Mon" panose="02020500000000000000" pitchFamily="18" charset="0"/>
              </a:rPr>
              <a:t>2020 оны 4 сар</a:t>
            </a:r>
            <a:endParaRPr lang="en-US" sz="1000" dirty="0">
              <a:latin typeface="Times New Roman Mon" panose="02020500000000000000" pitchFamily="18" charset="0"/>
            </a:endParaRPr>
          </a:p>
        </p:txBody>
      </p:sp>
      <p:sp>
        <p:nvSpPr>
          <p:cNvPr id="32" name="TextBox 31"/>
          <p:cNvSpPr txBox="1"/>
          <p:nvPr/>
        </p:nvSpPr>
        <p:spPr>
          <a:xfrm>
            <a:off x="2407272" y="4990383"/>
            <a:ext cx="1120130" cy="246221"/>
          </a:xfrm>
          <a:prstGeom prst="rect">
            <a:avLst/>
          </a:prstGeom>
          <a:solidFill>
            <a:schemeClr val="bg1"/>
          </a:solidFill>
        </p:spPr>
        <p:txBody>
          <a:bodyPr wrap="square" rtlCol="0">
            <a:spAutoFit/>
          </a:bodyPr>
          <a:lstStyle/>
          <a:p>
            <a:r>
              <a:rPr lang="mn-MN" sz="1000" dirty="0">
                <a:latin typeface="Times New Roman Mon" panose="02020500000000000000" pitchFamily="18" charset="0"/>
              </a:rPr>
              <a:t>2019 оны 12 сар</a:t>
            </a:r>
            <a:endParaRPr lang="en-US" sz="1000" dirty="0">
              <a:latin typeface="Times New Roman Mon" panose="02020500000000000000" pitchFamily="18" charset="0"/>
            </a:endParaRPr>
          </a:p>
        </p:txBody>
      </p:sp>
      <p:sp>
        <p:nvSpPr>
          <p:cNvPr id="33" name="TextBox 32"/>
          <p:cNvSpPr txBox="1"/>
          <p:nvPr/>
        </p:nvSpPr>
        <p:spPr>
          <a:xfrm>
            <a:off x="335743" y="6052039"/>
            <a:ext cx="6452059" cy="246221"/>
          </a:xfrm>
          <a:prstGeom prst="rect">
            <a:avLst/>
          </a:prstGeom>
          <a:solidFill>
            <a:schemeClr val="bg1"/>
          </a:solidFill>
        </p:spPr>
        <p:txBody>
          <a:bodyPr wrap="square" rtlCol="0">
            <a:spAutoFit/>
          </a:bodyPr>
          <a:lstStyle/>
          <a:p>
            <a:r>
              <a:rPr lang="mn-MN" sz="1000" dirty="0">
                <a:latin typeface="Times New Roman Mon" panose="02020500000000000000" pitchFamily="18" charset="0"/>
              </a:rPr>
              <a:t>Анхаар: Улсын хэмжээний </a:t>
            </a:r>
            <a:r>
              <a:rPr lang="mn-MN" sz="1000" b="1" dirty="0">
                <a:latin typeface="Times New Roman Mon" panose="02020500000000000000" pitchFamily="18" charset="0"/>
              </a:rPr>
              <a:t>ААН, байгууллагын</a:t>
            </a:r>
            <a:r>
              <a:rPr lang="mn-MN" sz="1000" dirty="0">
                <a:latin typeface="Times New Roman Mon" panose="02020500000000000000" pitchFamily="18" charset="0"/>
              </a:rPr>
              <a:t> 2119 хүнийг хамарсан судалгаа. 2020.04.28-05.01</a:t>
            </a:r>
            <a:endParaRPr lang="en-US" sz="1000" dirty="0">
              <a:latin typeface="Times New Roman Mon" panose="02020500000000000000" pitchFamily="18" charset="0"/>
            </a:endParaRPr>
          </a:p>
        </p:txBody>
      </p:sp>
      <p:sp>
        <p:nvSpPr>
          <p:cNvPr id="39" name="TextBox 38">
            <a:extLst>
              <a:ext uri="{FF2B5EF4-FFF2-40B4-BE49-F238E27FC236}">
                <a16:creationId xmlns:a16="http://schemas.microsoft.com/office/drawing/2014/main" id="{CCE20A8B-CAD2-A088-0D63-0CC4F485B00C}"/>
              </a:ext>
            </a:extLst>
          </p:cNvPr>
          <p:cNvSpPr txBox="1"/>
          <p:nvPr/>
        </p:nvSpPr>
        <p:spPr>
          <a:xfrm>
            <a:off x="4896266" y="2107954"/>
            <a:ext cx="483674" cy="246221"/>
          </a:xfrm>
          <a:prstGeom prst="rect">
            <a:avLst/>
          </a:prstGeom>
          <a:noFill/>
        </p:spPr>
        <p:txBody>
          <a:bodyPr wrap="square" rtlCol="0">
            <a:spAutoFit/>
          </a:bodyPr>
          <a:lstStyle/>
          <a:p>
            <a:r>
              <a:rPr lang="mn-MN" sz="1000" dirty="0">
                <a:solidFill>
                  <a:schemeClr val="bg1"/>
                </a:solidFill>
                <a:latin typeface="Times New Roman" panose="02020603050405020304" pitchFamily="18" charset="0"/>
                <a:cs typeface="Times New Roman" panose="02020603050405020304" pitchFamily="18" charset="0"/>
              </a:rPr>
              <a:t>Тийм</a:t>
            </a:r>
            <a:endParaRPr lang="en-US" sz="1000" dirty="0">
              <a:solidFill>
                <a:schemeClr val="bg1"/>
              </a:solidFill>
              <a:latin typeface="Times New Roman" panose="02020603050405020304" pitchFamily="18" charset="0"/>
              <a:cs typeface="Times New Roman" panose="02020603050405020304" pitchFamily="18" charset="0"/>
            </a:endParaRPr>
          </a:p>
        </p:txBody>
      </p:sp>
      <p:sp>
        <p:nvSpPr>
          <p:cNvPr id="44" name="TextBox 43">
            <a:extLst>
              <a:ext uri="{FF2B5EF4-FFF2-40B4-BE49-F238E27FC236}">
                <a16:creationId xmlns:a16="http://schemas.microsoft.com/office/drawing/2014/main" id="{26079B33-3172-0A90-04F3-8EF579D77C6A}"/>
              </a:ext>
            </a:extLst>
          </p:cNvPr>
          <p:cNvSpPr txBox="1"/>
          <p:nvPr/>
        </p:nvSpPr>
        <p:spPr>
          <a:xfrm>
            <a:off x="2268655" y="1934875"/>
            <a:ext cx="843864" cy="215444"/>
          </a:xfrm>
          <a:prstGeom prst="rect">
            <a:avLst/>
          </a:prstGeom>
          <a:noFill/>
        </p:spPr>
        <p:txBody>
          <a:bodyPr wrap="square" rtlCol="0">
            <a:spAutoFit/>
          </a:bodyPr>
          <a:lstStyle/>
          <a:p>
            <a:r>
              <a:rPr lang="mn-MN" sz="800" dirty="0">
                <a:latin typeface="Times New Roman" panose="02020603050405020304" pitchFamily="18" charset="0"/>
                <a:cs typeface="Times New Roman" panose="02020603050405020304" pitchFamily="18" charset="0"/>
              </a:rPr>
              <a:t>Төлөвлөж буй</a:t>
            </a:r>
            <a:endParaRPr lang="en-US" sz="800" dirty="0">
              <a:latin typeface="Times New Roman" panose="02020603050405020304" pitchFamily="18" charset="0"/>
              <a:cs typeface="Times New Roman" panose="02020603050405020304" pitchFamily="18" charset="0"/>
            </a:endParaRPr>
          </a:p>
        </p:txBody>
      </p:sp>
      <p:sp>
        <p:nvSpPr>
          <p:cNvPr id="45" name="TextBox 44">
            <a:extLst>
              <a:ext uri="{FF2B5EF4-FFF2-40B4-BE49-F238E27FC236}">
                <a16:creationId xmlns:a16="http://schemas.microsoft.com/office/drawing/2014/main" id="{8F40F300-58EB-1E65-9B98-BECD44774E0B}"/>
              </a:ext>
            </a:extLst>
          </p:cNvPr>
          <p:cNvSpPr txBox="1"/>
          <p:nvPr/>
        </p:nvSpPr>
        <p:spPr>
          <a:xfrm>
            <a:off x="3557156" y="2266832"/>
            <a:ext cx="998298" cy="215444"/>
          </a:xfrm>
          <a:prstGeom prst="rect">
            <a:avLst/>
          </a:prstGeom>
          <a:noFill/>
        </p:spPr>
        <p:txBody>
          <a:bodyPr wrap="square" rtlCol="0">
            <a:spAutoFit/>
          </a:bodyPr>
          <a:lstStyle/>
          <a:p>
            <a:r>
              <a:rPr lang="mn-MN" sz="800" dirty="0">
                <a:latin typeface="Times New Roman" panose="02020603050405020304" pitchFamily="18" charset="0"/>
                <a:cs typeface="Times New Roman" panose="02020603050405020304" pitchFamily="18" charset="0"/>
              </a:rPr>
              <a:t>Төлөвлөж буй</a:t>
            </a:r>
            <a:endParaRPr lang="en-US" sz="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787802" y="408681"/>
            <a:ext cx="1563713" cy="246221"/>
          </a:xfrm>
          <a:prstGeom prst="rect">
            <a:avLst/>
          </a:prstGeom>
          <a:solidFill>
            <a:schemeClr val="accent5">
              <a:lumMod val="75000"/>
            </a:schemeClr>
          </a:solidFill>
        </p:spPr>
        <p:txBody>
          <a:bodyPr wrap="square" rtlCol="0">
            <a:spAutoFit/>
          </a:bodyPr>
          <a:lstStyle/>
          <a:p>
            <a:r>
              <a:rPr lang="mn-MN" sz="1000" dirty="0">
                <a:solidFill>
                  <a:schemeClr val="bg1"/>
                </a:solidFill>
                <a:latin typeface="Times New Roman Mon" panose="02020500000000000000" pitchFamily="18" charset="0"/>
              </a:rPr>
              <a:t>Онлайн сургалт</a:t>
            </a:r>
            <a:endParaRPr lang="en-US" sz="1000" dirty="0">
              <a:latin typeface="Times New Roman Mon" panose="02020500000000000000" pitchFamily="18" charset="0"/>
            </a:endParaRPr>
          </a:p>
        </p:txBody>
      </p:sp>
      <p:sp>
        <p:nvSpPr>
          <p:cNvPr id="47" name="TextBox 46">
            <a:extLst>
              <a:ext uri="{FF2B5EF4-FFF2-40B4-BE49-F238E27FC236}">
                <a16:creationId xmlns:a16="http://schemas.microsoft.com/office/drawing/2014/main" id="{9D54B70B-47CA-26D2-4112-5830ADA6F65A}"/>
              </a:ext>
            </a:extLst>
          </p:cNvPr>
          <p:cNvSpPr txBox="1"/>
          <p:nvPr/>
        </p:nvSpPr>
        <p:spPr>
          <a:xfrm>
            <a:off x="335743" y="6500921"/>
            <a:ext cx="5116466" cy="246221"/>
          </a:xfrm>
          <a:prstGeom prst="rect">
            <a:avLst/>
          </a:prstGeom>
          <a:noFill/>
        </p:spPr>
        <p:txBody>
          <a:bodyPr wrap="square">
            <a:spAutoFit/>
          </a:bodyPr>
          <a:lstStyle/>
          <a:p>
            <a:r>
              <a:rPr lang="mn-MN" sz="1000" dirty="0">
                <a:solidFill>
                  <a:schemeClr val="bg1"/>
                </a:solidFill>
                <a:latin typeface="Times New Roman Mon" panose="02020500000000000000" pitchFamily="18" charset="0"/>
              </a:rPr>
              <a:t>Эх сурвалж: ММ </a:t>
            </a:r>
            <a:r>
              <a:rPr lang="mn-MN" sz="1000" dirty="0" err="1">
                <a:solidFill>
                  <a:schemeClr val="bg1"/>
                </a:solidFill>
                <a:latin typeface="Times New Roman Mon" panose="02020500000000000000" pitchFamily="18" charset="0"/>
              </a:rPr>
              <a:t>Соокэний</a:t>
            </a:r>
            <a:r>
              <a:rPr lang="mn-MN" sz="1000" dirty="0">
                <a:solidFill>
                  <a:schemeClr val="bg1"/>
                </a:solidFill>
                <a:latin typeface="Times New Roman Mon" panose="02020500000000000000" pitchFamily="18" charset="0"/>
              </a:rPr>
              <a:t> мэдээллийг үндэслэв. Эх сурвалж:</a:t>
            </a:r>
            <a:r>
              <a:rPr lang="en-US" sz="1000" dirty="0">
                <a:solidFill>
                  <a:schemeClr val="bg1"/>
                </a:solidFill>
                <a:latin typeface="Times New Roman Mon" panose="02020500000000000000" pitchFamily="18" charset="0"/>
              </a:rPr>
              <a:t>KDD New Series</a:t>
            </a:r>
            <a:r>
              <a:rPr lang="mn-MN" sz="1000" dirty="0">
                <a:solidFill>
                  <a:schemeClr val="bg1"/>
                </a:solidFill>
                <a:latin typeface="Times New Roman Mon" panose="02020500000000000000" pitchFamily="18" charset="0"/>
              </a:rPr>
              <a:t> </a:t>
            </a:r>
            <a:endParaRPr lang="en-US" sz="1000" dirty="0">
              <a:solidFill>
                <a:schemeClr val="bg1"/>
              </a:solidFill>
              <a:latin typeface="Times New Roman Mon" panose="02020500000000000000" pitchFamily="18" charset="0"/>
            </a:endParaRPr>
          </a:p>
        </p:txBody>
      </p:sp>
      <p:sp>
        <p:nvSpPr>
          <p:cNvPr id="34" name="TextBox 33">
            <a:extLst>
              <a:ext uri="{FF2B5EF4-FFF2-40B4-BE49-F238E27FC236}">
                <a16:creationId xmlns:a16="http://schemas.microsoft.com/office/drawing/2014/main" id="{2F6C3F6F-79B4-405C-AFDC-472CAD5DAC53}"/>
              </a:ext>
            </a:extLst>
          </p:cNvPr>
          <p:cNvSpPr txBox="1"/>
          <p:nvPr/>
        </p:nvSpPr>
        <p:spPr>
          <a:xfrm>
            <a:off x="9678992" y="6427146"/>
            <a:ext cx="2268028" cy="307777"/>
          </a:xfrm>
          <a:prstGeom prst="rect">
            <a:avLst/>
          </a:prstGeom>
          <a:noFill/>
        </p:spPr>
        <p:txBody>
          <a:bodyPr wrap="square">
            <a:spAutoFit/>
          </a:bodyPr>
          <a:lstStyle/>
          <a:p>
            <a:r>
              <a:rPr lang="mn-MN"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Япон</a:t>
            </a: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mn-MN"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улс- Бадамханд</a:t>
            </a:r>
            <a:endParaRPr lang="en-US" sz="1400" dirty="0"/>
          </a:p>
        </p:txBody>
      </p:sp>
    </p:spTree>
    <p:extLst>
      <p:ext uri="{BB962C8B-B14F-4D97-AF65-F5344CB8AC3E}">
        <p14:creationId xmlns:p14="http://schemas.microsoft.com/office/powerpoint/2010/main" val="18836811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0988675" cy="48260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КАЗАХСТАН</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AA68305-7221-F854-F8EE-17FF8A003E42}"/>
              </a:ext>
            </a:extLst>
          </p:cNvPr>
          <p:cNvSpPr txBox="1"/>
          <p:nvPr/>
        </p:nvSpPr>
        <p:spPr>
          <a:xfrm>
            <a:off x="9486900" y="6416772"/>
            <a:ext cx="25146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КАЗАХСТАН - ЖАМИЛА</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graphicFrame>
        <p:nvGraphicFramePr>
          <p:cNvPr id="10" name="Table 9">
            <a:extLst>
              <a:ext uri="{FF2B5EF4-FFF2-40B4-BE49-F238E27FC236}">
                <a16:creationId xmlns:a16="http://schemas.microsoft.com/office/drawing/2014/main" id="{EE9FE306-0984-6DD8-8BA3-1CAA4BEED9C6}"/>
              </a:ext>
            </a:extLst>
          </p:cNvPr>
          <p:cNvGraphicFramePr>
            <a:graphicFrameLocks noGrp="1"/>
          </p:cNvGraphicFramePr>
          <p:nvPr>
            <p:extLst>
              <p:ext uri="{D42A27DB-BD31-4B8C-83A1-F6EECF244321}">
                <p14:modId xmlns:p14="http://schemas.microsoft.com/office/powerpoint/2010/main" val="1647353292"/>
              </p:ext>
            </p:extLst>
          </p:nvPr>
        </p:nvGraphicFramePr>
        <p:xfrm>
          <a:off x="537245" y="1525289"/>
          <a:ext cx="3186862" cy="4381288"/>
        </p:xfrm>
        <a:graphic>
          <a:graphicData uri="http://schemas.openxmlformats.org/drawingml/2006/table">
            <a:tbl>
              <a:tblPr>
                <a:tableStyleId>{775DCB02-9BB8-47FD-8907-85C794F793BA}</a:tableStyleId>
              </a:tblPr>
              <a:tblGrid>
                <a:gridCol w="256506">
                  <a:extLst>
                    <a:ext uri="{9D8B030D-6E8A-4147-A177-3AD203B41FA5}">
                      <a16:colId xmlns:a16="http://schemas.microsoft.com/office/drawing/2014/main" val="976713554"/>
                    </a:ext>
                  </a:extLst>
                </a:gridCol>
                <a:gridCol w="1983669">
                  <a:extLst>
                    <a:ext uri="{9D8B030D-6E8A-4147-A177-3AD203B41FA5}">
                      <a16:colId xmlns:a16="http://schemas.microsoft.com/office/drawing/2014/main" val="441270924"/>
                    </a:ext>
                  </a:extLst>
                </a:gridCol>
                <a:gridCol w="946687">
                  <a:extLst>
                    <a:ext uri="{9D8B030D-6E8A-4147-A177-3AD203B41FA5}">
                      <a16:colId xmlns:a16="http://schemas.microsoft.com/office/drawing/2014/main" val="534991595"/>
                    </a:ext>
                  </a:extLst>
                </a:gridCol>
              </a:tblGrid>
              <a:tr h="528678">
                <a:tc gridSpan="3">
                  <a:txBody>
                    <a:bodyPr/>
                    <a:lstStyle/>
                    <a:p>
                      <a:pPr algn="ctr" fontAlgn="ctr"/>
                      <a:r>
                        <a:rPr lang="mn-MN" sz="1100" u="none" strike="noStrike" dirty="0">
                          <a:effectLst/>
                          <a:latin typeface="Times New Roman" panose="02020603050405020304" pitchFamily="18" charset="0"/>
                          <a:cs typeface="Times New Roman" panose="02020603050405020304" pitchFamily="18" charset="0"/>
                        </a:rPr>
                        <a:t>Эдийн засгийн салбараар Санхүүжилт авсан зээлийн хэмжээ тэрбум.тенге</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ctr"/>
                      <a:r>
                        <a:rPr lang="mn-MN" sz="1100" u="none" strike="noStrike" dirty="0">
                          <a:effectLst/>
                        </a:rPr>
                        <a:t>Эдийн засгийн салбараар Санхүүжилт авсан зээлийн хэмжээ тэрбум.тенге</a:t>
                      </a:r>
                      <a:endParaRPr lang="mn-MN"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1823826153"/>
                  </a:ext>
                </a:extLst>
              </a:tr>
              <a:tr h="502286">
                <a:tc>
                  <a:txBody>
                    <a:bodyPr/>
                    <a:lstStyle/>
                    <a:p>
                      <a:pPr algn="r" fontAlgn="ctr"/>
                      <a:r>
                        <a:rPr lang="en-US" sz="1100" u="none" strike="noStrike">
                          <a:effectLst/>
                          <a:latin typeface="Times New Roman" panose="02020603050405020304" pitchFamily="18" charset="0"/>
                          <a:cs typeface="Times New Roman" panose="02020603050405020304" pitchFamily="18" charset="0"/>
                        </a:rPr>
                        <a:t>№</a:t>
                      </a:r>
                      <a:endParaRPr lang="en-US" sz="1100" b="1"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mn-MN" sz="1100" u="none" strike="noStrike" dirty="0">
                          <a:effectLst/>
                          <a:latin typeface="Times New Roman" panose="02020603050405020304" pitchFamily="18" charset="0"/>
                          <a:cs typeface="Times New Roman" panose="02020603050405020304" pitchFamily="18" charset="0"/>
                        </a:rPr>
                        <a:t>Салбар</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mn-MN" sz="1100" u="none" strike="noStrike" dirty="0">
                          <a:effectLst/>
                          <a:latin typeface="Times New Roman" panose="02020603050405020304" pitchFamily="18" charset="0"/>
                          <a:cs typeface="Times New Roman" panose="02020603050405020304" pitchFamily="18" charset="0"/>
                        </a:rPr>
                        <a:t>тэрбум. тенге</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150976408"/>
                  </a:ext>
                </a:extLst>
              </a:tr>
              <a:tr h="271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Аж үйлдвэр</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245.3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790432719"/>
                  </a:ext>
                </a:extLst>
              </a:tr>
              <a:tr h="271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2</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Бусад үйлчилгээ</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69.6</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075242376"/>
                  </a:ext>
                </a:extLst>
              </a:tr>
              <a:tr h="271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Худалдаа</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61.1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352375329"/>
                  </a:ext>
                </a:extLst>
              </a:tr>
              <a:tr h="271642">
                <a:tc>
                  <a:txBody>
                    <a:bodyPr/>
                    <a:lstStyle/>
                    <a:p>
                      <a:pPr algn="ctr" fontAlgn="b"/>
                      <a:r>
                        <a:rPr lang="en-US" sz="1100" u="none" strike="noStrike">
                          <a:effectLst/>
                          <a:latin typeface="Times New Roman" panose="02020603050405020304" pitchFamily="18" charset="0"/>
                          <a:cs typeface="Times New Roman" panose="02020603050405020304" pitchFamily="18" charset="0"/>
                        </a:rPr>
                        <a:t>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Тээвэрлэх хадгалах</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50.2</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831562181"/>
                  </a:ext>
                </a:extLst>
              </a:tr>
              <a:tr h="271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Барилга</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44.5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83143295"/>
                  </a:ext>
                </a:extLst>
              </a:tr>
              <a:tr h="36226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6</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Зочид буудал, нийтийн хоол үйлдвэрлэл</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38.4</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539186098"/>
                  </a:ext>
                </a:extLst>
              </a:tr>
              <a:tr h="271642">
                <a:tc>
                  <a:txBody>
                    <a:bodyPr/>
                    <a:lstStyle/>
                    <a:p>
                      <a:pPr algn="ctr" fontAlgn="b"/>
                      <a:r>
                        <a:rPr lang="en-US" sz="1100" u="none" strike="noStrike">
                          <a:effectLst/>
                          <a:latin typeface="Times New Roman" panose="02020603050405020304" pitchFamily="18" charset="0"/>
                          <a:cs typeface="Times New Roman" panose="02020603050405020304" pitchFamily="18" charset="0"/>
                        </a:rPr>
                        <a:t>7</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Аж </a:t>
                      </a:r>
                      <a:r>
                        <a:rPr lang="mn-MN" sz="1100" b="0" i="0" kern="1200" dirty="0">
                          <a:solidFill>
                            <a:schemeClr val="dk1"/>
                          </a:solidFill>
                          <a:effectLst/>
                          <a:latin typeface="Times New Roman" panose="02020603050405020304" pitchFamily="18" charset="0"/>
                          <a:ea typeface="+mn-ea"/>
                          <a:cs typeface="Times New Roman" panose="02020603050405020304" pitchFamily="18" charset="0"/>
                        </a:rPr>
                        <a:t>үйлдвэрийн</a:t>
                      </a:r>
                      <a:r>
                        <a:rPr lang="mn-MN" sz="1100" u="none" strike="noStrike" dirty="0">
                          <a:effectLst/>
                          <a:latin typeface="Times New Roman" panose="02020603050405020304" pitchFamily="18" charset="0"/>
                          <a:cs typeface="Times New Roman" panose="02020603050405020304" pitchFamily="18" charset="0"/>
                        </a:rPr>
                        <a:t> бусад төрөл</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20.6</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447061764"/>
                  </a:ext>
                </a:extLst>
              </a:tr>
              <a:tr h="271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8</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Эрүүл мэнд </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12.8</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16920099"/>
                  </a:ext>
                </a:extLst>
              </a:tr>
              <a:tr h="271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9</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a:effectLst/>
                          <a:latin typeface="Times New Roman" panose="02020603050405020304" pitchFamily="18" charset="0"/>
                          <a:cs typeface="Times New Roman" panose="02020603050405020304" pitchFamily="18" charset="0"/>
                        </a:rPr>
                        <a:t>Боловсрол </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10.9</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758507461"/>
                  </a:ext>
                </a:extLst>
              </a:tr>
              <a:tr h="271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a:effectLst/>
                          <a:latin typeface="Times New Roman" panose="02020603050405020304" pitchFamily="18" charset="0"/>
                          <a:cs typeface="Times New Roman" panose="02020603050405020304" pitchFamily="18" charset="0"/>
                        </a:rPr>
                        <a:t>Хөдөө аж ахуй</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8.9</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516010151"/>
                  </a:ext>
                </a:extLst>
              </a:tr>
              <a:tr h="271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a:effectLst/>
                          <a:latin typeface="Times New Roman" panose="02020603050405020304" pitchFamily="18" charset="0"/>
                          <a:cs typeface="Times New Roman" panose="02020603050405020304" pitchFamily="18" charset="0"/>
                        </a:rPr>
                        <a:t>Соёл, урлаг</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2.4</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046920770"/>
                  </a:ext>
                </a:extLst>
              </a:tr>
              <a:tr h="271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12</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Мэдээлэл холбоо</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852268230"/>
                  </a:ext>
                </a:extLst>
              </a:tr>
            </a:tbl>
          </a:graphicData>
        </a:graphic>
      </p:graphicFrame>
      <p:graphicFrame>
        <p:nvGraphicFramePr>
          <p:cNvPr id="11" name="Table 10">
            <a:extLst>
              <a:ext uri="{FF2B5EF4-FFF2-40B4-BE49-F238E27FC236}">
                <a16:creationId xmlns:a16="http://schemas.microsoft.com/office/drawing/2014/main" id="{0062BB82-E0C6-9090-9D07-4FA67F24FB04}"/>
              </a:ext>
            </a:extLst>
          </p:cNvPr>
          <p:cNvGraphicFramePr>
            <a:graphicFrameLocks noGrp="1"/>
          </p:cNvGraphicFramePr>
          <p:nvPr>
            <p:extLst>
              <p:ext uri="{D42A27DB-BD31-4B8C-83A1-F6EECF244321}">
                <p14:modId xmlns:p14="http://schemas.microsoft.com/office/powerpoint/2010/main" val="3071611011"/>
              </p:ext>
            </p:extLst>
          </p:nvPr>
        </p:nvGraphicFramePr>
        <p:xfrm>
          <a:off x="3910539" y="1541894"/>
          <a:ext cx="2003306" cy="4490801"/>
        </p:xfrm>
        <a:graphic>
          <a:graphicData uri="http://schemas.openxmlformats.org/drawingml/2006/table">
            <a:tbl>
              <a:tblPr>
                <a:tableStyleId>{775DCB02-9BB8-47FD-8907-85C794F793BA}</a:tableStyleId>
              </a:tblPr>
              <a:tblGrid>
                <a:gridCol w="260770">
                  <a:extLst>
                    <a:ext uri="{9D8B030D-6E8A-4147-A177-3AD203B41FA5}">
                      <a16:colId xmlns:a16="http://schemas.microsoft.com/office/drawing/2014/main" val="119242382"/>
                    </a:ext>
                  </a:extLst>
                </a:gridCol>
                <a:gridCol w="1078227">
                  <a:extLst>
                    <a:ext uri="{9D8B030D-6E8A-4147-A177-3AD203B41FA5}">
                      <a16:colId xmlns:a16="http://schemas.microsoft.com/office/drawing/2014/main" val="2092618145"/>
                    </a:ext>
                  </a:extLst>
                </a:gridCol>
                <a:gridCol w="664309">
                  <a:extLst>
                    <a:ext uri="{9D8B030D-6E8A-4147-A177-3AD203B41FA5}">
                      <a16:colId xmlns:a16="http://schemas.microsoft.com/office/drawing/2014/main" val="3132756247"/>
                    </a:ext>
                  </a:extLst>
                </a:gridCol>
              </a:tblGrid>
              <a:tr h="515506">
                <a:tc gridSpan="3">
                  <a:txBody>
                    <a:bodyPr/>
                    <a:lstStyle/>
                    <a:p>
                      <a:pPr algn="ctr" fontAlgn="ctr"/>
                      <a:r>
                        <a:rPr lang="mn-MN" sz="1100" u="none" strike="noStrike" dirty="0">
                          <a:effectLst/>
                          <a:latin typeface="Times New Roman" panose="02020603050405020304" pitchFamily="18" charset="0"/>
                          <a:cs typeface="Times New Roman" panose="02020603050405020304" pitchFamily="18" charset="0"/>
                        </a:rPr>
                        <a:t>Бүс нутаар Санхүүжилт авсан зээлийн хэмжээ тэрбум.тенге</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481333915"/>
                  </a:ext>
                </a:extLst>
              </a:tr>
              <a:tr h="418453">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ctr"/>
                </a:tc>
                <a:tc>
                  <a:txBody>
                    <a:bodyPr/>
                    <a:lstStyle/>
                    <a:p>
                      <a:pPr algn="ctr" fontAlgn="ctr"/>
                      <a:r>
                        <a:rPr lang="mn-MN" sz="1100" u="none" strike="noStrike" dirty="0">
                          <a:effectLst/>
                          <a:latin typeface="Times New Roman" panose="02020603050405020304" pitchFamily="18" charset="0"/>
                          <a:cs typeface="Times New Roman" panose="02020603050405020304" pitchFamily="18" charset="0"/>
                        </a:rPr>
                        <a:t>Аймаг</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ctr"/>
                </a:tc>
                <a:tc>
                  <a:txBody>
                    <a:bodyPr/>
                    <a:lstStyle/>
                    <a:p>
                      <a:pPr algn="ctr" fontAlgn="ctr"/>
                      <a:r>
                        <a:rPr lang="mn-MN" sz="1100" u="none" strike="noStrike" dirty="0">
                          <a:effectLst/>
                          <a:latin typeface="Times New Roman" panose="02020603050405020304" pitchFamily="18" charset="0"/>
                          <a:cs typeface="Times New Roman" panose="02020603050405020304" pitchFamily="18" charset="0"/>
                        </a:rPr>
                        <a:t>тэрбум. тенге</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ctr"/>
                </a:tc>
                <a:extLst>
                  <a:ext uri="{0D108BD9-81ED-4DB2-BD59-A6C34878D82A}">
                    <a16:rowId xmlns:a16="http://schemas.microsoft.com/office/drawing/2014/main" val="1447628046"/>
                  </a:ext>
                </a:extLst>
              </a:tr>
              <a:tr h="209226">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Алматы</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115.2</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extLst>
                  <a:ext uri="{0D108BD9-81ED-4DB2-BD59-A6C34878D82A}">
                    <a16:rowId xmlns:a16="http://schemas.microsoft.com/office/drawing/2014/main" val="172170256"/>
                  </a:ext>
                </a:extLst>
              </a:tr>
              <a:tr h="209226">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2</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l" fontAlgn="b"/>
                      <a:r>
                        <a:rPr lang="mn-MN" sz="1100" u="none" strike="noStrike">
                          <a:effectLst/>
                          <a:latin typeface="Times New Roman" panose="02020603050405020304" pitchFamily="18" charset="0"/>
                          <a:cs typeface="Times New Roman" panose="02020603050405020304" pitchFamily="18" charset="0"/>
                        </a:rPr>
                        <a:t>Нур-Султан</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74.4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extLst>
                  <a:ext uri="{0D108BD9-81ED-4DB2-BD59-A6C34878D82A}">
                    <a16:rowId xmlns:a16="http://schemas.microsoft.com/office/drawing/2014/main" val="3378022467"/>
                  </a:ext>
                </a:extLst>
              </a:tr>
              <a:tr h="209226">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Караганда</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57.3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extLst>
                  <a:ext uri="{0D108BD9-81ED-4DB2-BD59-A6C34878D82A}">
                    <a16:rowId xmlns:a16="http://schemas.microsoft.com/office/drawing/2014/main" val="4107664671"/>
                  </a:ext>
                </a:extLst>
              </a:tr>
              <a:tr h="209226">
                <a:tc>
                  <a:txBody>
                    <a:bodyPr/>
                    <a:lstStyle/>
                    <a:p>
                      <a:pPr algn="ctr" fontAlgn="b"/>
                      <a:r>
                        <a:rPr lang="en-US" sz="1100" u="none" strike="noStrike">
                          <a:effectLst/>
                          <a:latin typeface="Times New Roman" panose="02020603050405020304" pitchFamily="18" charset="0"/>
                          <a:cs typeface="Times New Roman" panose="02020603050405020304" pitchFamily="18" charset="0"/>
                        </a:rPr>
                        <a:t>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l" fontAlgn="b"/>
                      <a:r>
                        <a:rPr lang="mn-MN" sz="1100" u="none" strike="noStrike">
                          <a:effectLst/>
                          <a:latin typeface="Times New Roman" panose="02020603050405020304" pitchFamily="18" charset="0"/>
                          <a:cs typeface="Times New Roman" panose="02020603050405020304" pitchFamily="18" charset="0"/>
                        </a:rPr>
                        <a:t>Костанай</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40</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extLst>
                  <a:ext uri="{0D108BD9-81ED-4DB2-BD59-A6C34878D82A}">
                    <a16:rowId xmlns:a16="http://schemas.microsoft.com/office/drawing/2014/main" val="1578749271"/>
                  </a:ext>
                </a:extLst>
              </a:tr>
              <a:tr h="209226">
                <a:tc>
                  <a:txBody>
                    <a:bodyPr/>
                    <a:lstStyle/>
                    <a:p>
                      <a:pPr algn="ctr" fontAlgn="b"/>
                      <a:r>
                        <a:rPr lang="en-US" sz="1100" u="none" strike="noStrike">
                          <a:effectLst/>
                          <a:latin typeface="Times New Roman" panose="02020603050405020304" pitchFamily="18" charset="0"/>
                          <a:cs typeface="Times New Roman" panose="02020603050405020304" pitchFamily="18" charset="0"/>
                        </a:rPr>
                        <a:t>5</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l" fontAlgn="b"/>
                      <a:r>
                        <a:rPr lang="mn-MN" sz="1100" u="none" strike="noStrike">
                          <a:effectLst/>
                          <a:latin typeface="Times New Roman" panose="02020603050405020304" pitchFamily="18" charset="0"/>
                          <a:cs typeface="Times New Roman" panose="02020603050405020304" pitchFamily="18" charset="0"/>
                        </a:rPr>
                        <a:t>ШКО</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38.9</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extLst>
                  <a:ext uri="{0D108BD9-81ED-4DB2-BD59-A6C34878D82A}">
                    <a16:rowId xmlns:a16="http://schemas.microsoft.com/office/drawing/2014/main" val="82965052"/>
                  </a:ext>
                </a:extLst>
              </a:tr>
              <a:tr h="209226">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6</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Актөбе</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26.6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extLst>
                  <a:ext uri="{0D108BD9-81ED-4DB2-BD59-A6C34878D82A}">
                    <a16:rowId xmlns:a16="http://schemas.microsoft.com/office/drawing/2014/main" val="695582737"/>
                  </a:ext>
                </a:extLst>
              </a:tr>
              <a:tr h="209226">
                <a:tc>
                  <a:txBody>
                    <a:bodyPr/>
                    <a:lstStyle/>
                    <a:p>
                      <a:pPr algn="ctr" fontAlgn="b"/>
                      <a:r>
                        <a:rPr lang="en-US" sz="1100" u="none" strike="noStrike">
                          <a:effectLst/>
                          <a:latin typeface="Times New Roman" panose="02020603050405020304" pitchFamily="18" charset="0"/>
                          <a:cs typeface="Times New Roman" panose="02020603050405020304" pitchFamily="18" charset="0"/>
                        </a:rPr>
                        <a:t>7</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l" fontAlgn="b"/>
                      <a:r>
                        <a:rPr lang="mn-MN" sz="1100" u="none" strike="noStrike">
                          <a:effectLst/>
                          <a:latin typeface="Times New Roman" panose="02020603050405020304" pitchFamily="18" charset="0"/>
                          <a:cs typeface="Times New Roman" panose="02020603050405020304" pitchFamily="18" charset="0"/>
                        </a:rPr>
                        <a:t>Повлодар</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26.5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extLst>
                  <a:ext uri="{0D108BD9-81ED-4DB2-BD59-A6C34878D82A}">
                    <a16:rowId xmlns:a16="http://schemas.microsoft.com/office/drawing/2014/main" val="1737533299"/>
                  </a:ext>
                </a:extLst>
              </a:tr>
              <a:tr h="209226">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8</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БКО</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26.1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extLst>
                  <a:ext uri="{0D108BD9-81ED-4DB2-BD59-A6C34878D82A}">
                    <a16:rowId xmlns:a16="http://schemas.microsoft.com/office/drawing/2014/main" val="186557455"/>
                  </a:ext>
                </a:extLst>
              </a:tr>
              <a:tr h="209226">
                <a:tc>
                  <a:txBody>
                    <a:bodyPr/>
                    <a:lstStyle/>
                    <a:p>
                      <a:pPr algn="ctr" fontAlgn="b"/>
                      <a:r>
                        <a:rPr lang="en-US" sz="1100" u="none" strike="noStrike">
                          <a:effectLst/>
                          <a:latin typeface="Times New Roman" panose="02020603050405020304" pitchFamily="18" charset="0"/>
                          <a:cs typeface="Times New Roman" panose="02020603050405020304" pitchFamily="18" charset="0"/>
                        </a:rPr>
                        <a:t>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l" fontAlgn="b"/>
                      <a:r>
                        <a:rPr lang="mn-MN" sz="1100" u="none" strike="noStrike">
                          <a:effectLst/>
                          <a:latin typeface="Times New Roman" panose="02020603050405020304" pitchFamily="18" charset="0"/>
                          <a:cs typeface="Times New Roman" panose="02020603050405020304" pitchFamily="18" charset="0"/>
                        </a:rPr>
                        <a:t>СКО</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25.5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extLst>
                  <a:ext uri="{0D108BD9-81ED-4DB2-BD59-A6C34878D82A}">
                    <a16:rowId xmlns:a16="http://schemas.microsoft.com/office/drawing/2014/main" val="95181285"/>
                  </a:ext>
                </a:extLst>
              </a:tr>
              <a:tr h="209226">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l" fontAlgn="b"/>
                      <a:r>
                        <a:rPr lang="mn-MN" sz="1100" u="none" strike="noStrike">
                          <a:effectLst/>
                          <a:latin typeface="Times New Roman" panose="02020603050405020304" pitchFamily="18" charset="0"/>
                          <a:cs typeface="Times New Roman" panose="02020603050405020304" pitchFamily="18" charset="0"/>
                        </a:rPr>
                        <a:t>Алматы</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25.1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extLst>
                  <a:ext uri="{0D108BD9-81ED-4DB2-BD59-A6C34878D82A}">
                    <a16:rowId xmlns:a16="http://schemas.microsoft.com/office/drawing/2014/main" val="3947401733"/>
                  </a:ext>
                </a:extLst>
              </a:tr>
              <a:tr h="209226">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l" fontAlgn="b"/>
                      <a:r>
                        <a:rPr lang="mn-MN" sz="1100" u="none" strike="noStrike" dirty="0" err="1">
                          <a:effectLst/>
                          <a:latin typeface="Times New Roman" panose="02020603050405020304" pitchFamily="18" charset="0"/>
                          <a:cs typeface="Times New Roman" panose="02020603050405020304" pitchFamily="18" charset="0"/>
                        </a:rPr>
                        <a:t>Шымкент</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24.1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extLst>
                  <a:ext uri="{0D108BD9-81ED-4DB2-BD59-A6C34878D82A}">
                    <a16:rowId xmlns:a16="http://schemas.microsoft.com/office/drawing/2014/main" val="3601842787"/>
                  </a:ext>
                </a:extLst>
              </a:tr>
              <a:tr h="209226">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12</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l" fontAlgn="b"/>
                      <a:r>
                        <a:rPr lang="mn-MN" sz="1100" u="none" strike="noStrike">
                          <a:effectLst/>
                          <a:latin typeface="Times New Roman" panose="02020603050405020304" pitchFamily="18" charset="0"/>
                          <a:cs typeface="Times New Roman" panose="02020603050405020304" pitchFamily="18" charset="0"/>
                        </a:rPr>
                        <a:t>Акмола</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19.9</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extLst>
                  <a:ext uri="{0D108BD9-81ED-4DB2-BD59-A6C34878D82A}">
                    <a16:rowId xmlns:a16="http://schemas.microsoft.com/office/drawing/2014/main" val="1921778330"/>
                  </a:ext>
                </a:extLst>
              </a:tr>
              <a:tr h="209226">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l" fontAlgn="b"/>
                      <a:r>
                        <a:rPr lang="mn-MN" sz="1100" u="none" strike="noStrike">
                          <a:effectLst/>
                          <a:latin typeface="Times New Roman" panose="02020603050405020304" pitchFamily="18" charset="0"/>
                          <a:cs typeface="Times New Roman" panose="02020603050405020304" pitchFamily="18" charset="0"/>
                        </a:rPr>
                        <a:t>Кызылорда</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18.7</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extLst>
                  <a:ext uri="{0D108BD9-81ED-4DB2-BD59-A6C34878D82A}">
                    <a16:rowId xmlns:a16="http://schemas.microsoft.com/office/drawing/2014/main" val="2454214131"/>
                  </a:ext>
                </a:extLst>
              </a:tr>
              <a:tr h="209226">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14</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l" fontAlgn="b"/>
                      <a:r>
                        <a:rPr lang="mn-MN" sz="1100" u="none" strike="noStrike">
                          <a:effectLst/>
                          <a:latin typeface="Times New Roman" panose="02020603050405020304" pitchFamily="18" charset="0"/>
                          <a:cs typeface="Times New Roman" panose="02020603050405020304" pitchFamily="18" charset="0"/>
                        </a:rPr>
                        <a:t>Атырау</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15.6</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extLst>
                  <a:ext uri="{0D108BD9-81ED-4DB2-BD59-A6C34878D82A}">
                    <a16:rowId xmlns:a16="http://schemas.microsoft.com/office/drawing/2014/main" val="547902044"/>
                  </a:ext>
                </a:extLst>
              </a:tr>
              <a:tr h="209226">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l" fontAlgn="b"/>
                      <a:r>
                        <a:rPr lang="mn-MN" sz="1100" u="none" strike="noStrike">
                          <a:effectLst/>
                          <a:latin typeface="Times New Roman" panose="02020603050405020304" pitchFamily="18" charset="0"/>
                          <a:cs typeface="Times New Roman" panose="02020603050405020304" pitchFamily="18" charset="0"/>
                        </a:rPr>
                        <a:t>Мангыстау</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extLst>
                  <a:ext uri="{0D108BD9-81ED-4DB2-BD59-A6C34878D82A}">
                    <a16:rowId xmlns:a16="http://schemas.microsoft.com/office/drawing/2014/main" val="5095396"/>
                  </a:ext>
                </a:extLst>
              </a:tr>
              <a:tr h="209226">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16</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l" fontAlgn="b"/>
                      <a:r>
                        <a:rPr lang="mn-MN" sz="1100" u="none" strike="noStrike">
                          <a:effectLst/>
                          <a:latin typeface="Times New Roman" panose="02020603050405020304" pitchFamily="18" charset="0"/>
                          <a:cs typeface="Times New Roman" panose="02020603050405020304" pitchFamily="18" charset="0"/>
                        </a:rPr>
                        <a:t>Жамбыл</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10.3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extLst>
                  <a:ext uri="{0D108BD9-81ED-4DB2-BD59-A6C34878D82A}">
                    <a16:rowId xmlns:a16="http://schemas.microsoft.com/office/drawing/2014/main" val="228356993"/>
                  </a:ext>
                </a:extLst>
              </a:tr>
              <a:tr h="209226">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17</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l" fontAlgn="b"/>
                      <a:r>
                        <a:rPr lang="mn-MN" sz="1100" u="none" strike="noStrike">
                          <a:effectLst/>
                          <a:latin typeface="Times New Roman" panose="02020603050405020304" pitchFamily="18" charset="0"/>
                          <a:cs typeface="Times New Roman" panose="02020603050405020304" pitchFamily="18" charset="0"/>
                        </a:rPr>
                        <a:t>Түркистан</a:t>
                      </a:r>
                      <a:endParaRPr lang="mn-MN"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6.8</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b"/>
                </a:tc>
                <a:extLst>
                  <a:ext uri="{0D108BD9-81ED-4DB2-BD59-A6C34878D82A}">
                    <a16:rowId xmlns:a16="http://schemas.microsoft.com/office/drawing/2014/main" val="3100483983"/>
                  </a:ext>
                </a:extLst>
              </a:tr>
            </a:tbl>
          </a:graphicData>
        </a:graphic>
      </p:graphicFrame>
      <p:graphicFrame>
        <p:nvGraphicFramePr>
          <p:cNvPr id="12" name="Table 11">
            <a:extLst>
              <a:ext uri="{FF2B5EF4-FFF2-40B4-BE49-F238E27FC236}">
                <a16:creationId xmlns:a16="http://schemas.microsoft.com/office/drawing/2014/main" id="{8F35A4B8-2C97-D25F-2FA3-FC42D97787B6}"/>
              </a:ext>
            </a:extLst>
          </p:cNvPr>
          <p:cNvGraphicFramePr>
            <a:graphicFrameLocks noGrp="1"/>
          </p:cNvGraphicFramePr>
          <p:nvPr>
            <p:extLst>
              <p:ext uri="{D42A27DB-BD31-4B8C-83A1-F6EECF244321}">
                <p14:modId xmlns:p14="http://schemas.microsoft.com/office/powerpoint/2010/main" val="1641085130"/>
              </p:ext>
            </p:extLst>
          </p:nvPr>
        </p:nvGraphicFramePr>
        <p:xfrm>
          <a:off x="6463221" y="1541895"/>
          <a:ext cx="3001993" cy="4138148"/>
        </p:xfrm>
        <a:graphic>
          <a:graphicData uri="http://schemas.openxmlformats.org/drawingml/2006/table">
            <a:tbl>
              <a:tblPr>
                <a:tableStyleId>{284E427A-3D55-4303-BF80-6455036E1DE7}</a:tableStyleId>
              </a:tblPr>
              <a:tblGrid>
                <a:gridCol w="221278">
                  <a:extLst>
                    <a:ext uri="{9D8B030D-6E8A-4147-A177-3AD203B41FA5}">
                      <a16:colId xmlns:a16="http://schemas.microsoft.com/office/drawing/2014/main" val="2949623486"/>
                    </a:ext>
                  </a:extLst>
                </a:gridCol>
                <a:gridCol w="2218048">
                  <a:extLst>
                    <a:ext uri="{9D8B030D-6E8A-4147-A177-3AD203B41FA5}">
                      <a16:colId xmlns:a16="http://schemas.microsoft.com/office/drawing/2014/main" val="2128637807"/>
                    </a:ext>
                  </a:extLst>
                </a:gridCol>
                <a:gridCol w="562667">
                  <a:extLst>
                    <a:ext uri="{9D8B030D-6E8A-4147-A177-3AD203B41FA5}">
                      <a16:colId xmlns:a16="http://schemas.microsoft.com/office/drawing/2014/main" val="3995516893"/>
                    </a:ext>
                  </a:extLst>
                </a:gridCol>
              </a:tblGrid>
              <a:tr h="539687">
                <a:tc gridSpan="3">
                  <a:txBody>
                    <a:bodyPr/>
                    <a:lstStyle/>
                    <a:p>
                      <a:pPr algn="ctr" fontAlgn="ctr"/>
                      <a:r>
                        <a:rPr lang="mn-MN" sz="1100" u="none" strike="noStrike" dirty="0">
                          <a:effectLst/>
                          <a:latin typeface="Times New Roman" panose="02020603050405020304" pitchFamily="18" charset="0"/>
                          <a:cs typeface="Times New Roman" panose="02020603050405020304" pitchFamily="18" charset="0"/>
                        </a:rPr>
                        <a:t>Эдийн засгийн салбараар Санхүүжилт авсан төслүүдийн тоо </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hMerge="1">
                  <a:txBody>
                    <a:bodyPr/>
                    <a:lstStyle/>
                    <a:p>
                      <a:pPr algn="ctr" fontAlgn="ctr"/>
                      <a:r>
                        <a:rPr lang="mn-MN" sz="1100" u="none" strike="noStrike" dirty="0">
                          <a:effectLst/>
                        </a:rPr>
                        <a:t>Эдийн засгийн салбараар Санхүүжилт авсан төслүүдийн тоо </a:t>
                      </a:r>
                      <a:endParaRPr lang="mn-MN" sz="1100" b="1" i="0" u="none" strike="noStrike" dirty="0">
                        <a:solidFill>
                          <a:srgbClr val="000000"/>
                        </a:solidFill>
                        <a:effectLst/>
                        <a:latin typeface="Calibri" panose="020F0502020204030204" pitchFamily="34" charset="0"/>
                      </a:endParaRPr>
                    </a:p>
                  </a:txBody>
                  <a:tcPr marL="9525" marR="9525" marT="9525" marB="0" anchor="ctr"/>
                </a:tc>
                <a:tc hMerge="1">
                  <a:txBody>
                    <a:bodyPr/>
                    <a:lstStyle/>
                    <a:p>
                      <a:endParaRPr lang="en-US"/>
                    </a:p>
                  </a:txBody>
                  <a:tcPr/>
                </a:tc>
                <a:extLst>
                  <a:ext uri="{0D108BD9-81ED-4DB2-BD59-A6C34878D82A}">
                    <a16:rowId xmlns:a16="http://schemas.microsoft.com/office/drawing/2014/main" val="2549127464"/>
                  </a:ext>
                </a:extLst>
              </a:tr>
              <a:tr h="269843">
                <a:tc>
                  <a:txBody>
                    <a:bodyPr/>
                    <a:lstStyle/>
                    <a:p>
                      <a:pPr algn="r" fontAlgn="ctr"/>
                      <a:r>
                        <a:rPr lang="en-US" sz="1100" u="none" strike="noStrike" dirty="0">
                          <a:effectLst/>
                          <a:latin typeface="Times New Roman" panose="02020603050405020304" pitchFamily="18" charset="0"/>
                          <a:cs typeface="Times New Roman" panose="02020603050405020304" pitchFamily="18" charset="0"/>
                        </a:rPr>
                        <a:t>№</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mn-MN" sz="1100" u="none" strike="noStrike" dirty="0">
                          <a:effectLst/>
                          <a:latin typeface="Times New Roman" panose="02020603050405020304" pitchFamily="18" charset="0"/>
                          <a:cs typeface="Times New Roman" panose="02020603050405020304" pitchFamily="18" charset="0"/>
                        </a:rPr>
                        <a:t>Салбар</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b"/>
                      <a:r>
                        <a:rPr lang="mn-MN" sz="1100" u="none" strike="noStrike" dirty="0">
                          <a:effectLst/>
                          <a:latin typeface="Times New Roman" panose="02020603050405020304" pitchFamily="18" charset="0"/>
                          <a:cs typeface="Times New Roman" panose="02020603050405020304" pitchFamily="18" charset="0"/>
                        </a:rPr>
                        <a:t>Тоо</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789488723"/>
                  </a:ext>
                </a:extLst>
              </a:tr>
              <a:tr h="269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Хөдөө аж ахуй</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2048</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798806240"/>
                  </a:ext>
                </a:extLst>
              </a:tr>
              <a:tr h="269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2</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Худалдаа</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1762</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694841851"/>
                  </a:ext>
                </a:extLst>
              </a:tr>
              <a:tr h="269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Аж үйлдвэр</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1097</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577709176"/>
                  </a:ext>
                </a:extLst>
              </a:tr>
              <a:tr h="248862">
                <a:tc>
                  <a:txBody>
                    <a:bodyPr/>
                    <a:lstStyle/>
                    <a:p>
                      <a:pPr algn="ctr" fontAlgn="b"/>
                      <a:r>
                        <a:rPr lang="en-US" sz="1100" u="none" strike="noStrike">
                          <a:effectLst/>
                          <a:latin typeface="Times New Roman" panose="02020603050405020304" pitchFamily="18" charset="0"/>
                          <a:cs typeface="Times New Roman" panose="02020603050405020304" pitchFamily="18" charset="0"/>
                        </a:rPr>
                        <a:t>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Бусад үйлчилгээний төрөл</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604</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79332753"/>
                  </a:ext>
                </a:extLst>
              </a:tr>
              <a:tr h="269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Тээвэрлэх хадгалах</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539</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084391915"/>
                  </a:ext>
                </a:extLst>
              </a:tr>
              <a:tr h="269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6</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Барилга</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241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559734429"/>
                  </a:ext>
                </a:extLst>
              </a:tr>
              <a:tr h="27007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7</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Зочид буудал, нийтийн хоол үйлдвэрлэл</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240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125181290"/>
                  </a:ext>
                </a:extLst>
              </a:tr>
              <a:tr h="269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8</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Эрүүл мэнд </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139</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586318685"/>
                  </a:ext>
                </a:extLst>
              </a:tr>
              <a:tr h="269843">
                <a:tc>
                  <a:txBody>
                    <a:bodyPr/>
                    <a:lstStyle/>
                    <a:p>
                      <a:pPr algn="ctr" fontAlgn="b"/>
                      <a:r>
                        <a:rPr lang="en-US" sz="1100" u="none" strike="noStrike">
                          <a:effectLst/>
                          <a:latin typeface="Times New Roman" panose="02020603050405020304" pitchFamily="18" charset="0"/>
                          <a:cs typeface="Times New Roman" panose="02020603050405020304" pitchFamily="18" charset="0"/>
                        </a:rPr>
                        <a:t>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Боловсрол </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96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561924311"/>
                  </a:ext>
                </a:extLst>
              </a:tr>
              <a:tr h="252357">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Аж үйлдвэрийн бусад төрөл</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47</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863964483"/>
                  </a:ext>
                </a:extLst>
              </a:tr>
              <a:tr h="323850">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Соёл, урлаг</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44</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763702121"/>
                  </a:ext>
                </a:extLst>
              </a:tr>
              <a:tr h="269843">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12</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Мэдээлэл холбоо</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581550501"/>
                  </a:ext>
                </a:extLst>
              </a:tr>
            </a:tbl>
          </a:graphicData>
        </a:graphic>
      </p:graphicFrame>
      <p:graphicFrame>
        <p:nvGraphicFramePr>
          <p:cNvPr id="18" name="Table 17">
            <a:extLst>
              <a:ext uri="{FF2B5EF4-FFF2-40B4-BE49-F238E27FC236}">
                <a16:creationId xmlns:a16="http://schemas.microsoft.com/office/drawing/2014/main" id="{BA96C1EC-CD81-BBE1-13B8-ACF0F7E8097A}"/>
              </a:ext>
            </a:extLst>
          </p:cNvPr>
          <p:cNvGraphicFramePr>
            <a:graphicFrameLocks noGrp="1"/>
          </p:cNvGraphicFramePr>
          <p:nvPr>
            <p:extLst>
              <p:ext uri="{D42A27DB-BD31-4B8C-83A1-F6EECF244321}">
                <p14:modId xmlns:p14="http://schemas.microsoft.com/office/powerpoint/2010/main" val="1549940043"/>
              </p:ext>
            </p:extLst>
          </p:nvPr>
        </p:nvGraphicFramePr>
        <p:xfrm>
          <a:off x="9651646" y="1541895"/>
          <a:ext cx="1873245" cy="4540015"/>
        </p:xfrm>
        <a:graphic>
          <a:graphicData uri="http://schemas.openxmlformats.org/drawingml/2006/table">
            <a:tbl>
              <a:tblPr>
                <a:tableStyleId>{284E427A-3D55-4303-BF80-6455036E1DE7}</a:tableStyleId>
              </a:tblPr>
              <a:tblGrid>
                <a:gridCol w="247649">
                  <a:extLst>
                    <a:ext uri="{9D8B030D-6E8A-4147-A177-3AD203B41FA5}">
                      <a16:colId xmlns:a16="http://schemas.microsoft.com/office/drawing/2014/main" val="382869160"/>
                    </a:ext>
                  </a:extLst>
                </a:gridCol>
                <a:gridCol w="1014943">
                  <a:extLst>
                    <a:ext uri="{9D8B030D-6E8A-4147-A177-3AD203B41FA5}">
                      <a16:colId xmlns:a16="http://schemas.microsoft.com/office/drawing/2014/main" val="1228589047"/>
                    </a:ext>
                  </a:extLst>
                </a:gridCol>
                <a:gridCol w="610653">
                  <a:extLst>
                    <a:ext uri="{9D8B030D-6E8A-4147-A177-3AD203B41FA5}">
                      <a16:colId xmlns:a16="http://schemas.microsoft.com/office/drawing/2014/main" val="4028279755"/>
                    </a:ext>
                  </a:extLst>
                </a:gridCol>
              </a:tblGrid>
              <a:tr h="505486">
                <a:tc gridSpan="3">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mn-MN" sz="1100" u="none" strike="noStrike" dirty="0">
                          <a:effectLst/>
                          <a:latin typeface="Times New Roman" panose="02020603050405020304" pitchFamily="18" charset="0"/>
                          <a:cs typeface="Times New Roman" panose="02020603050405020304" pitchFamily="18" charset="0"/>
                        </a:rPr>
                        <a:t>Бүс нутаар Санхүүжилт авсан төслийн тоо</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596687175"/>
                  </a:ext>
                </a:extLst>
              </a:tr>
              <a:tr h="300615">
                <a:tc>
                  <a:txBody>
                    <a:bodyPr/>
                    <a:lstStyle/>
                    <a:p>
                      <a:pPr algn="ctr" fontAlgn="ctr"/>
                      <a:r>
                        <a:rPr lang="en-US" sz="1100" u="none" strike="noStrike" dirty="0">
                          <a:effectLst/>
                          <a:latin typeface="Times New Roman" panose="02020603050405020304" pitchFamily="18" charset="0"/>
                          <a:cs typeface="Times New Roman" panose="02020603050405020304" pitchFamily="18" charset="0"/>
                        </a:rPr>
                        <a:t>№</a:t>
                      </a:r>
                      <a:endParaRPr lang="en-US"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ctr"/>
                </a:tc>
                <a:tc>
                  <a:txBody>
                    <a:bodyPr/>
                    <a:lstStyle/>
                    <a:p>
                      <a:pPr algn="ctr" fontAlgn="ctr"/>
                      <a:r>
                        <a:rPr lang="mn-MN" sz="1100" u="none" strike="noStrike" dirty="0">
                          <a:effectLst/>
                          <a:latin typeface="Times New Roman" panose="02020603050405020304" pitchFamily="18" charset="0"/>
                          <a:cs typeface="Times New Roman" panose="02020603050405020304" pitchFamily="18" charset="0"/>
                        </a:rPr>
                        <a:t>Аймаг</a:t>
                      </a:r>
                      <a:endParaRPr lang="mn-MN"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362" marR="9362" marT="9362" marB="0" anchor="ctr"/>
                </a:tc>
                <a:tc>
                  <a:txBody>
                    <a:bodyPr/>
                    <a:lstStyle/>
                    <a:p>
                      <a:pPr algn="ctr"/>
                      <a:r>
                        <a:rPr lang="mn-MN" sz="1100" dirty="0">
                          <a:latin typeface="Times New Roman" panose="02020603050405020304" pitchFamily="18" charset="0"/>
                          <a:cs typeface="Times New Roman" panose="02020603050405020304" pitchFamily="18" charset="0"/>
                        </a:rPr>
                        <a:t>Тоо</a:t>
                      </a:r>
                      <a:endParaRPr lang="en-US" sz="1100" dirty="0">
                        <a:latin typeface="Times New Roman" panose="02020603050405020304" pitchFamily="18" charset="0"/>
                        <a:cs typeface="Times New Roman" panose="02020603050405020304" pitchFamily="18" charset="0"/>
                      </a:endParaRPr>
                    </a:p>
                  </a:txBody>
                  <a:tcPr marL="9525" marR="9525" marT="9525" marB="0" anchor="ctr"/>
                </a:tc>
                <a:extLst>
                  <a:ext uri="{0D108BD9-81ED-4DB2-BD59-A6C34878D82A}">
                    <a16:rowId xmlns:a16="http://schemas.microsoft.com/office/drawing/2014/main" val="3958536069"/>
                  </a:ext>
                </a:extLst>
              </a:tr>
              <a:tr h="219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Түркистан</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991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689020364"/>
                  </a:ext>
                </a:extLst>
              </a:tr>
              <a:tr h="219642">
                <a:tc>
                  <a:txBody>
                    <a:bodyPr/>
                    <a:lstStyle/>
                    <a:p>
                      <a:pPr algn="ctr" fontAlgn="b"/>
                      <a:r>
                        <a:rPr lang="en-US" sz="1100" u="none" strike="noStrike">
                          <a:effectLst/>
                          <a:latin typeface="Times New Roman" panose="02020603050405020304" pitchFamily="18" charset="0"/>
                          <a:cs typeface="Times New Roman" panose="02020603050405020304" pitchFamily="18" charset="0"/>
                        </a:rPr>
                        <a:t>2</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Алматы</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803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928737087"/>
                  </a:ext>
                </a:extLst>
              </a:tr>
              <a:tr h="219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Жамбыл</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696</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322234932"/>
                  </a:ext>
                </a:extLst>
              </a:tr>
              <a:tr h="219642">
                <a:tc>
                  <a:txBody>
                    <a:bodyPr/>
                    <a:lstStyle/>
                    <a:p>
                      <a:pPr algn="ctr" fontAlgn="b"/>
                      <a:r>
                        <a:rPr lang="en-US" sz="1100" u="none" strike="noStrike">
                          <a:effectLst/>
                          <a:latin typeface="Times New Roman" panose="02020603050405020304" pitchFamily="18" charset="0"/>
                          <a:cs typeface="Times New Roman" panose="02020603050405020304" pitchFamily="18" charset="0"/>
                        </a:rPr>
                        <a:t>4</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Кызылорда</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543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29820132"/>
                  </a:ext>
                </a:extLst>
              </a:tr>
              <a:tr h="219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Алматы</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416</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4230690378"/>
                  </a:ext>
                </a:extLst>
              </a:tr>
              <a:tr h="219642">
                <a:tc>
                  <a:txBody>
                    <a:bodyPr/>
                    <a:lstStyle/>
                    <a:p>
                      <a:pPr algn="ctr" fontAlgn="b"/>
                      <a:r>
                        <a:rPr lang="en-US" sz="1100" u="none" strike="noStrike">
                          <a:effectLst/>
                          <a:latin typeface="Times New Roman" panose="02020603050405020304" pitchFamily="18" charset="0"/>
                          <a:cs typeface="Times New Roman" panose="02020603050405020304" pitchFamily="18" charset="0"/>
                        </a:rPr>
                        <a:t>6</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Повлодар</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399</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448305680"/>
                  </a:ext>
                </a:extLst>
              </a:tr>
              <a:tr h="219642">
                <a:tc>
                  <a:txBody>
                    <a:bodyPr/>
                    <a:lstStyle/>
                    <a:p>
                      <a:pPr algn="ctr" fontAlgn="b"/>
                      <a:r>
                        <a:rPr lang="en-US" sz="1100" u="none" strike="noStrike">
                          <a:effectLst/>
                          <a:latin typeface="Times New Roman" panose="02020603050405020304" pitchFamily="18" charset="0"/>
                          <a:cs typeface="Times New Roman" panose="02020603050405020304" pitchFamily="18" charset="0"/>
                        </a:rPr>
                        <a:t>7</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ШКО</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388</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848879276"/>
                  </a:ext>
                </a:extLst>
              </a:tr>
              <a:tr h="219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8</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Нур-Султан</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375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822134524"/>
                  </a:ext>
                </a:extLst>
              </a:tr>
              <a:tr h="219642">
                <a:tc>
                  <a:txBody>
                    <a:bodyPr/>
                    <a:lstStyle/>
                    <a:p>
                      <a:pPr algn="ctr" fontAlgn="b"/>
                      <a:r>
                        <a:rPr lang="en-US" sz="1100" u="none" strike="noStrike">
                          <a:effectLst/>
                          <a:latin typeface="Times New Roman" panose="02020603050405020304" pitchFamily="18" charset="0"/>
                          <a:cs typeface="Times New Roman" panose="02020603050405020304" pitchFamily="18" charset="0"/>
                        </a:rPr>
                        <a:t>9</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Караганда</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343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12658128"/>
                  </a:ext>
                </a:extLst>
              </a:tr>
              <a:tr h="219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10</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Актөбе</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323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202892407"/>
                  </a:ext>
                </a:extLst>
              </a:tr>
              <a:tr h="219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11</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Костанай</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317</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933966018"/>
                  </a:ext>
                </a:extLst>
              </a:tr>
              <a:tr h="219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12</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БКО</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255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3282205959"/>
                  </a:ext>
                </a:extLst>
              </a:tr>
              <a:tr h="219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13</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Шымкент</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a:effectLst/>
                          <a:latin typeface="Times New Roman" panose="02020603050405020304" pitchFamily="18" charset="0"/>
                          <a:cs typeface="Times New Roman" panose="02020603050405020304" pitchFamily="18" charset="0"/>
                        </a:rPr>
                        <a:t>241</a:t>
                      </a:r>
                      <a:endParaRPr lang="en-US" sz="1100" b="0" i="0" u="none" strike="noStrike">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2330352258"/>
                  </a:ext>
                </a:extLst>
              </a:tr>
              <a:tr h="219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14</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СКО</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216</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808310514"/>
                  </a:ext>
                </a:extLst>
              </a:tr>
              <a:tr h="219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15</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Мангыстау</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199</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825032614"/>
                  </a:ext>
                </a:extLst>
              </a:tr>
              <a:tr h="219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16</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Атырау</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194</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795091486"/>
                  </a:ext>
                </a:extLst>
              </a:tr>
              <a:tr h="219642">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17</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l" fontAlgn="b"/>
                      <a:r>
                        <a:rPr lang="mn-MN" sz="1100" u="none" strike="noStrike" dirty="0">
                          <a:effectLst/>
                          <a:latin typeface="Times New Roman" panose="02020603050405020304" pitchFamily="18" charset="0"/>
                          <a:cs typeface="Times New Roman" panose="02020603050405020304" pitchFamily="18" charset="0"/>
                        </a:rPr>
                        <a:t>Акмола</a:t>
                      </a:r>
                      <a:endParaRPr lang="mn-MN"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tc>
                  <a:txBody>
                    <a:bodyPr/>
                    <a:lstStyle/>
                    <a:p>
                      <a:pPr algn="ctr" fontAlgn="b"/>
                      <a:r>
                        <a:rPr lang="en-US" sz="1100" u="none" strike="noStrike" dirty="0">
                          <a:effectLst/>
                          <a:latin typeface="Times New Roman" panose="02020603050405020304" pitchFamily="18" charset="0"/>
                          <a:cs typeface="Times New Roman" panose="02020603050405020304" pitchFamily="18" charset="0"/>
                        </a:rPr>
                        <a:t>164</a:t>
                      </a:r>
                      <a:endParaRPr lang="en-US"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tc>
                <a:extLst>
                  <a:ext uri="{0D108BD9-81ED-4DB2-BD59-A6C34878D82A}">
                    <a16:rowId xmlns:a16="http://schemas.microsoft.com/office/drawing/2014/main" val="1968297771"/>
                  </a:ext>
                </a:extLst>
              </a:tr>
            </a:tbl>
          </a:graphicData>
        </a:graphic>
      </p:graphicFrame>
      <p:sp>
        <p:nvSpPr>
          <p:cNvPr id="19" name="TextBox 18">
            <a:extLst>
              <a:ext uri="{FF2B5EF4-FFF2-40B4-BE49-F238E27FC236}">
                <a16:creationId xmlns:a16="http://schemas.microsoft.com/office/drawing/2014/main" id="{A5F1A9A3-19F9-CE1D-8024-88AB41A5FD7E}"/>
              </a:ext>
            </a:extLst>
          </p:cNvPr>
          <p:cNvSpPr txBox="1"/>
          <p:nvPr/>
        </p:nvSpPr>
        <p:spPr>
          <a:xfrm>
            <a:off x="-165214" y="963771"/>
            <a:ext cx="9816860" cy="261610"/>
          </a:xfrm>
          <a:prstGeom prst="rect">
            <a:avLst/>
          </a:prstGeom>
          <a:noFill/>
        </p:spPr>
        <p:txBody>
          <a:bodyPr wrap="square">
            <a:spAutoFit/>
          </a:bodyPr>
          <a:lstStyle/>
          <a:p>
            <a:pPr algn="ctr"/>
            <a:r>
              <a:rPr lang="mn-MN" sz="1100" b="1" dirty="0">
                <a:solidFill>
                  <a:srgbClr val="002060"/>
                </a:solidFill>
                <a:latin typeface="Times New Roman" panose="02020603050405020304" pitchFamily="18" charset="0"/>
                <a:cs typeface="Times New Roman" panose="02020603050405020304" pitchFamily="18" charset="0"/>
              </a:rPr>
              <a:t>Даму сангаас ДЖҮЭ-ийг дэмжих зорилгоор 566,0 тэрбум.тенге санхүүжилтийн 6800-ээс илүү хүмүүст үзүүлсэн /2020.03.01-2021.12.01/</a:t>
            </a:r>
          </a:p>
        </p:txBody>
      </p:sp>
    </p:spTree>
    <p:extLst>
      <p:ext uri="{BB962C8B-B14F-4D97-AF65-F5344CB8AC3E}">
        <p14:creationId xmlns:p14="http://schemas.microsoft.com/office/powerpoint/2010/main" val="8384827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0988675" cy="48260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БНСУ</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AA68305-7221-F854-F8EE-17FF8A003E42}"/>
              </a:ext>
            </a:extLst>
          </p:cNvPr>
          <p:cNvSpPr txBox="1"/>
          <p:nvPr/>
        </p:nvSpPr>
        <p:spPr>
          <a:xfrm>
            <a:off x="9486900" y="6416772"/>
            <a:ext cx="25146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Ө. ЖАМИЛА</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9" name="Picture 4" descr="May be an image of text">
            <a:extLst>
              <a:ext uri="{FF2B5EF4-FFF2-40B4-BE49-F238E27FC236}">
                <a16:creationId xmlns:a16="http://schemas.microsoft.com/office/drawing/2014/main" id="{AF40575E-F992-0D17-94B3-AB8ACA60B3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1099" y="898070"/>
            <a:ext cx="9003031" cy="5061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478803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0988675" cy="48260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БНСУ</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3" name="TextBox 12">
            <a:extLst>
              <a:ext uri="{FF2B5EF4-FFF2-40B4-BE49-F238E27FC236}">
                <a16:creationId xmlns:a16="http://schemas.microsoft.com/office/drawing/2014/main" id="{7AA68305-7221-F854-F8EE-17FF8A003E42}"/>
              </a:ext>
            </a:extLst>
          </p:cNvPr>
          <p:cNvSpPr txBox="1"/>
          <p:nvPr/>
        </p:nvSpPr>
        <p:spPr>
          <a:xfrm>
            <a:off x="9486900" y="6416772"/>
            <a:ext cx="25146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Ө. ЖАМИЛА</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pic>
        <p:nvPicPr>
          <p:cNvPr id="6" name="Picture 4" descr="May be an image of text">
            <a:extLst>
              <a:ext uri="{FF2B5EF4-FFF2-40B4-BE49-F238E27FC236}">
                <a16:creationId xmlns:a16="http://schemas.microsoft.com/office/drawing/2014/main" id="{675AFD33-FF41-5AB6-B404-AAC4AE8125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74" t="2093" r="16959" b="8074"/>
          <a:stretch/>
        </p:blipFill>
        <p:spPr bwMode="auto">
          <a:xfrm>
            <a:off x="1889760" y="938981"/>
            <a:ext cx="8412479" cy="5313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79841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0988675" cy="48260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БНСУ</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2" descr="No photo description available.">
            <a:extLst>
              <a:ext uri="{FF2B5EF4-FFF2-40B4-BE49-F238E27FC236}">
                <a16:creationId xmlns:a16="http://schemas.microsoft.com/office/drawing/2014/main" id="{E7993D40-3F0D-AEE6-AF65-66405402B0F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12600"/>
          <a:stretch/>
        </p:blipFill>
        <p:spPr bwMode="auto">
          <a:xfrm>
            <a:off x="537244" y="888880"/>
            <a:ext cx="10681753" cy="524902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EDB94AC9-F25D-C1FD-8551-39408FE2E141}"/>
              </a:ext>
            </a:extLst>
          </p:cNvPr>
          <p:cNvSpPr txBox="1"/>
          <p:nvPr/>
        </p:nvSpPr>
        <p:spPr>
          <a:xfrm>
            <a:off x="9486900" y="6416772"/>
            <a:ext cx="2514600"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Ө. ЖАМИЛА</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07309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1203325" y="313657"/>
            <a:ext cx="10988675" cy="48260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ПОЛЬШ УЛС</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6" name="Content Placeholder 3">
            <a:extLst>
              <a:ext uri="{FF2B5EF4-FFF2-40B4-BE49-F238E27FC236}">
                <a16:creationId xmlns:a16="http://schemas.microsoft.com/office/drawing/2014/main" id="{1296D773-5158-71EB-DDE9-37F62C828AD2}"/>
              </a:ext>
            </a:extLst>
          </p:cNvPr>
          <p:cNvSpPr txBox="1">
            <a:spLocks/>
          </p:cNvSpPr>
          <p:nvPr/>
        </p:nvSpPr>
        <p:spPr>
          <a:xfrm>
            <a:off x="1737360" y="1163783"/>
            <a:ext cx="9787530" cy="2665267"/>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Цар тахлын үед эдийн засгийн бараг бүх салбар үйл ажиллагаа тасалдах болон холбогдох өөрчлөлтүүдийг туулсан. Нэг талаас зарим барааны хомсдол </a:t>
            </a:r>
            <a:r>
              <a:rPr lang="mn-MN" sz="1100" dirty="0" err="1">
                <a:solidFill>
                  <a:srgbClr val="002060"/>
                </a:solidFill>
                <a:latin typeface="Times New Roman" panose="02020603050405020304" pitchFamily="18" charset="0"/>
                <a:cs typeface="Times New Roman" panose="02020603050405020304" pitchFamily="18" charset="0"/>
              </a:rPr>
              <a:t>үүсч</a:t>
            </a:r>
            <a:r>
              <a:rPr lang="mn-MN" sz="1100" dirty="0">
                <a:solidFill>
                  <a:srgbClr val="002060"/>
                </a:solidFill>
                <a:latin typeface="Times New Roman" panose="02020603050405020304" pitchFamily="18" charset="0"/>
                <a:cs typeface="Times New Roman" panose="02020603050405020304" pitchFamily="18" charset="0"/>
              </a:rPr>
              <a:t>, үүний үр дүнд үнэ нь ч нэмэгдсэн, нөгөө талаас эрэлт багатай (хүмүүсийн шилжилт хөдөлгөөн хязгаарлагдах, худалдааны төв, рестораны үйл ажиллагааг хаасан гэх мэт) улмаас бусад барааны үнийг бууруулах зайлшгүй шаардлага гарч байна.</a:t>
            </a:r>
            <a:endParaRPr lang="en-US" sz="1100" dirty="0">
              <a:solidFill>
                <a:srgbClr val="002060"/>
              </a:solidFill>
              <a:latin typeface="Times New Roman" panose="02020603050405020304" pitchFamily="18" charset="0"/>
              <a:cs typeface="Times New Roman" panose="02020603050405020304" pitchFamily="18" charset="0"/>
            </a:endParaRPr>
          </a:p>
          <a:p>
            <a:pPr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COVID-19 тахлын үед Польшийн эдийн засгийн асуудал тийм ч өөдрөг биш байгаа ч бусад улс орнуудтай харьцуулахад ойрын хямралын үед харьцангуй сайн явж байгаа бололтой. Польшийн ДНБ-ий үнэ 2018 оны 4-р улиралд 5.1%, 2020 оны 2-р улиралд −8.4% -</a:t>
            </a:r>
            <a:r>
              <a:rPr lang="mn-MN" sz="1100" dirty="0" err="1">
                <a:solidFill>
                  <a:srgbClr val="002060"/>
                </a:solidFill>
                <a:latin typeface="Times New Roman" panose="02020603050405020304" pitchFamily="18" charset="0"/>
                <a:cs typeface="Times New Roman" panose="02020603050405020304" pitchFamily="18" charset="0"/>
              </a:rPr>
              <a:t>иар</a:t>
            </a:r>
            <a:r>
              <a:rPr lang="mn-MN" sz="1100" dirty="0">
                <a:solidFill>
                  <a:srgbClr val="002060"/>
                </a:solidFill>
                <a:latin typeface="Times New Roman" panose="02020603050405020304" pitchFamily="18" charset="0"/>
                <a:cs typeface="Times New Roman" panose="02020603050405020304" pitchFamily="18" charset="0"/>
              </a:rPr>
              <a:t> мэдэгдэхүйц буурч, дараа нь 2020 оны 4-р улиралд −2.8% болж бага зэрэг өссөн. </a:t>
            </a:r>
          </a:p>
          <a:p>
            <a:pPr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2020 оны 8-р сарын мэдээллээр (2019 оны 8-р сард -671 сая евро) урсгал дансны эерэг тэнцэл 947 сая евро бөгөөд энэ нь Польшийн экспортын барааны үнэ, худалдааны аль ч хэлбэрт импортоос өндөр байна гэсэн үг юм. Үйлчилгээний салбарт 2020 оны 4-р улиралд экспорт жилийн өмнөхөөс 8%-</a:t>
            </a:r>
            <a:r>
              <a:rPr lang="mn-MN" sz="1100" dirty="0" err="1">
                <a:solidFill>
                  <a:srgbClr val="002060"/>
                </a:solidFill>
                <a:latin typeface="Times New Roman" panose="02020603050405020304" pitchFamily="18" charset="0"/>
                <a:cs typeface="Times New Roman" panose="02020603050405020304" pitchFamily="18" charset="0"/>
              </a:rPr>
              <a:t>иар</a:t>
            </a:r>
            <a:r>
              <a:rPr lang="mn-MN" sz="1100" dirty="0">
                <a:solidFill>
                  <a:srgbClr val="002060"/>
                </a:solidFill>
                <a:latin typeface="Times New Roman" panose="02020603050405020304" pitchFamily="18" charset="0"/>
                <a:cs typeface="Times New Roman" panose="02020603050405020304" pitchFamily="18" charset="0"/>
              </a:rPr>
              <a:t>, импорт 7.9%-</a:t>
            </a:r>
            <a:r>
              <a:rPr lang="mn-MN" sz="1100" dirty="0" err="1">
                <a:solidFill>
                  <a:srgbClr val="002060"/>
                </a:solidFill>
                <a:latin typeface="Times New Roman" panose="02020603050405020304" pitchFamily="18" charset="0"/>
                <a:cs typeface="Times New Roman" panose="02020603050405020304" pitchFamily="18" charset="0"/>
              </a:rPr>
              <a:t>иар</a:t>
            </a:r>
            <a:r>
              <a:rPr lang="mn-MN" sz="1100" dirty="0">
                <a:solidFill>
                  <a:srgbClr val="002060"/>
                </a:solidFill>
                <a:latin typeface="Times New Roman" panose="02020603050405020304" pitchFamily="18" charset="0"/>
                <a:cs typeface="Times New Roman" panose="02020603050405020304" pitchFamily="18" charset="0"/>
              </a:rPr>
              <a:t> өссөн. Харин COVID-19 тахлын үед хямралтай тэмцэх талаар авч хэрэгжүүлсэн арга хэмжээний үр нөлөө нь Төрийн сангийн өрийн хэмжээ огцом өсөхөд нөлөөлсөн. 2020 оны 12 дугаар сарын байдлаар түүний үнэ 1 097 460.2 сая фунт </a:t>
            </a:r>
            <a:r>
              <a:rPr lang="mn-MN" sz="1100" dirty="0" err="1">
                <a:solidFill>
                  <a:srgbClr val="002060"/>
                </a:solidFill>
                <a:latin typeface="Times New Roman" panose="02020603050405020304" pitchFamily="18" charset="0"/>
                <a:cs typeface="Times New Roman" panose="02020603050405020304" pitchFamily="18" charset="0"/>
              </a:rPr>
              <a:t>стерлингтэй</a:t>
            </a:r>
            <a:r>
              <a:rPr lang="mn-MN" sz="1100" dirty="0">
                <a:solidFill>
                  <a:srgbClr val="002060"/>
                </a:solidFill>
                <a:latin typeface="Times New Roman" panose="02020603050405020304" pitchFamily="18" charset="0"/>
                <a:cs typeface="Times New Roman" panose="02020603050405020304" pitchFamily="18" charset="0"/>
              </a:rPr>
              <a:t> тэнцэж, өөрөөр хэлбэл 2019 оны эцсийнхтэй харьцуулахад 13 хувиар илүү байна .</a:t>
            </a:r>
          </a:p>
          <a:p>
            <a:pPr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 2019 оны 3-р сард ажилгүйдлийн түвшин 5.9%, 2020 оны 12-р сард 6.2%; өөрөөр хэлбэл, өсөлт нь зөвхөн 0.3 </a:t>
            </a:r>
            <a:r>
              <a:rPr lang="mn-MN" sz="1100" dirty="0" err="1">
                <a:solidFill>
                  <a:srgbClr val="002060"/>
                </a:solidFill>
                <a:latin typeface="Times New Roman" panose="02020603050405020304" pitchFamily="18" charset="0"/>
                <a:cs typeface="Times New Roman" panose="02020603050405020304" pitchFamily="18" charset="0"/>
              </a:rPr>
              <a:t>пунктээр</a:t>
            </a:r>
            <a:r>
              <a:rPr lang="mn-MN" sz="1100" dirty="0">
                <a:solidFill>
                  <a:srgbClr val="002060"/>
                </a:solidFill>
                <a:latin typeface="Times New Roman" panose="02020603050405020304" pitchFamily="18" charset="0"/>
                <a:cs typeface="Times New Roman" panose="02020603050405020304" pitchFamily="18" charset="0"/>
              </a:rPr>
              <a:t> ажиглагдсан бөгөөд сүүлийн 6 сарын хугацаанд бараг ижил түвшинд байсан нь одоогийн дэлхийн нөхцөл байдалтай </a:t>
            </a:r>
            <a:r>
              <a:rPr lang="mn-MN" sz="1100" dirty="0" err="1">
                <a:solidFill>
                  <a:srgbClr val="002060"/>
                </a:solidFill>
                <a:latin typeface="Times New Roman" panose="02020603050405020304" pitchFamily="18" charset="0"/>
                <a:cs typeface="Times New Roman" panose="02020603050405020304" pitchFamily="18" charset="0"/>
              </a:rPr>
              <a:t>уялдуулвал</a:t>
            </a:r>
            <a:r>
              <a:rPr lang="mn-MN" sz="1100" dirty="0">
                <a:solidFill>
                  <a:srgbClr val="002060"/>
                </a:solidFill>
                <a:latin typeface="Times New Roman" panose="02020603050405020304" pitchFamily="18" charset="0"/>
                <a:cs typeface="Times New Roman" panose="02020603050405020304" pitchFamily="18" charset="0"/>
              </a:rPr>
              <a:t> эерэг үр дүнтэй байна. Дэлхийн банкны шинжээчдийн үзэж байгаагаар Польшийн эдийн засаг бүс нутгийн бусад орнуудтай харьцуулахад COVID-19-ийн хямралын нөлөөнд илүү тэсвэртэй байгааг онцлон тэмдэглэх нь зүйтэй.</a:t>
            </a:r>
          </a:p>
          <a:p>
            <a:pPr algn="just">
              <a:buFont typeface="Wingdings" panose="05000000000000000000" pitchFamily="2" charset="2"/>
              <a:buChar char="v"/>
            </a:pP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6D1D58F9-48C6-D2A6-B37C-FCBDC51C422E}"/>
              </a:ext>
            </a:extLst>
          </p:cNvPr>
          <p:cNvSpPr txBox="1">
            <a:spLocks/>
          </p:cNvSpPr>
          <p:nvPr/>
        </p:nvSpPr>
        <p:spPr>
          <a:xfrm>
            <a:off x="489620" y="1163782"/>
            <a:ext cx="1158204" cy="2665267"/>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err="1">
                <a:solidFill>
                  <a:srgbClr val="002060"/>
                </a:solidFill>
                <a:latin typeface="Times New Roman" panose="02020603050405020304" pitchFamily="18" charset="0"/>
                <a:cs typeface="Times New Roman" panose="02020603050405020304" pitchFamily="18" charset="0"/>
              </a:rPr>
              <a:t>КОВИД</a:t>
            </a:r>
            <a:r>
              <a:rPr lang="mn-MN" sz="1200" dirty="0">
                <a:solidFill>
                  <a:srgbClr val="002060"/>
                </a:solidFill>
                <a:latin typeface="Times New Roman" panose="02020603050405020304" pitchFamily="18" charset="0"/>
                <a:cs typeface="Times New Roman" panose="02020603050405020304" pitchFamily="18" charset="0"/>
              </a:rPr>
              <a:t>-19 </a:t>
            </a:r>
            <a:r>
              <a:rPr lang="mn-MN" sz="1200" dirty="0" err="1">
                <a:solidFill>
                  <a:srgbClr val="002060"/>
                </a:solidFill>
                <a:latin typeface="Times New Roman" panose="02020603050405020304" pitchFamily="18" charset="0"/>
                <a:cs typeface="Times New Roman" panose="02020603050405020304" pitchFamily="18" charset="0"/>
              </a:rPr>
              <a:t>ын</a:t>
            </a:r>
            <a:r>
              <a:rPr lang="mn-MN" sz="1200" dirty="0">
                <a:solidFill>
                  <a:srgbClr val="002060"/>
                </a:solidFill>
                <a:latin typeface="Times New Roman" panose="02020603050405020304" pitchFamily="18" charset="0"/>
                <a:cs typeface="Times New Roman" panose="02020603050405020304" pitchFamily="18" charset="0"/>
              </a:rPr>
              <a:t> үед тулгамдсан асуудлууд</a:t>
            </a:r>
          </a:p>
        </p:txBody>
      </p:sp>
      <p:sp>
        <p:nvSpPr>
          <p:cNvPr id="9" name="Rectangle 8">
            <a:extLst>
              <a:ext uri="{FF2B5EF4-FFF2-40B4-BE49-F238E27FC236}">
                <a16:creationId xmlns:a16="http://schemas.microsoft.com/office/drawing/2014/main" id="{E2C3719B-0409-A695-5100-1C546A3E11DC}"/>
              </a:ext>
            </a:extLst>
          </p:cNvPr>
          <p:cNvSpPr/>
          <p:nvPr/>
        </p:nvSpPr>
        <p:spPr>
          <a:xfrm>
            <a:off x="1891222" y="3921847"/>
            <a:ext cx="9527348" cy="1277273"/>
          </a:xfrm>
          <a:prstGeom prst="rect">
            <a:avLst/>
          </a:prstGeom>
        </p:spPr>
        <p:txBody>
          <a:bodyPr wrap="square">
            <a:spAutoFit/>
          </a:bodyPr>
          <a:lstStyle/>
          <a:p>
            <a:r>
              <a:rPr lang="mn-MN" sz="1100" dirty="0">
                <a:solidFill>
                  <a:srgbClr val="002060"/>
                </a:solidFill>
                <a:latin typeface="Times New Roman" panose="02020603050405020304" pitchFamily="18" charset="0"/>
                <a:cs typeface="Times New Roman" panose="02020603050405020304" pitchFamily="18" charset="0"/>
              </a:rPr>
              <a:t>Хямралын менежмент, түүнчлэн аж ахуйн нэгжийн хямралын нөхцөл байдлыг удирдах нь удирдлагын ерөнхий дүрэмд захирагддаг, тухайлбал:</a:t>
            </a:r>
          </a:p>
          <a:p>
            <a:r>
              <a:rPr lang="mn-MN" sz="1100" dirty="0">
                <a:solidFill>
                  <a:srgbClr val="002060"/>
                </a:solidFill>
                <a:latin typeface="Times New Roman" panose="02020603050405020304" pitchFamily="18" charset="0"/>
                <a:cs typeface="Times New Roman" panose="02020603050405020304" pitchFamily="18" charset="0"/>
              </a:rPr>
              <a:t>	-зорилго тавих,</a:t>
            </a:r>
          </a:p>
          <a:p>
            <a:r>
              <a:rPr lang="mn-MN" sz="1100" dirty="0">
                <a:solidFill>
                  <a:srgbClr val="002060"/>
                </a:solidFill>
                <a:latin typeface="Times New Roman" panose="02020603050405020304" pitchFamily="18" charset="0"/>
                <a:cs typeface="Times New Roman" panose="02020603050405020304" pitchFamily="18" charset="0"/>
              </a:rPr>
              <a:t>	-нөхцөл байдлын оношлогоо,</a:t>
            </a:r>
          </a:p>
          <a:p>
            <a:r>
              <a:rPr lang="mn-MN" sz="1100" dirty="0">
                <a:solidFill>
                  <a:srgbClr val="002060"/>
                </a:solidFill>
                <a:latin typeface="Times New Roman" panose="02020603050405020304" pitchFamily="18" charset="0"/>
                <a:cs typeface="Times New Roman" panose="02020603050405020304" pitchFamily="18" charset="0"/>
              </a:rPr>
              <a:t>	-ашиглах арга хэрэгсэл, түүнийг хариуцах хүмүүсийг сонгох, мөн</a:t>
            </a:r>
          </a:p>
          <a:p>
            <a:r>
              <a:rPr lang="mn-MN" sz="1100" dirty="0">
                <a:solidFill>
                  <a:srgbClr val="002060"/>
                </a:solidFill>
                <a:latin typeface="Times New Roman" panose="02020603050405020304" pitchFamily="18" charset="0"/>
                <a:cs typeface="Times New Roman" panose="02020603050405020304" pitchFamily="18" charset="0"/>
              </a:rPr>
              <a:t>	-үр нөлөөг хянах.</a:t>
            </a:r>
          </a:p>
          <a:p>
            <a:endParaRPr lang="mn-MN" sz="1100" dirty="0">
              <a:latin typeface="Times New Roman" panose="02020603050405020304" pitchFamily="18" charset="0"/>
              <a:cs typeface="Times New Roman" panose="02020603050405020304" pitchFamily="18" charset="0"/>
            </a:endParaRPr>
          </a:p>
          <a:p>
            <a:endParaRPr lang="mn-MN" sz="11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8102355C-DC07-E434-8756-E141B4924BC9}"/>
              </a:ext>
            </a:extLst>
          </p:cNvPr>
          <p:cNvSpPr/>
          <p:nvPr/>
        </p:nvSpPr>
        <p:spPr>
          <a:xfrm>
            <a:off x="1891222" y="4898112"/>
            <a:ext cx="9527348" cy="1277273"/>
          </a:xfrm>
          <a:prstGeom prst="rect">
            <a:avLst/>
          </a:prstGeom>
        </p:spPr>
        <p:txBody>
          <a:bodyPr wrap="square">
            <a:spAutoFit/>
          </a:bodyPr>
          <a:lstStyle/>
          <a:p>
            <a:r>
              <a:rPr lang="mn-MN" sz="1100" dirty="0">
                <a:solidFill>
                  <a:srgbClr val="002060"/>
                </a:solidFill>
                <a:latin typeface="Times New Roman" panose="02020603050405020304" pitchFamily="18" charset="0"/>
                <a:cs typeface="Times New Roman" panose="02020603050405020304" pitchFamily="18" charset="0"/>
              </a:rPr>
              <a:t>Судалгааг Польш улсын ЖДҮ-ийн салбарын 756 аж ахуйн нэгжийн түүвэр дээр хийсэн бөгөөд үүнд:</a:t>
            </a:r>
          </a:p>
          <a:p>
            <a:r>
              <a:rPr lang="mn-MN" sz="1100" dirty="0">
                <a:solidFill>
                  <a:srgbClr val="002060"/>
                </a:solidFill>
                <a:latin typeface="Times New Roman" panose="02020603050405020304" pitchFamily="18" charset="0"/>
                <a:cs typeface="Times New Roman" panose="02020603050405020304" pitchFamily="18" charset="0"/>
              </a:rPr>
              <a:t>	-бичил аж ахуйн нэгж (474),</a:t>
            </a:r>
          </a:p>
          <a:p>
            <a:r>
              <a:rPr lang="mn-MN" sz="1100" dirty="0">
                <a:solidFill>
                  <a:srgbClr val="002060"/>
                </a:solidFill>
                <a:latin typeface="Times New Roman" panose="02020603050405020304" pitchFamily="18" charset="0"/>
                <a:cs typeface="Times New Roman" panose="02020603050405020304" pitchFamily="18" charset="0"/>
              </a:rPr>
              <a:t>	-жижиг аж ахуйн нэгж (128),</a:t>
            </a:r>
          </a:p>
          <a:p>
            <a:r>
              <a:rPr lang="mn-MN" sz="1100" dirty="0">
                <a:solidFill>
                  <a:srgbClr val="002060"/>
                </a:solidFill>
                <a:latin typeface="Times New Roman" panose="02020603050405020304" pitchFamily="18" charset="0"/>
                <a:cs typeface="Times New Roman" panose="02020603050405020304" pitchFamily="18" charset="0"/>
              </a:rPr>
              <a:t>	-дунд ангийн үйлдвэрүүд (154)</a:t>
            </a:r>
          </a:p>
          <a:p>
            <a:endParaRPr lang="mn-MN" sz="1100" dirty="0">
              <a:solidFill>
                <a:srgbClr val="002060"/>
              </a:solidFill>
              <a:latin typeface="Times New Roman" panose="02020603050405020304" pitchFamily="18" charset="0"/>
              <a:cs typeface="Times New Roman" panose="02020603050405020304" pitchFamily="18" charset="0"/>
            </a:endParaRPr>
          </a:p>
          <a:p>
            <a:r>
              <a:rPr lang="mn-MN" sz="1100" dirty="0">
                <a:solidFill>
                  <a:srgbClr val="002060"/>
                </a:solidFill>
                <a:latin typeface="Times New Roman" panose="02020603050405020304" pitchFamily="18" charset="0"/>
                <a:cs typeface="Times New Roman" panose="02020603050405020304" pitchFamily="18" charset="0"/>
              </a:rPr>
              <a:t>Нийт аж ахуйн нэгжийн 28.3% нь аж ахуйн үйлчилгээ, 18.3% нь худалдаа, 15.5% нь харилцагчийн үйлчилгээ, 9.4% нь аж үйлдвэрийн үйл ажиллагаа, 6.1% нь барилгын үйл ажиллагаа, 22.5% нь бусад төрлийн аж ахуйн нэгж байна.</a:t>
            </a: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A1EA4C5B-FF9A-F58D-9F5C-6645F4FA9871}"/>
              </a:ext>
            </a:extLst>
          </p:cNvPr>
          <p:cNvSpPr txBox="1"/>
          <p:nvPr/>
        </p:nvSpPr>
        <p:spPr>
          <a:xfrm>
            <a:off x="9486899" y="6416772"/>
            <a:ext cx="2037991"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Б.НАНДИНЧИМЭГ</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3857158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0988675" cy="48260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ПОЛЬШ УЛС</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8" name="Title 1">
            <a:extLst>
              <a:ext uri="{FF2B5EF4-FFF2-40B4-BE49-F238E27FC236}">
                <a16:creationId xmlns:a16="http://schemas.microsoft.com/office/drawing/2014/main" id="{6D1D58F9-48C6-D2A6-B37C-FCBDC51C422E}"/>
              </a:ext>
            </a:extLst>
          </p:cNvPr>
          <p:cNvSpPr txBox="1">
            <a:spLocks/>
          </p:cNvSpPr>
          <p:nvPr/>
        </p:nvSpPr>
        <p:spPr>
          <a:xfrm>
            <a:off x="537245" y="1163783"/>
            <a:ext cx="1158204" cy="2139487"/>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err="1">
                <a:solidFill>
                  <a:srgbClr val="002060"/>
                </a:solidFill>
                <a:latin typeface="Times New Roman" panose="02020603050405020304" pitchFamily="18" charset="0"/>
                <a:cs typeface="Times New Roman" panose="02020603050405020304" pitchFamily="18" charset="0"/>
              </a:rPr>
              <a:t>КОВИД</a:t>
            </a:r>
            <a:r>
              <a:rPr lang="mn-MN" sz="1200" dirty="0">
                <a:solidFill>
                  <a:srgbClr val="002060"/>
                </a:solidFill>
                <a:latin typeface="Times New Roman" panose="02020603050405020304" pitchFamily="18" charset="0"/>
                <a:cs typeface="Times New Roman" panose="02020603050405020304" pitchFamily="18" charset="0"/>
              </a:rPr>
              <a:t>-19 </a:t>
            </a:r>
            <a:r>
              <a:rPr lang="mn-MN" sz="1200" dirty="0" err="1">
                <a:solidFill>
                  <a:srgbClr val="002060"/>
                </a:solidFill>
                <a:latin typeface="Times New Roman" panose="02020603050405020304" pitchFamily="18" charset="0"/>
                <a:cs typeface="Times New Roman" panose="02020603050405020304" pitchFamily="18" charset="0"/>
              </a:rPr>
              <a:t>ын</a:t>
            </a:r>
            <a:r>
              <a:rPr lang="mn-MN" sz="1200" dirty="0">
                <a:solidFill>
                  <a:srgbClr val="002060"/>
                </a:solidFill>
                <a:latin typeface="Times New Roman" panose="02020603050405020304" pitchFamily="18" charset="0"/>
                <a:cs typeface="Times New Roman" panose="02020603050405020304" pitchFamily="18" charset="0"/>
              </a:rPr>
              <a:t> үед тулгамдсан асуудлууд</a:t>
            </a:r>
          </a:p>
        </p:txBody>
      </p:sp>
      <p:sp>
        <p:nvSpPr>
          <p:cNvPr id="11" name="Content Placeholder 1">
            <a:extLst>
              <a:ext uri="{FF2B5EF4-FFF2-40B4-BE49-F238E27FC236}">
                <a16:creationId xmlns:a16="http://schemas.microsoft.com/office/drawing/2014/main" id="{16CBD8BB-12C6-69BD-03FA-168F6C4DC486}"/>
              </a:ext>
            </a:extLst>
          </p:cNvPr>
          <p:cNvSpPr txBox="1">
            <a:spLocks/>
          </p:cNvSpPr>
          <p:nvPr/>
        </p:nvSpPr>
        <p:spPr>
          <a:xfrm>
            <a:off x="1897380" y="1186469"/>
            <a:ext cx="9627511" cy="2242531"/>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r>
              <a:rPr lang="mn-MN" sz="1100" dirty="0">
                <a:solidFill>
                  <a:srgbClr val="002060"/>
                </a:solidFill>
                <a:latin typeface="Times New Roman" panose="02020603050405020304" pitchFamily="18" charset="0"/>
                <a:cs typeface="Times New Roman" panose="02020603050405020304" pitchFamily="18" charset="0"/>
              </a:rPr>
              <a:t>Судалгаанд хамрагдсан аж ахуйн нэгжүүдийн гуравны нэгээс илүү хувь нь өмнөх оны мөн үетэй харьцуулахад орлого 50%-</a:t>
            </a:r>
            <a:r>
              <a:rPr lang="mn-MN" sz="1100" dirty="0" err="1">
                <a:solidFill>
                  <a:srgbClr val="002060"/>
                </a:solidFill>
                <a:latin typeface="Times New Roman" panose="02020603050405020304" pitchFamily="18" charset="0"/>
                <a:cs typeface="Times New Roman" panose="02020603050405020304" pitchFamily="18" charset="0"/>
              </a:rPr>
              <a:t>иас</a:t>
            </a:r>
            <a:r>
              <a:rPr lang="mn-MN" sz="1100" dirty="0">
                <a:solidFill>
                  <a:srgbClr val="002060"/>
                </a:solidFill>
                <a:latin typeface="Times New Roman" panose="02020603050405020304" pitchFamily="18" charset="0"/>
                <a:cs typeface="Times New Roman" panose="02020603050405020304" pitchFamily="18" charset="0"/>
              </a:rPr>
              <a:t> давсан боловч бүх оролцогчийн талаас хувь нь орлого 50-</a:t>
            </a:r>
            <a:r>
              <a:rPr lang="mn-MN" sz="1100" dirty="0" err="1">
                <a:solidFill>
                  <a:srgbClr val="002060"/>
                </a:solidFill>
                <a:latin typeface="Times New Roman" panose="02020603050405020304" pitchFamily="18" charset="0"/>
                <a:cs typeface="Times New Roman" panose="02020603050405020304" pitchFamily="18" charset="0"/>
              </a:rPr>
              <a:t>иас</a:t>
            </a:r>
            <a:r>
              <a:rPr lang="mn-MN" sz="1100" dirty="0">
                <a:solidFill>
                  <a:srgbClr val="002060"/>
                </a:solidFill>
                <a:latin typeface="Times New Roman" panose="02020603050405020304" pitchFamily="18" charset="0"/>
                <a:cs typeface="Times New Roman" panose="02020603050405020304" pitchFamily="18" charset="0"/>
              </a:rPr>
              <a:t> дээш хувиар буурсан гэж мэдэгдсэн байна. </a:t>
            </a:r>
            <a:endParaRPr lang="en-US" sz="1100" dirty="0">
              <a:solidFill>
                <a:srgbClr val="002060"/>
              </a:solidFill>
              <a:latin typeface="Times New Roman" panose="02020603050405020304" pitchFamily="18" charset="0"/>
              <a:cs typeface="Times New Roman" panose="02020603050405020304" pitchFamily="18" charset="0"/>
            </a:endParaRPr>
          </a:p>
          <a:p>
            <a:pPr algn="just"/>
            <a:r>
              <a:rPr lang="mn-MN" sz="1100" dirty="0">
                <a:solidFill>
                  <a:srgbClr val="002060"/>
                </a:solidFill>
                <a:latin typeface="Times New Roman" panose="02020603050405020304" pitchFamily="18" charset="0"/>
                <a:cs typeface="Times New Roman" panose="02020603050405020304" pitchFamily="18" charset="0"/>
              </a:rPr>
              <a:t>Судалгаанд хамрагдагсдын 50 гаруй хувь нь хөрвөх чадварын асуудалтай тулгарсан бөгөөд ихэнх бизнес эрхлэгчид (59.3%) цомхотголгүйгээр 3 сараас дээш хугацаанд хөрвөх чадвараа хадгалж чадаагүй байна.</a:t>
            </a:r>
            <a:endParaRPr lang="en-US" sz="1100" dirty="0">
              <a:solidFill>
                <a:srgbClr val="002060"/>
              </a:solidFill>
              <a:latin typeface="Times New Roman" panose="02020603050405020304" pitchFamily="18" charset="0"/>
              <a:cs typeface="Times New Roman" panose="02020603050405020304" pitchFamily="18" charset="0"/>
            </a:endParaRPr>
          </a:p>
          <a:p>
            <a:pPr algn="just"/>
            <a:r>
              <a:rPr lang="mn-MN" sz="1100" dirty="0">
                <a:solidFill>
                  <a:srgbClr val="002060"/>
                </a:solidFill>
                <a:latin typeface="Times New Roman" panose="02020603050405020304" pitchFamily="18" charset="0"/>
                <a:cs typeface="Times New Roman" panose="02020603050405020304" pitchFamily="18" charset="0"/>
              </a:rPr>
              <a:t>Үйл ажиллагааны төрлөөр нь авч үзвэл цар тахлын үр дагаварт хамгийн их өртсөн пүүсүүд нь хэрэглээний үйлчилгээний салбарт үйл ажиллагаа явуулдаг аж ахуйн нэгжүүд байсан бол барилгын компаниуд болон бизнесийн үйлчилгээний салбарын пүүсүүд хамгийн бага өртсөн байна.</a:t>
            </a:r>
          </a:p>
          <a:p>
            <a:pPr algn="just"/>
            <a:r>
              <a:rPr lang="mn-MN" sz="1100" dirty="0">
                <a:solidFill>
                  <a:srgbClr val="002060"/>
                </a:solidFill>
                <a:latin typeface="Times New Roman" panose="02020603050405020304" pitchFamily="18" charset="0"/>
                <a:cs typeface="Times New Roman" panose="02020603050405020304" pitchFamily="18" charset="0"/>
              </a:rPr>
              <a:t>Санал асуулгад оролцогчдын 40 орчим хувь нь, үйлдвэрлэл үйлчилгээний салбарын 35%  нь төлбөрөө хожимдуулсан тухай гомдол гаргасан ба асуудлын эх үүсвэр нь зөвхөн бизнесийн шинж чанартай байсангүй.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 эрхлэгчдийн 28% нь бизнесээ дараагийн хямрал /зогсолт/ бэлтгэх нь хамгийн хэцүү байсан, 22% нь пүүсийн ариун цэврийн дэглэмийг сахих (маск, нийгмийн тусгаарлалт, ариутгалын бодис хэрэглэх), 15% нь эрүүл ахуйн шаардлагад нийцсэн үйлчлүүлэгчдэд үйлчлэх болон 9% нь нийлүүлэлтийн сүлжээг сэргээх хүндрэлтэй байсан хэдий ч хамгийн том сорилт бол хөрвөх чадварыг хадгалах явдал юм.</a:t>
            </a: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E5C1BA9-7A6A-5B9F-895D-BD990BF89853}"/>
              </a:ext>
            </a:extLst>
          </p:cNvPr>
          <p:cNvSpPr txBox="1"/>
          <p:nvPr/>
        </p:nvSpPr>
        <p:spPr>
          <a:xfrm>
            <a:off x="537245" y="3692535"/>
            <a:ext cx="10987646" cy="1954381"/>
          </a:xfrm>
          <a:prstGeom prst="rect">
            <a:avLst/>
          </a:prstGeom>
          <a:noFill/>
        </p:spPr>
        <p:txBody>
          <a:bodyPr wrap="square">
            <a:spAutoFit/>
          </a:bodyPr>
          <a:lstStyle/>
          <a:p>
            <a:pPr marL="171450" indent="-1714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COVID-19 тахлын үед Польш улсад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-д бизнесийн үйл ажиллагаа явуулахад тулгарч буй бэрхшээлүүдийн гол эх үүсвэрүүд:</a:t>
            </a:r>
            <a:endParaRPr lang="en-US" sz="1100" dirty="0">
              <a:solidFill>
                <a:srgbClr val="002060"/>
              </a:solidFill>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v"/>
            </a:pP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-ийн бараг 90% нь нийгмээс тусгаарлагдах, үйлчлүүлэгчдийн зан үйлийн өөрчлөлттэй холбоотой үйл ажиллагаандаа мэдэгдэхүйц тасалдал гарсан;</a:t>
            </a:r>
            <a:endParaRPr lang="en-US" sz="1100" dirty="0">
              <a:solidFill>
                <a:srgbClr val="002060"/>
              </a:solidFill>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эрэлт буурах, </a:t>
            </a:r>
          </a:p>
          <a:p>
            <a:pPr marL="171450" indent="-1714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нийлүүлэлтийн сүлжээ тасалдсан, </a:t>
            </a:r>
          </a:p>
          <a:p>
            <a:pPr marL="171450" indent="-1714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ажилчдын амралт, ажилчдын хорио цээрийн дэглэм, өвчин эмгэг, </a:t>
            </a:r>
          </a:p>
          <a:p>
            <a:pPr marL="171450" indent="-1714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улсын хилийг хаах, </a:t>
            </a:r>
            <a:r>
              <a:rPr lang="mn-MN" sz="1100" dirty="0" err="1">
                <a:solidFill>
                  <a:srgbClr val="002060"/>
                </a:solidFill>
                <a:latin typeface="Times New Roman" panose="02020603050405020304" pitchFamily="18" charset="0"/>
                <a:cs typeface="Times New Roman" panose="02020603050405020304" pitchFamily="18" charset="0"/>
              </a:rPr>
              <a:t>ХАБЭА</a:t>
            </a:r>
            <a:r>
              <a:rPr lang="mn-MN" sz="1100" dirty="0">
                <a:solidFill>
                  <a:srgbClr val="002060"/>
                </a:solidFill>
                <a:latin typeface="Times New Roman" panose="02020603050405020304" pitchFamily="18" charset="0"/>
                <a:cs typeface="Times New Roman" panose="02020603050405020304" pitchFamily="18" charset="0"/>
              </a:rPr>
              <a:t>-н зохицуулалтыг ашиглах боломжгүй байх, саатах</a:t>
            </a:r>
          </a:p>
          <a:p>
            <a:pPr marL="171450" indent="-1714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валютын ханшийн их хэмжээний хэлбэлзэл, </a:t>
            </a:r>
          </a:p>
          <a:p>
            <a:pPr marL="171450" indent="-1714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зах зээл дээрх тодорхойгүй байдал </a:t>
            </a:r>
            <a:r>
              <a:rPr lang="mn-MN" sz="1100" dirty="0" err="1">
                <a:solidFill>
                  <a:srgbClr val="002060"/>
                </a:solidFill>
                <a:latin typeface="Times New Roman" panose="02020603050405020304" pitchFamily="18" charset="0"/>
                <a:cs typeface="Times New Roman" panose="02020603050405020304" pitchFamily="18" charset="0"/>
              </a:rPr>
              <a:t>үүсч</a:t>
            </a:r>
            <a:r>
              <a:rPr lang="mn-MN" sz="1100" dirty="0">
                <a:solidFill>
                  <a:srgbClr val="002060"/>
                </a:solidFill>
                <a:latin typeface="Times New Roman" panose="02020603050405020304" pitchFamily="18" charset="0"/>
                <a:cs typeface="Times New Roman" panose="02020603050405020304" pitchFamily="18" charset="0"/>
              </a:rPr>
              <a:t> бичил пүүсүүдэд эрэлт бууралт </a:t>
            </a:r>
          </a:p>
          <a:p>
            <a:pPr marL="171450" indent="-1714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Жижиг аж ахуйн нэгжүүдэд үйлчлүүлэгчдийн төлбөр хойшлуулах, дунд аж ахуйн нэгжүүдэд хүүхэд асрах шаардлагатай холбоотой ажилчдын чөлөө өгөх асуудал үүссэн. Үйл ажиллагааны төрлүүдийн хувьд нийлүүлэлтийн сүлжээ тасалдсан үйлдвэрүүд үйлчлүүлэгчдийн төлбөрийг хойшлуулах нь хамгийн том сорилт байв. Урьдчилан тооцоолсноор хөрвөх чадварын асуудал, төлбөрийн сүлжээний түгжрэл нь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-ийн салбар дахь Польшийн эдийн засагт тулгарч буй хамгийн том сорилтуудын нэг байх болно.</a:t>
            </a: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7C6C4FCA-98E5-6F61-3358-C034DA982746}"/>
              </a:ext>
            </a:extLst>
          </p:cNvPr>
          <p:cNvSpPr txBox="1"/>
          <p:nvPr/>
        </p:nvSpPr>
        <p:spPr>
          <a:xfrm>
            <a:off x="9486899" y="6416772"/>
            <a:ext cx="2037991"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Б.НАНДИНЧИМЭГ</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552618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0988675" cy="48260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ПОЛЬШ УЛС</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A7A0211D-BA36-03C5-80F1-FADFBD4049A4}"/>
              </a:ext>
            </a:extLst>
          </p:cNvPr>
          <p:cNvSpPr/>
          <p:nvPr/>
        </p:nvSpPr>
        <p:spPr>
          <a:xfrm>
            <a:off x="1840229" y="1169319"/>
            <a:ext cx="9684661" cy="2127505"/>
          </a:xfrm>
          <a:prstGeom prst="rect">
            <a:avLst/>
          </a:prstGeom>
        </p:spPr>
        <p:txBody>
          <a:bodyPr wrap="square">
            <a:spAutoFit/>
          </a:bodyPr>
          <a:lstStyle/>
          <a:p>
            <a:pPr algn="just"/>
            <a:r>
              <a:rPr lang="mn-MN" sz="1100" b="1" dirty="0">
                <a:solidFill>
                  <a:srgbClr val="002060"/>
                </a:solidFill>
                <a:latin typeface="Times New Roman" panose="02020603050405020304" pitchFamily="18" charset="0"/>
                <a:cs typeface="Times New Roman" panose="02020603050405020304" pitchFamily="18" charset="0"/>
              </a:rPr>
              <a:t>COVID-19-ийн хямралын улмаас бизнес эрхлэгчдийн хийсэн арга хэмжээ, тухайлбал :</a:t>
            </a:r>
            <a:endParaRPr lang="en-US" sz="1100" b="1"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Ажилтнуудын (ЖДҮ-ийн 65.1%), дунд үйлдвэрүүд (77.2%) тодорхой хувийг алсын зайнаас болон зайнаас ажиллахыг ашиглах;</a:t>
            </a:r>
          </a:p>
          <a:p>
            <a:pPr marL="285750" indent="-2857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Захиалгын бууралт (53.9%),  нь жижиг аж ахуйн нэгж (61.7%), ажиллах хүчний тоо 2-9 (57.9%) байдаг бичил аж ахуйн нэгжүүдэд;</a:t>
            </a:r>
          </a:p>
          <a:p>
            <a:pPr marL="285750" indent="-2857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Үйлдвэрлэлийн бууралт (ЖДҮ-ийн 46.2%), гол төлөв дунд (62.5%) болон жижиг (52.3%) үйлдвэрүүд;</a:t>
            </a:r>
          </a:p>
          <a:p>
            <a:pPr marL="285750" indent="-2857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ЖДҮ-ийн гуравны нэгээс илүү хувь нь онлайн борлуулалтыг нэмэгдүүлж, эхлүүлэх, ихэвчлэн дунд  аж ахуйн нэгжүүдэд ажиглагдсан (39.1%);</a:t>
            </a:r>
          </a:p>
          <a:p>
            <a:pPr marL="285750" indent="-2857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ЖДҮ-ийн гуравны нэгийн ажлын байр буурсан. Дийлэнх хувь нь жижиг аж ахуйн нэгжийн бүлэгт (42.5%) байсан бол дунд аж ахуйн нэгжийн дөрөвний нэг нь цомхотгол хийж эхэлсэн эсвэл төлөвлөж байгаа (бичил худалдаа эрхлэгчдийн хувьд энэ хандлага өөр байсан. Ажилчдын цалин хөлсийг хамтран санхүүжүүлэхэд хямралын эсрэг ашиглах хөрөнгийг зарцуулсны улмаас</a:t>
            </a:r>
            <a:r>
              <a:rPr lang="en-US" sz="1100" dirty="0">
                <a:solidFill>
                  <a:srgbClr val="002060"/>
                </a:solidFill>
                <a:latin typeface="Times New Roman" panose="02020603050405020304" pitchFamily="18" charset="0"/>
                <a:cs typeface="Times New Roman" panose="02020603050405020304" pitchFamily="18" charset="0"/>
              </a:rPr>
              <a:t>)</a:t>
            </a:r>
            <a:endParaRPr lang="mn-MN" sz="1100" dirty="0">
              <a:solidFill>
                <a:srgbClr val="002060"/>
              </a:solidFill>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Үйлдвэрлэлийг зогсоох (ЖДҮ-ийн 19.5%), ялангуяа жижиг, бичил бизнес (21% гаруй);</a:t>
            </a:r>
          </a:p>
          <a:p>
            <a:pPr marL="285750" indent="-2857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Дунд (23.4%) болон жижиг (15.9%) аж ахуйн нэгжүүдэд зориулсан хөрвөх чадварыг дэмжих хэрэгслүүдийг арилжааны хэлбэрээр (14.4%) гаргах;</a:t>
            </a:r>
          </a:p>
          <a:p>
            <a:pPr marL="285750" indent="-2857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Үйл ажиллагааг түр зогсоох (10.3%),  дийлэнх нь хувиараа хөдөлмөр эрхлэгчид  2-9 ажилчинтай бичил ЖДҮҮ эрхлэгч 12 орчим% хамаарна.</a:t>
            </a:r>
            <a:endParaRPr lang="en-US" sz="1100" dirty="0">
              <a:solidFill>
                <a:srgbClr val="002060"/>
              </a:solidFill>
              <a:latin typeface="Times New Roman" panose="02020603050405020304" pitchFamily="18" charset="0"/>
              <a:cs typeface="Times New Roman" panose="02020603050405020304" pitchFamily="18" charset="0"/>
            </a:endParaRPr>
          </a:p>
          <a:p>
            <a:pPr marL="342900" marR="0" lvl="0" indent="-342900" algn="just">
              <a:lnSpc>
                <a:spcPct val="107000"/>
              </a:lnSpc>
              <a:spcBef>
                <a:spcPts val="0"/>
              </a:spcBef>
              <a:spcAft>
                <a:spcPts val="0"/>
              </a:spcAft>
              <a:buFont typeface="Wingdings" panose="05000000000000000000" pitchFamily="2" charset="2"/>
              <a:buChar char="v"/>
            </a:pPr>
            <a:endParaRPr lang="en-US" sz="1100" dirty="0">
              <a:solidFill>
                <a:srgbClr val="002060"/>
              </a:solidFill>
              <a:effectLst/>
              <a:latin typeface="Times New Roman" panose="02020603050405020304" pitchFamily="18" charset="0"/>
              <a:ea typeface="Microsoft Sans Serif" panose="020B0604020202020204" pitchFamily="34" charset="0"/>
              <a:cs typeface="Times New Roman" panose="02020603050405020304" pitchFamily="18" charset="0"/>
            </a:endParaRPr>
          </a:p>
        </p:txBody>
      </p:sp>
      <p:sp>
        <p:nvSpPr>
          <p:cNvPr id="9" name="Rectangle 8">
            <a:extLst>
              <a:ext uri="{FF2B5EF4-FFF2-40B4-BE49-F238E27FC236}">
                <a16:creationId xmlns:a16="http://schemas.microsoft.com/office/drawing/2014/main" id="{3EC0CB4F-C64E-D843-900B-A8DBD3BAC619}"/>
              </a:ext>
            </a:extLst>
          </p:cNvPr>
          <p:cNvSpPr/>
          <p:nvPr/>
        </p:nvSpPr>
        <p:spPr>
          <a:xfrm>
            <a:off x="537245" y="3676264"/>
            <a:ext cx="10987645" cy="769441"/>
          </a:xfrm>
          <a:prstGeom prst="rect">
            <a:avLst/>
          </a:prstGeom>
        </p:spPr>
        <p:txBody>
          <a:bodyPr wrap="square">
            <a:spAutoFit/>
          </a:bodyPr>
          <a:lstStyle/>
          <a:p>
            <a:pPr algn="just"/>
            <a:r>
              <a:rPr lang="mn-MN" sz="1100" i="1" dirty="0">
                <a:solidFill>
                  <a:srgbClr val="002060"/>
                </a:solidFill>
                <a:latin typeface="Times New Roman" panose="02020603050405020304" pitchFamily="18" charset="0"/>
                <a:cs typeface="Times New Roman" panose="02020603050405020304" pitchFamily="18" charset="0"/>
              </a:rPr>
              <a:t>Аж үйлдвэрийн ЖДҮ-ийн хоёр дахь тохиолдол бүр ажлын байрыг бууруулж байсан бол барилгын компаниудын дунд энэ нь зөвхөн тав дахь нэгд нь л тохиолддог. Бизнесийн үйл ажиллагааг түр зогсоох нь хэрэглээний үйлчилгээ үзүүлдэг гурав дахь аж ахуйн нэгжийн хувьд онцлог шинж чанартай байв. Эдгээр аж ахуйн нэгжүүдэд хямралын эсрэг хамгийн олон удаа хариу арга хэмжээ авч байсан нь захиалгын бууралт байсан бөгөөд энэ нь хэмнэлт хайх, үйл ажиллагааны зардлыг бууруулах хэрэгцээтэй холбоотой байв. Нөгөөтэйгүүр, худалдааны компаниудын талаас илүү хувь нь онлайн борлуулалтаа эхлүүлсэн эсвэл нэмэгдүүлсэн.</a:t>
            </a:r>
            <a:endParaRPr lang="en-US" sz="1100" i="1" dirty="0">
              <a:solidFill>
                <a:srgbClr val="002060"/>
              </a:solidFill>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2D614FD9-BBB6-E925-F592-30AEE0F5C2D8}"/>
              </a:ext>
            </a:extLst>
          </p:cNvPr>
          <p:cNvSpPr txBox="1">
            <a:spLocks/>
          </p:cNvSpPr>
          <p:nvPr/>
        </p:nvSpPr>
        <p:spPr>
          <a:xfrm>
            <a:off x="537245" y="1210586"/>
            <a:ext cx="1158204" cy="1806934"/>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Бодлого </a:t>
            </a:r>
          </a:p>
        </p:txBody>
      </p:sp>
      <p:sp>
        <p:nvSpPr>
          <p:cNvPr id="14" name="Rectangle 13">
            <a:extLst>
              <a:ext uri="{FF2B5EF4-FFF2-40B4-BE49-F238E27FC236}">
                <a16:creationId xmlns:a16="http://schemas.microsoft.com/office/drawing/2014/main" id="{AC6D403B-5572-EB05-9687-2EDA2BB0ABE9}"/>
              </a:ext>
            </a:extLst>
          </p:cNvPr>
          <p:cNvSpPr/>
          <p:nvPr/>
        </p:nvSpPr>
        <p:spPr>
          <a:xfrm>
            <a:off x="537244" y="4494017"/>
            <a:ext cx="10987644" cy="938719"/>
          </a:xfrm>
          <a:prstGeom prst="rect">
            <a:avLst/>
          </a:prstGeom>
        </p:spPr>
        <p:txBody>
          <a:bodyPr wrap="square">
            <a:spAutoFit/>
          </a:bodyPr>
          <a:lstStyle/>
          <a:p>
            <a:pPr algn="just"/>
            <a:r>
              <a:rPr lang="mn-MN" sz="1100" dirty="0">
                <a:solidFill>
                  <a:srgbClr val="002060"/>
                </a:solidFill>
                <a:latin typeface="Times New Roman" panose="02020603050405020304" pitchFamily="18" charset="0"/>
                <a:cs typeface="Times New Roman" panose="02020603050405020304" pitchFamily="18" charset="0"/>
              </a:rPr>
              <a:t>	Польш дахь ЖДҮ-үүд янз бүрийн дасан зохицох арга хэмжээ авсан нь аж ахуйн нэгжийн орчныг байнга шалгаж, хууль эрх зүйн зохицуулалтын өөрчлөлтийг дагаж мөрдөх, динамик шинж чанарт хурдан (бүр хурдан өөрчлөлт) хариу үйлдэл үзүүлэх шаардлагатай байгааг харуулж байна. Нийгэм-эдийн засгийн нөхцөл байдал: хуулийн өөрчлөлт, тусламжийн сангийн ашиглалт, эрэлтийн өөрчлөлт, нийлүүлэлтийн өөрчлөлт, шинэ хэрэгслийг ашиглах хэрэгцээ; борлуулалтын суваг, жишээлбэл, онлайн гэх мэт. Үүний үр дүнд зарим бизнес эрхлэгчид өөрчлөлтийн стратеги, зарим нь дасан зохицох стратегийг хэрэгжүүлэх үүрэг хүлээсэн. Энэ нь тухайн аж ахуйн нэгжийн хэмжээний ангилал, явуулж буй үндсэн болон нэмэлт үйл ажиллагаа (салбар), эрх зүйн хэлбэр, мөн тусламжийн сангийн хүртээмж (төрийн, бүс нутгийн, орон нутгийн сан), "нягтрал" зэрэгтэй холбоотой. </a:t>
            </a:r>
          </a:p>
        </p:txBody>
      </p:sp>
      <p:sp>
        <p:nvSpPr>
          <p:cNvPr id="15" name="Rectangle 14">
            <a:extLst>
              <a:ext uri="{FF2B5EF4-FFF2-40B4-BE49-F238E27FC236}">
                <a16:creationId xmlns:a16="http://schemas.microsoft.com/office/drawing/2014/main" id="{7FA37C20-27AE-F463-8CED-E4CFC1A1DF14}"/>
              </a:ext>
            </a:extLst>
          </p:cNvPr>
          <p:cNvSpPr/>
          <p:nvPr/>
        </p:nvSpPr>
        <p:spPr>
          <a:xfrm>
            <a:off x="537246" y="5456862"/>
            <a:ext cx="10987643" cy="769441"/>
          </a:xfrm>
          <a:prstGeom prst="rect">
            <a:avLst/>
          </a:prstGeom>
        </p:spPr>
        <p:txBody>
          <a:bodyPr wrap="square">
            <a:spAutoFit/>
          </a:bodyPr>
          <a:lstStyle/>
          <a:p>
            <a:pPr algn="just"/>
            <a:r>
              <a:rPr lang="mn-MN" sz="1100" i="1" dirty="0">
                <a:solidFill>
                  <a:srgbClr val="002060"/>
                </a:solidFill>
                <a:latin typeface="Times New Roman" panose="02020603050405020304" pitchFamily="18" charset="0"/>
                <a:cs typeface="Times New Roman" panose="02020603050405020304" pitchFamily="18" charset="0"/>
              </a:rPr>
              <a:t>Эмпирик судалгаа нь хямралын үе шатууд, тэр дундаа зарласан эдийн засгийн түгжрэлд тохируулан уг шинжлэх ухааны судалгааг үргэлжлүүлэх шаардлагатай байгааг харуулж байна. Үүний үр дүн нь бизнес эрхлэгчдэд өөрсдийн хийсэн үйлдлийг өрсөлдөгчийнх нь хийсэн үйлдэлтэй харьцуулах боломжийг олгоно. Цаашдын судалгаанууд нь сайн туршлагуудыг авч үзэж, хямралын таагүй нөхцөл байдлаас үл хамааран амжилттай ажиллаж байгаа аж ахуйн нэгжүүдийн жишээг харуулж, амжилтын хүчин зүйл, баталсан стратеги, өөрчлөлтийн үр дүнд хүрсэн үр нөлөөг харуулсан болно.</a:t>
            </a:r>
            <a:endParaRPr lang="en-US" sz="1100" i="1" dirty="0">
              <a:solidFill>
                <a:srgbClr val="002060"/>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0F5E2898-1621-857A-E0CB-E0A00593E0C6}"/>
              </a:ext>
            </a:extLst>
          </p:cNvPr>
          <p:cNvCxnSpPr>
            <a:cxnSpLocks/>
          </p:cNvCxnSpPr>
          <p:nvPr/>
        </p:nvCxnSpPr>
        <p:spPr>
          <a:xfrm>
            <a:off x="651506" y="5456862"/>
            <a:ext cx="10789924" cy="0"/>
          </a:xfrm>
          <a:prstGeom prst="line">
            <a:avLst/>
          </a:prstGeom>
          <a:ln w="12700"/>
        </p:spPr>
        <p:style>
          <a:lnRef idx="3">
            <a:schemeClr val="accent2"/>
          </a:lnRef>
          <a:fillRef idx="0">
            <a:schemeClr val="accent2"/>
          </a:fillRef>
          <a:effectRef idx="2">
            <a:schemeClr val="accent2"/>
          </a:effectRef>
          <a:fontRef idx="minor">
            <a:schemeClr val="tx1"/>
          </a:fontRef>
        </p:style>
      </p:cxnSp>
      <p:cxnSp>
        <p:nvCxnSpPr>
          <p:cNvPr id="17" name="Straight Connector 16">
            <a:extLst>
              <a:ext uri="{FF2B5EF4-FFF2-40B4-BE49-F238E27FC236}">
                <a16:creationId xmlns:a16="http://schemas.microsoft.com/office/drawing/2014/main" id="{5EBDA37E-CE17-69FA-5D67-55A98C975F7B}"/>
              </a:ext>
            </a:extLst>
          </p:cNvPr>
          <p:cNvCxnSpPr>
            <a:cxnSpLocks/>
          </p:cNvCxnSpPr>
          <p:nvPr/>
        </p:nvCxnSpPr>
        <p:spPr>
          <a:xfrm>
            <a:off x="594394" y="4494017"/>
            <a:ext cx="10789924" cy="0"/>
          </a:xfrm>
          <a:prstGeom prst="line">
            <a:avLst/>
          </a:prstGeom>
          <a:ln w="12700"/>
        </p:spPr>
        <p:style>
          <a:lnRef idx="3">
            <a:schemeClr val="accent2"/>
          </a:lnRef>
          <a:fillRef idx="0">
            <a:schemeClr val="accent2"/>
          </a:fillRef>
          <a:effectRef idx="2">
            <a:schemeClr val="accent2"/>
          </a:effectRef>
          <a:fontRef idx="minor">
            <a:schemeClr val="tx1"/>
          </a:fontRef>
        </p:style>
      </p:cxnSp>
      <p:sp>
        <p:nvSpPr>
          <p:cNvPr id="18" name="Title 1">
            <a:extLst>
              <a:ext uri="{FF2B5EF4-FFF2-40B4-BE49-F238E27FC236}">
                <a16:creationId xmlns:a16="http://schemas.microsoft.com/office/drawing/2014/main" id="{679A1BE9-D5C1-D3C1-A7F7-2584658529B5}"/>
              </a:ext>
            </a:extLst>
          </p:cNvPr>
          <p:cNvSpPr txBox="1">
            <a:spLocks/>
          </p:cNvSpPr>
          <p:nvPr/>
        </p:nvSpPr>
        <p:spPr>
          <a:xfrm>
            <a:off x="537244" y="3296824"/>
            <a:ext cx="10904186" cy="269570"/>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Цаашид авч хэрэгжүүлэх арга хэмжээ</a:t>
            </a:r>
          </a:p>
        </p:txBody>
      </p:sp>
      <p:sp>
        <p:nvSpPr>
          <p:cNvPr id="12" name="TextBox 11">
            <a:extLst>
              <a:ext uri="{FF2B5EF4-FFF2-40B4-BE49-F238E27FC236}">
                <a16:creationId xmlns:a16="http://schemas.microsoft.com/office/drawing/2014/main" id="{D3587F0D-6A67-E759-71EC-2200BED7D8D5}"/>
              </a:ext>
            </a:extLst>
          </p:cNvPr>
          <p:cNvSpPr txBox="1"/>
          <p:nvPr/>
        </p:nvSpPr>
        <p:spPr>
          <a:xfrm>
            <a:off x="9486899" y="6416772"/>
            <a:ext cx="2037991"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Б.НАНДИНЧИМЭГ</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871887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0988675" cy="48260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БНСУ</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A7A0211D-BA36-03C5-80F1-FADFBD4049A4}"/>
              </a:ext>
            </a:extLst>
          </p:cNvPr>
          <p:cNvSpPr/>
          <p:nvPr/>
        </p:nvSpPr>
        <p:spPr>
          <a:xfrm>
            <a:off x="1619251" y="1148819"/>
            <a:ext cx="9905638" cy="938719"/>
          </a:xfrm>
          <a:prstGeom prst="rect">
            <a:avLst/>
          </a:prstGeom>
        </p:spPr>
        <p:txBody>
          <a:bodyPr wrap="square">
            <a:spAutoFit/>
          </a:bodyPr>
          <a:lstStyle/>
          <a:p>
            <a:pPr marL="171450" indent="-171450" algn="just">
              <a:buFont typeface="Wingdings" panose="05000000000000000000" pitchFamily="2" charset="2"/>
              <a:buChar char="v"/>
            </a:pP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Цар тахлын үед Өмнөд Солонгосыг </a:t>
            </a:r>
            <a:r>
              <a:rPr lang="mn-MN"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коронавирусын</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эсрэг амжилттай даван туулсан гэж үздэг ч одоо тус улсад </a:t>
            </a:r>
            <a:r>
              <a:rPr lang="mn-MN"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коронавирусын</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mn-MN"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Омикрон</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хувилбар дэлхийн хамгийн өндөр түвшинд байна.</a:t>
            </a:r>
          </a:p>
          <a:p>
            <a:pPr marL="171450" indent="-171450" algn="just">
              <a:buFont typeface="Wingdings" panose="05000000000000000000" pitchFamily="2" charset="2"/>
              <a:buChar char="v"/>
            </a:pPr>
            <a:r>
              <a:rPr kumimoji="0" lang="mn-MN" altLang="en-US" sz="11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Өмнөд Солонгосын албаны хүмүүс вакцинжуулалтын түвшин өндөр байгаа тул нас баралтын тоо харьцангуй бага хэвээр байна гэж мэдэгджээ. Тус улсын хүн амын 85 гаруй хувь нь бүрэн вакцинд хамрагдсан бөгөөд 60 гаруй хувь нь нэмэлт тариа хийлгэсэн байна. Өмнөд Солонгосын </a:t>
            </a:r>
            <a:r>
              <a:rPr kumimoji="0" lang="mn-MN" altLang="en-US" sz="11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Ковид</a:t>
            </a:r>
            <a:r>
              <a:rPr kumimoji="0" lang="mn-MN" altLang="en-US" sz="11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-19-ийн нас баралтын түвшин ердөө 0.14% байна гэж эрүүл мэндийн </a:t>
            </a:r>
            <a:r>
              <a:rPr kumimoji="0" lang="mn-MN" altLang="en-US" sz="11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албааас</a:t>
            </a:r>
            <a:r>
              <a:rPr kumimoji="0" lang="mn-MN" altLang="en-US" sz="11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mn-MN" altLang="en-US" sz="1100" b="0" i="0" u="none" strike="noStrike" cap="none" normalizeH="0" baseline="0" dirty="0" err="1">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мэдээллжээ</a:t>
            </a:r>
            <a:r>
              <a:rPr kumimoji="0" lang="mn-MN" altLang="en-US" sz="1100" b="0" i="0" u="none" strike="noStrike" cap="none" normalizeH="0" baseline="0" dirty="0">
                <a:ln>
                  <a:noFill/>
                </a:ln>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kumimoji="0" lang="mn-MN" altLang="en-US" sz="1100" b="0" i="0" u="none"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EC0CB4F-C64E-D843-900B-A8DBD3BAC619}"/>
              </a:ext>
            </a:extLst>
          </p:cNvPr>
          <p:cNvSpPr/>
          <p:nvPr/>
        </p:nvSpPr>
        <p:spPr>
          <a:xfrm>
            <a:off x="537244" y="2762172"/>
            <a:ext cx="10987645" cy="2970044"/>
          </a:xfrm>
          <a:prstGeom prst="rect">
            <a:avLst/>
          </a:prstGeom>
        </p:spPr>
        <p:txBody>
          <a:bodyPr wrap="square">
            <a:spAutoFit/>
          </a:bodyPr>
          <a:lstStyle/>
          <a:p>
            <a:pPr marL="171450" indent="-1714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Жижиг, дунд үйлдвэр гарааны бизнес эрхлэх яамнаас 2022 оны 01 дүгээр сарны 20-нд энэ төрлийн бизнес </a:t>
            </a:r>
            <a:r>
              <a:rPr lang="mn-MN" sz="1100" dirty="0" err="1">
                <a:solidFill>
                  <a:srgbClr val="002060"/>
                </a:solidFill>
                <a:latin typeface="Times New Roman" panose="02020603050405020304" pitchFamily="18" charset="0"/>
                <a:cs typeface="Times New Roman" panose="02020603050405020304" pitchFamily="18" charset="0"/>
              </a:rPr>
              <a:t>эрхэлгчдийн</a:t>
            </a:r>
            <a:r>
              <a:rPr lang="mn-MN" sz="1100" dirty="0">
                <a:solidFill>
                  <a:srgbClr val="002060"/>
                </a:solidFill>
                <a:latin typeface="Times New Roman" panose="02020603050405020304" pitchFamily="18" charset="0"/>
                <a:cs typeface="Times New Roman" panose="02020603050405020304" pitchFamily="18" charset="0"/>
              </a:rPr>
              <a:t> өнгөрсөн оны экспортын үр дүн, яамны зүгээс энэ жил тээвэрлэлт хийхэд дэмжлэг үзүүлэх төлөвлөгөөг танилцуулжээ.</a:t>
            </a:r>
          </a:p>
          <a:p>
            <a:pPr marL="171450" indent="-171450" algn="just">
              <a:buFont typeface="Wingdings" panose="05000000000000000000" pitchFamily="2" charset="2"/>
              <a:buChar char="v"/>
            </a:pP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-ийн экспорт өнгөрсөн  2020 онтой харьцуулахад 16.2%-</a:t>
            </a:r>
            <a:r>
              <a:rPr lang="mn-MN" sz="1100" dirty="0" err="1">
                <a:solidFill>
                  <a:srgbClr val="002060"/>
                </a:solidFill>
                <a:latin typeface="Times New Roman" panose="02020603050405020304" pitchFamily="18" charset="0"/>
                <a:cs typeface="Times New Roman" panose="02020603050405020304" pitchFamily="18" charset="0"/>
              </a:rPr>
              <a:t>иар</a:t>
            </a:r>
            <a:r>
              <a:rPr lang="mn-MN" sz="1100" dirty="0">
                <a:solidFill>
                  <a:srgbClr val="002060"/>
                </a:solidFill>
                <a:latin typeface="Times New Roman" panose="02020603050405020304" pitchFamily="18" charset="0"/>
                <a:cs typeface="Times New Roman" panose="02020603050405020304" pitchFamily="18" charset="0"/>
              </a:rPr>
              <a:t> </a:t>
            </a:r>
            <a:r>
              <a:rPr lang="mn-MN" sz="1100" dirty="0" err="1">
                <a:solidFill>
                  <a:srgbClr val="002060"/>
                </a:solidFill>
                <a:latin typeface="Times New Roman" panose="02020603050405020304" pitchFamily="18" charset="0"/>
                <a:cs typeface="Times New Roman" panose="02020603050405020304" pitchFamily="18" charset="0"/>
              </a:rPr>
              <a:t>өсч</a:t>
            </a:r>
            <a:r>
              <a:rPr lang="mn-MN" sz="1100" dirty="0">
                <a:solidFill>
                  <a:srgbClr val="002060"/>
                </a:solidFill>
                <a:latin typeface="Times New Roman" panose="02020603050405020304" pitchFamily="18" charset="0"/>
                <a:cs typeface="Times New Roman" panose="02020603050405020304" pitchFamily="18" charset="0"/>
              </a:rPr>
              <a:t> 117.1 тэрбум ам.долларт хүрсэн нь 2010 онд холбогдох статистик мэдээ бүртгэгдэж эхэлснээс </a:t>
            </a:r>
            <a:r>
              <a:rPr lang="mn-MN" sz="1100" dirty="0" err="1">
                <a:solidFill>
                  <a:srgbClr val="002060"/>
                </a:solidFill>
                <a:latin typeface="Times New Roman" panose="02020603050405020304" pitchFamily="18" charset="0"/>
                <a:cs typeface="Times New Roman" panose="02020603050405020304" pitchFamily="18" charset="0"/>
              </a:rPr>
              <a:t>хойшхи</a:t>
            </a:r>
            <a:r>
              <a:rPr lang="mn-MN" sz="1100" dirty="0">
                <a:solidFill>
                  <a:srgbClr val="002060"/>
                </a:solidFill>
                <a:latin typeface="Times New Roman" panose="02020603050405020304" pitchFamily="18" charset="0"/>
                <a:cs typeface="Times New Roman" panose="02020603050405020304" pitchFamily="18" charset="0"/>
              </a:rPr>
              <a:t> анхны хоёр оронтой тоогоор өссөн үзүүлэлт юм. </a:t>
            </a:r>
          </a:p>
          <a:p>
            <a:pPr marL="171450" indent="-1714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Бизнесийн төрлөөр нь авч үзвэл </a:t>
            </a:r>
            <a:r>
              <a:rPr lang="mn-MN" sz="1100" dirty="0" err="1">
                <a:solidFill>
                  <a:srgbClr val="002060"/>
                </a:solidFill>
                <a:latin typeface="Times New Roman" panose="02020603050405020304" pitchFamily="18" charset="0"/>
                <a:cs typeface="Times New Roman" panose="02020603050405020304" pitchFamily="18" charset="0"/>
              </a:rPr>
              <a:t>венчур</a:t>
            </a:r>
            <a:r>
              <a:rPr lang="mn-MN" sz="1100" dirty="0">
                <a:solidFill>
                  <a:srgbClr val="002060"/>
                </a:solidFill>
                <a:latin typeface="Times New Roman" panose="02020603050405020304" pitchFamily="18" charset="0"/>
                <a:cs typeface="Times New Roman" panose="02020603050405020304" pitchFamily="18" charset="0"/>
              </a:rPr>
              <a:t> компаниуд, </a:t>
            </a:r>
            <a:r>
              <a:rPr lang="mn-MN" sz="1100" dirty="0" err="1">
                <a:solidFill>
                  <a:srgbClr val="002060"/>
                </a:solidFill>
                <a:latin typeface="Times New Roman" panose="02020603050405020304" pitchFamily="18" charset="0"/>
                <a:cs typeface="Times New Roman" panose="02020603050405020304" pitchFamily="18" charset="0"/>
              </a:rPr>
              <a:t>стартапууд</a:t>
            </a:r>
            <a:r>
              <a:rPr lang="mn-MN" sz="1100" dirty="0">
                <a:solidFill>
                  <a:srgbClr val="002060"/>
                </a:solidFill>
                <a:latin typeface="Times New Roman" panose="02020603050405020304" pitchFamily="18" charset="0"/>
                <a:cs typeface="Times New Roman" panose="02020603050405020304" pitchFamily="18" charset="0"/>
              </a:rPr>
              <a:t> болон жижиг бизнесүүд бүгд экспортын өсөлтийг харуулсан. </a:t>
            </a:r>
            <a:r>
              <a:rPr lang="mn-MN" sz="1100" dirty="0" err="1">
                <a:solidFill>
                  <a:srgbClr val="002060"/>
                </a:solidFill>
                <a:latin typeface="Times New Roman" panose="02020603050405020304" pitchFamily="18" charset="0"/>
                <a:cs typeface="Times New Roman" panose="02020603050405020304" pitchFamily="18" charset="0"/>
              </a:rPr>
              <a:t>Венчурын</a:t>
            </a:r>
            <a:r>
              <a:rPr lang="mn-MN" sz="1100" dirty="0">
                <a:solidFill>
                  <a:srgbClr val="002060"/>
                </a:solidFill>
                <a:latin typeface="Times New Roman" panose="02020603050405020304" pitchFamily="18" charset="0"/>
                <a:cs typeface="Times New Roman" panose="02020603050405020304" pitchFamily="18" charset="0"/>
              </a:rPr>
              <a:t> экспорт 22.8 тэрбум ам.долларт хүрч,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-ийн экспортын 19.5%-ийг, 22.3 тэрбум ам.долларыг </a:t>
            </a:r>
            <a:r>
              <a:rPr lang="mn-MN" sz="1100" dirty="0" err="1">
                <a:solidFill>
                  <a:srgbClr val="002060"/>
                </a:solidFill>
                <a:latin typeface="Times New Roman" panose="02020603050405020304" pitchFamily="18" charset="0"/>
                <a:cs typeface="Times New Roman" panose="02020603050405020304" pitchFamily="18" charset="0"/>
              </a:rPr>
              <a:t>стартапуудын</a:t>
            </a:r>
            <a:r>
              <a:rPr lang="mn-MN" sz="1100" dirty="0">
                <a:solidFill>
                  <a:srgbClr val="002060"/>
                </a:solidFill>
                <a:latin typeface="Times New Roman" panose="02020603050405020304" pitchFamily="18" charset="0"/>
                <a:cs typeface="Times New Roman" panose="02020603050405020304" pitchFamily="18" charset="0"/>
              </a:rPr>
              <a:t> 19.1%-ийг эзэлж байна. Жижиг бизнесүүдийн экспорт 19.2%-</a:t>
            </a:r>
            <a:r>
              <a:rPr lang="mn-MN" sz="1100" dirty="0" err="1">
                <a:solidFill>
                  <a:srgbClr val="002060"/>
                </a:solidFill>
                <a:latin typeface="Times New Roman" panose="02020603050405020304" pitchFamily="18" charset="0"/>
                <a:cs typeface="Times New Roman" panose="02020603050405020304" pitchFamily="18" charset="0"/>
              </a:rPr>
              <a:t>иар</a:t>
            </a:r>
            <a:r>
              <a:rPr lang="mn-MN" sz="1100" dirty="0">
                <a:solidFill>
                  <a:srgbClr val="002060"/>
                </a:solidFill>
                <a:latin typeface="Times New Roman" panose="02020603050405020304" pitchFamily="18" charset="0"/>
                <a:cs typeface="Times New Roman" panose="02020603050405020304" pitchFamily="18" charset="0"/>
              </a:rPr>
              <a:t> </a:t>
            </a:r>
            <a:r>
              <a:rPr lang="mn-MN" sz="1100" dirty="0" err="1">
                <a:solidFill>
                  <a:srgbClr val="002060"/>
                </a:solidFill>
                <a:latin typeface="Times New Roman" panose="02020603050405020304" pitchFamily="18" charset="0"/>
                <a:cs typeface="Times New Roman" panose="02020603050405020304" pitchFamily="18" charset="0"/>
              </a:rPr>
              <a:t>өсч</a:t>
            </a:r>
            <a:r>
              <a:rPr lang="mn-MN" sz="1100" dirty="0">
                <a:solidFill>
                  <a:srgbClr val="002060"/>
                </a:solidFill>
                <a:latin typeface="Times New Roman" panose="02020603050405020304" pitchFamily="18" charset="0"/>
                <a:cs typeface="Times New Roman" panose="02020603050405020304" pitchFamily="18" charset="0"/>
              </a:rPr>
              <a:t> 11.1 тэрбум ам.долларт хүрсэн байна.</a:t>
            </a:r>
            <a:endParaRPr lang="en-US" sz="1100" dirty="0">
              <a:solidFill>
                <a:srgbClr val="002060"/>
              </a:solidFill>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Хуванцар бүтээгдэхүүн 5.9 тэрбум ам.</a:t>
            </a:r>
            <a:r>
              <a:rPr lang="mn-MN" sz="1100" dirty="0" err="1">
                <a:solidFill>
                  <a:srgbClr val="002060"/>
                </a:solidFill>
                <a:latin typeface="Times New Roman" panose="02020603050405020304" pitchFamily="18" charset="0"/>
                <a:cs typeface="Times New Roman" panose="02020603050405020304" pitchFamily="18" charset="0"/>
              </a:rPr>
              <a:t>доллараар</a:t>
            </a:r>
            <a:r>
              <a:rPr lang="mn-MN" sz="1100" dirty="0">
                <a:solidFill>
                  <a:srgbClr val="002060"/>
                </a:solidFill>
                <a:latin typeface="Times New Roman" panose="02020603050405020304" pitchFamily="18" charset="0"/>
                <a:cs typeface="Times New Roman" panose="02020603050405020304" pitchFamily="18" charset="0"/>
              </a:rPr>
              <a:t> хамгийн их экспортолсон бол гоо сайхны бүтээгдэхүүн (5.3 тэрбум ам.доллар), автомашины эд анги (4.1 тэрбум ам. доллар), нийлэг давирхай (4.1 тэрбум ам.доллар), хагас дамжуулагч үйлдвэрлэх тоног төхөөрөмж (4 тэрбум ам.доллар), эмнэлгийн бүтээгдэхүүн удаалжээ. нийлүүлэлт (3.3 тэрбум ам. ам. доллар), хагас дамжуулагч (3.3 тэрбум ам. доллар).</a:t>
            </a:r>
          </a:p>
          <a:p>
            <a:pPr marL="171450" indent="-1714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Зах зээлийн хувьд Хятад улс 25.2 тэрбум ам.</a:t>
            </a:r>
            <a:r>
              <a:rPr lang="mn-MN" sz="1100" dirty="0" err="1">
                <a:solidFill>
                  <a:srgbClr val="002060"/>
                </a:solidFill>
                <a:latin typeface="Times New Roman" panose="02020603050405020304" pitchFamily="18" charset="0"/>
                <a:cs typeface="Times New Roman" panose="02020603050405020304" pitchFamily="18" charset="0"/>
              </a:rPr>
              <a:t>доллараар</a:t>
            </a:r>
            <a:r>
              <a:rPr lang="mn-MN" sz="1100" dirty="0">
                <a:solidFill>
                  <a:srgbClr val="002060"/>
                </a:solidFill>
                <a:latin typeface="Times New Roman" panose="02020603050405020304" pitchFamily="18" charset="0"/>
                <a:cs typeface="Times New Roman" panose="02020603050405020304" pitchFamily="18" charset="0"/>
              </a:rPr>
              <a:t>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-ийн хамгийн их экспортыг Солонгосоос авчээ. Эхний тавд АНУ (15 тэрбум ам.доллар), Вьетнам (11.4 тэрбум ам.доллар), Япон (10.2 тэрбум ам.доллар), Хонг </a:t>
            </a:r>
            <a:r>
              <a:rPr lang="mn-MN" sz="1100" dirty="0" err="1">
                <a:solidFill>
                  <a:srgbClr val="002060"/>
                </a:solidFill>
                <a:latin typeface="Times New Roman" panose="02020603050405020304" pitchFamily="18" charset="0"/>
                <a:cs typeface="Times New Roman" panose="02020603050405020304" pitchFamily="18" charset="0"/>
              </a:rPr>
              <a:t>Конг</a:t>
            </a:r>
            <a:r>
              <a:rPr lang="mn-MN" sz="1100" dirty="0">
                <a:solidFill>
                  <a:srgbClr val="002060"/>
                </a:solidFill>
                <a:latin typeface="Times New Roman" panose="02020603050405020304" pitchFamily="18" charset="0"/>
                <a:cs typeface="Times New Roman" panose="02020603050405020304" pitchFamily="18" charset="0"/>
              </a:rPr>
              <a:t> (3.7 тэрбум ам.доллар) багтжээ.</a:t>
            </a:r>
            <a:endParaRPr lang="en-US" sz="1100" dirty="0">
              <a:solidFill>
                <a:srgbClr val="002060"/>
              </a:solidFill>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v"/>
            </a:pP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-ийн онлайн экспорт 91.7%-</a:t>
            </a:r>
            <a:r>
              <a:rPr lang="mn-MN" sz="1100" dirty="0" err="1">
                <a:solidFill>
                  <a:srgbClr val="002060"/>
                </a:solidFill>
                <a:latin typeface="Times New Roman" panose="02020603050405020304" pitchFamily="18" charset="0"/>
                <a:cs typeface="Times New Roman" panose="02020603050405020304" pitchFamily="18" charset="0"/>
              </a:rPr>
              <a:t>иар</a:t>
            </a:r>
            <a:r>
              <a:rPr lang="mn-MN" sz="1100" dirty="0">
                <a:solidFill>
                  <a:srgbClr val="002060"/>
                </a:solidFill>
                <a:latin typeface="Times New Roman" panose="02020603050405020304" pitchFamily="18" charset="0"/>
                <a:cs typeface="Times New Roman" panose="02020603050405020304" pitchFamily="18" charset="0"/>
              </a:rPr>
              <a:t> </a:t>
            </a:r>
            <a:r>
              <a:rPr lang="mn-MN" sz="1100" dirty="0" err="1">
                <a:solidFill>
                  <a:srgbClr val="002060"/>
                </a:solidFill>
                <a:latin typeface="Times New Roman" panose="02020603050405020304" pitchFamily="18" charset="0"/>
                <a:cs typeface="Times New Roman" panose="02020603050405020304" pitchFamily="18" charset="0"/>
              </a:rPr>
              <a:t>өсч</a:t>
            </a:r>
            <a:r>
              <a:rPr lang="mn-MN" sz="1100" dirty="0">
                <a:solidFill>
                  <a:srgbClr val="002060"/>
                </a:solidFill>
                <a:latin typeface="Times New Roman" panose="02020603050405020304" pitchFamily="18" charset="0"/>
                <a:cs typeface="Times New Roman" panose="02020603050405020304" pitchFamily="18" charset="0"/>
              </a:rPr>
              <a:t> 670 сая ам.долларт хүрч, онлайнаар экспортлогч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-ийн тоо 92.7%-</a:t>
            </a:r>
            <a:r>
              <a:rPr lang="mn-MN" sz="1100" dirty="0" err="1">
                <a:solidFill>
                  <a:srgbClr val="002060"/>
                </a:solidFill>
                <a:latin typeface="Times New Roman" panose="02020603050405020304" pitchFamily="18" charset="0"/>
                <a:cs typeface="Times New Roman" panose="02020603050405020304" pitchFamily="18" charset="0"/>
              </a:rPr>
              <a:t>иар</a:t>
            </a:r>
            <a:r>
              <a:rPr lang="mn-MN" sz="1100" dirty="0">
                <a:solidFill>
                  <a:srgbClr val="002060"/>
                </a:solidFill>
                <a:latin typeface="Times New Roman" panose="02020603050405020304" pitchFamily="18" charset="0"/>
                <a:cs typeface="Times New Roman" panose="02020603050405020304" pitchFamily="18" charset="0"/>
              </a:rPr>
              <a:t> </a:t>
            </a:r>
            <a:r>
              <a:rPr lang="mn-MN" sz="1100" dirty="0" err="1">
                <a:solidFill>
                  <a:srgbClr val="002060"/>
                </a:solidFill>
                <a:latin typeface="Times New Roman" panose="02020603050405020304" pitchFamily="18" charset="0"/>
                <a:cs typeface="Times New Roman" panose="02020603050405020304" pitchFamily="18" charset="0"/>
              </a:rPr>
              <a:t>өсч</a:t>
            </a:r>
            <a:r>
              <a:rPr lang="mn-MN" sz="1100" dirty="0">
                <a:solidFill>
                  <a:srgbClr val="002060"/>
                </a:solidFill>
                <a:latin typeface="Times New Roman" panose="02020603050405020304" pitchFamily="18" charset="0"/>
                <a:cs typeface="Times New Roman" panose="02020603050405020304" pitchFamily="18" charset="0"/>
              </a:rPr>
              <a:t> 3148-д хүрчээ.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 эрхлэгчдийн дунд </a:t>
            </a:r>
            <a:r>
              <a:rPr lang="mn-MN" sz="1100" dirty="0" err="1">
                <a:solidFill>
                  <a:srgbClr val="002060"/>
                </a:solidFill>
                <a:latin typeface="Times New Roman" panose="02020603050405020304" pitchFamily="18" charset="0"/>
                <a:cs typeface="Times New Roman" panose="02020603050405020304" pitchFamily="18" charset="0"/>
              </a:rPr>
              <a:t>венчур</a:t>
            </a:r>
            <a:r>
              <a:rPr lang="mn-MN" sz="1100" dirty="0">
                <a:solidFill>
                  <a:srgbClr val="002060"/>
                </a:solidFill>
                <a:latin typeface="Times New Roman" panose="02020603050405020304" pitchFamily="18" charset="0"/>
                <a:cs typeface="Times New Roman" panose="02020603050405020304" pitchFamily="18" charset="0"/>
              </a:rPr>
              <a:t> компаниудын онлайн экспорт 9.7%-</a:t>
            </a:r>
            <a:r>
              <a:rPr lang="mn-MN" sz="1100" dirty="0" err="1">
                <a:solidFill>
                  <a:srgbClr val="002060"/>
                </a:solidFill>
                <a:latin typeface="Times New Roman" panose="02020603050405020304" pitchFamily="18" charset="0"/>
                <a:cs typeface="Times New Roman" panose="02020603050405020304" pitchFamily="18" charset="0"/>
              </a:rPr>
              <a:t>иар</a:t>
            </a:r>
            <a:r>
              <a:rPr lang="mn-MN" sz="1100" dirty="0">
                <a:solidFill>
                  <a:srgbClr val="002060"/>
                </a:solidFill>
                <a:latin typeface="Times New Roman" panose="02020603050405020304" pitchFamily="18" charset="0"/>
                <a:cs typeface="Times New Roman" panose="02020603050405020304" pitchFamily="18" charset="0"/>
              </a:rPr>
              <a:t> </a:t>
            </a:r>
            <a:r>
              <a:rPr lang="mn-MN" sz="1100" dirty="0" err="1">
                <a:solidFill>
                  <a:srgbClr val="002060"/>
                </a:solidFill>
                <a:latin typeface="Times New Roman" panose="02020603050405020304" pitchFamily="18" charset="0"/>
                <a:cs typeface="Times New Roman" panose="02020603050405020304" pitchFamily="18" charset="0"/>
              </a:rPr>
              <a:t>өсч</a:t>
            </a:r>
            <a:r>
              <a:rPr lang="mn-MN" sz="1100" dirty="0">
                <a:solidFill>
                  <a:srgbClr val="002060"/>
                </a:solidFill>
                <a:latin typeface="Times New Roman" panose="02020603050405020304" pitchFamily="18" charset="0"/>
                <a:cs typeface="Times New Roman" panose="02020603050405020304" pitchFamily="18" charset="0"/>
              </a:rPr>
              <a:t> 22.8 тэрбум доллар, гарааны бизнес эрхлэгчдийнх 16.2%-</a:t>
            </a:r>
            <a:r>
              <a:rPr lang="mn-MN" sz="1100" dirty="0" err="1">
                <a:solidFill>
                  <a:srgbClr val="002060"/>
                </a:solidFill>
                <a:latin typeface="Times New Roman" panose="02020603050405020304" pitchFamily="18" charset="0"/>
                <a:cs typeface="Times New Roman" panose="02020603050405020304" pitchFamily="18" charset="0"/>
              </a:rPr>
              <a:t>иар</a:t>
            </a:r>
            <a:r>
              <a:rPr lang="mn-MN" sz="1100" dirty="0">
                <a:solidFill>
                  <a:srgbClr val="002060"/>
                </a:solidFill>
                <a:latin typeface="Times New Roman" panose="02020603050405020304" pitchFamily="18" charset="0"/>
                <a:cs typeface="Times New Roman" panose="02020603050405020304" pitchFamily="18" charset="0"/>
              </a:rPr>
              <a:t> </a:t>
            </a:r>
            <a:r>
              <a:rPr lang="mn-MN" sz="1100" dirty="0" err="1">
                <a:solidFill>
                  <a:srgbClr val="002060"/>
                </a:solidFill>
                <a:latin typeface="Times New Roman" panose="02020603050405020304" pitchFamily="18" charset="0"/>
                <a:cs typeface="Times New Roman" panose="02020603050405020304" pitchFamily="18" charset="0"/>
              </a:rPr>
              <a:t>өсч</a:t>
            </a:r>
            <a:r>
              <a:rPr lang="mn-MN" sz="1100" dirty="0">
                <a:solidFill>
                  <a:srgbClr val="002060"/>
                </a:solidFill>
                <a:latin typeface="Times New Roman" panose="02020603050405020304" pitchFamily="18" charset="0"/>
                <a:cs typeface="Times New Roman" panose="02020603050405020304" pitchFamily="18" charset="0"/>
              </a:rPr>
              <a:t> 22.3 тэрбум ам.доллар, жижиг бизнес эрхлэгчдийнх 19.2%-</a:t>
            </a:r>
            <a:r>
              <a:rPr lang="mn-MN" sz="1100" dirty="0" err="1">
                <a:solidFill>
                  <a:srgbClr val="002060"/>
                </a:solidFill>
                <a:latin typeface="Times New Roman" panose="02020603050405020304" pitchFamily="18" charset="0"/>
                <a:cs typeface="Times New Roman" panose="02020603050405020304" pitchFamily="18" charset="0"/>
              </a:rPr>
              <a:t>иар</a:t>
            </a:r>
            <a:r>
              <a:rPr lang="mn-MN" sz="1100" dirty="0">
                <a:solidFill>
                  <a:srgbClr val="002060"/>
                </a:solidFill>
                <a:latin typeface="Times New Roman" panose="02020603050405020304" pitchFamily="18" charset="0"/>
                <a:cs typeface="Times New Roman" panose="02020603050405020304" pitchFamily="18" charset="0"/>
              </a:rPr>
              <a:t> </a:t>
            </a:r>
            <a:r>
              <a:rPr lang="mn-MN" sz="1100" dirty="0" err="1">
                <a:solidFill>
                  <a:srgbClr val="002060"/>
                </a:solidFill>
                <a:latin typeface="Times New Roman" panose="02020603050405020304" pitchFamily="18" charset="0"/>
                <a:cs typeface="Times New Roman" panose="02020603050405020304" pitchFamily="18" charset="0"/>
              </a:rPr>
              <a:t>өсч</a:t>
            </a:r>
            <a:r>
              <a:rPr lang="mn-MN" sz="1100" dirty="0">
                <a:solidFill>
                  <a:srgbClr val="002060"/>
                </a:solidFill>
                <a:latin typeface="Times New Roman" panose="02020603050405020304" pitchFamily="18" charset="0"/>
                <a:cs typeface="Times New Roman" panose="02020603050405020304" pitchFamily="18" charset="0"/>
              </a:rPr>
              <a:t> 11.1 тэрбум ам.долларт хүрсэн байна.</a:t>
            </a:r>
            <a:endParaRPr lang="en-US" sz="1100" dirty="0">
              <a:solidFill>
                <a:srgbClr val="002060"/>
              </a:solidFill>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v"/>
            </a:pP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 болон гарааны бизнес эрхэлсэн дэд сайд </a:t>
            </a:r>
            <a:r>
              <a:rPr lang="mn-MN" sz="1100" dirty="0" err="1">
                <a:solidFill>
                  <a:srgbClr val="002060"/>
                </a:solidFill>
                <a:latin typeface="Times New Roman" panose="02020603050405020304" pitchFamily="18" charset="0"/>
                <a:cs typeface="Times New Roman" panose="02020603050405020304" pitchFamily="18" charset="0"/>
              </a:rPr>
              <a:t>Кан</a:t>
            </a:r>
            <a:r>
              <a:rPr lang="mn-MN" sz="1100" dirty="0">
                <a:solidFill>
                  <a:srgbClr val="002060"/>
                </a:solidFill>
                <a:latin typeface="Times New Roman" panose="02020603050405020304" pitchFamily="18" charset="0"/>
                <a:cs typeface="Times New Roman" panose="02020603050405020304" pitchFamily="18" charset="0"/>
              </a:rPr>
              <a:t> Сун Чон "Хэдийгээр хүнд нөхцөлд байсан ч экспортлогч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-ийн </a:t>
            </a:r>
            <a:r>
              <a:rPr lang="mn-MN" sz="1100" dirty="0" err="1">
                <a:solidFill>
                  <a:srgbClr val="002060"/>
                </a:solidFill>
                <a:latin typeface="Times New Roman" panose="02020603050405020304" pitchFamily="18" charset="0"/>
                <a:cs typeface="Times New Roman" panose="02020603050405020304" pitchFamily="18" charset="0"/>
              </a:rPr>
              <a:t>венчур</a:t>
            </a:r>
            <a:r>
              <a:rPr lang="mn-MN" sz="1100" dirty="0">
                <a:solidFill>
                  <a:srgbClr val="002060"/>
                </a:solidFill>
                <a:latin typeface="Times New Roman" panose="02020603050405020304" pitchFamily="18" charset="0"/>
                <a:cs typeface="Times New Roman" panose="02020603050405020304" pitchFamily="18" charset="0"/>
              </a:rPr>
              <a:t> компаниуд хямралыг сүүлийн 10 жилийн рекорд амжилтыг үзүүлэх боломж болгон хувиргасан“, Бид энэ онд экспортлогч </a:t>
            </a:r>
            <a:r>
              <a:rPr lang="mn-MN" sz="1100" dirty="0" err="1">
                <a:solidFill>
                  <a:srgbClr val="002060"/>
                </a:solidFill>
                <a:latin typeface="Times New Roman" panose="02020603050405020304" pitchFamily="18" charset="0"/>
                <a:cs typeface="Times New Roman" panose="02020603050405020304" pitchFamily="18" charset="0"/>
              </a:rPr>
              <a:t>ЖДҮ</a:t>
            </a:r>
            <a:r>
              <a:rPr lang="mn-MN" sz="1100" dirty="0">
                <a:solidFill>
                  <a:srgbClr val="002060"/>
                </a:solidFill>
                <a:latin typeface="Times New Roman" panose="02020603050405020304" pitchFamily="18" charset="0"/>
                <a:cs typeface="Times New Roman" panose="02020603050405020304" pitchFamily="18" charset="0"/>
              </a:rPr>
              <a:t>-ийн өсөлтийн хурдаа хадгалахын тулд идэвхтэй ажиллах болно гэж мэдээлэв.</a:t>
            </a:r>
            <a:r>
              <a:rPr lang="en-US" sz="1100" dirty="0">
                <a:solidFill>
                  <a:srgbClr val="002060"/>
                </a:solidFill>
                <a:latin typeface="Times New Roman" panose="02020603050405020304" pitchFamily="18" charset="0"/>
                <a:cs typeface="Times New Roman" panose="02020603050405020304" pitchFamily="18" charset="0"/>
              </a:rPr>
              <a:t> </a:t>
            </a:r>
          </a:p>
        </p:txBody>
      </p:sp>
      <p:sp>
        <p:nvSpPr>
          <p:cNvPr id="10" name="Title 1">
            <a:extLst>
              <a:ext uri="{FF2B5EF4-FFF2-40B4-BE49-F238E27FC236}">
                <a16:creationId xmlns:a16="http://schemas.microsoft.com/office/drawing/2014/main" id="{2D614FD9-BBB6-E925-F592-30AEE0F5C2D8}"/>
              </a:ext>
            </a:extLst>
          </p:cNvPr>
          <p:cNvSpPr txBox="1">
            <a:spLocks/>
          </p:cNvSpPr>
          <p:nvPr/>
        </p:nvSpPr>
        <p:spPr>
          <a:xfrm>
            <a:off x="537244" y="1148819"/>
            <a:ext cx="891506" cy="897452"/>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Бодлого </a:t>
            </a:r>
          </a:p>
        </p:txBody>
      </p:sp>
      <p:sp>
        <p:nvSpPr>
          <p:cNvPr id="18" name="Title 1">
            <a:extLst>
              <a:ext uri="{FF2B5EF4-FFF2-40B4-BE49-F238E27FC236}">
                <a16:creationId xmlns:a16="http://schemas.microsoft.com/office/drawing/2014/main" id="{679A1BE9-D5C1-D3C1-A7F7-2584658529B5}"/>
              </a:ext>
            </a:extLst>
          </p:cNvPr>
          <p:cNvSpPr txBox="1">
            <a:spLocks/>
          </p:cNvSpPr>
          <p:nvPr/>
        </p:nvSpPr>
        <p:spPr>
          <a:xfrm>
            <a:off x="537244" y="2278007"/>
            <a:ext cx="10904186" cy="269570"/>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indent="0" algn="ctr">
              <a:buNone/>
            </a:pPr>
            <a:r>
              <a:rPr lang="mn-MN" sz="1200" b="1" dirty="0">
                <a:solidFill>
                  <a:srgbClr val="002060"/>
                </a:solidFill>
                <a:latin typeface="Times New Roman" panose="02020603050405020304" pitchFamily="18" charset="0"/>
                <a:cs typeface="Times New Roman" panose="02020603050405020304" pitchFamily="18" charset="0"/>
              </a:rPr>
              <a:t>БНСУ-ын Жижиг, дунд үйлдвэр гарааны бизнес эрхлэх яамнаас 202</a:t>
            </a:r>
            <a:r>
              <a:rPr lang="en-US" sz="1200" b="1" dirty="0">
                <a:solidFill>
                  <a:srgbClr val="002060"/>
                </a:solidFill>
                <a:latin typeface="Times New Roman" panose="02020603050405020304" pitchFamily="18" charset="0"/>
                <a:cs typeface="Times New Roman" panose="02020603050405020304" pitchFamily="18" charset="0"/>
              </a:rPr>
              <a:t>2</a:t>
            </a:r>
            <a:r>
              <a:rPr lang="mn-MN" sz="1200" b="1" dirty="0">
                <a:solidFill>
                  <a:srgbClr val="002060"/>
                </a:solidFill>
                <a:latin typeface="Times New Roman" panose="02020603050405020304" pitchFamily="18" charset="0"/>
                <a:cs typeface="Times New Roman" panose="02020603050405020304" pitchFamily="18" charset="0"/>
              </a:rPr>
              <a:t>.01.20-ны өдөр хийсэн мэдээлэл.</a:t>
            </a:r>
            <a:endParaRPr lang="en-US" sz="1200" b="1" dirty="0">
              <a:solidFill>
                <a:srgbClr val="00206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3587F0D-6A67-E759-71EC-2200BED7D8D5}"/>
              </a:ext>
            </a:extLst>
          </p:cNvPr>
          <p:cNvSpPr txBox="1"/>
          <p:nvPr/>
        </p:nvSpPr>
        <p:spPr>
          <a:xfrm>
            <a:off x="10286638" y="6412011"/>
            <a:ext cx="1238251"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Э.ЭНХТУЯА</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790207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0988675" cy="482600"/>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БНСУ</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A7A0211D-BA36-03C5-80F1-FADFBD4049A4}"/>
              </a:ext>
            </a:extLst>
          </p:cNvPr>
          <p:cNvSpPr/>
          <p:nvPr/>
        </p:nvSpPr>
        <p:spPr>
          <a:xfrm>
            <a:off x="1619251" y="1148819"/>
            <a:ext cx="9905638" cy="430887"/>
          </a:xfrm>
          <a:prstGeom prst="rect">
            <a:avLst/>
          </a:prstGeom>
        </p:spPr>
        <p:txBody>
          <a:bodyPr wrap="square">
            <a:spAutoFit/>
          </a:bodyPr>
          <a:lstStyle/>
          <a:p>
            <a:pPr algn="just"/>
            <a:r>
              <a:rPr lang="mn-MN" sz="1100" dirty="0">
                <a:solidFill>
                  <a:srgbClr val="002060"/>
                </a:solidFill>
                <a:latin typeface="Times New Roman" panose="02020603050405020304" pitchFamily="18" charset="0"/>
                <a:cs typeface="Times New Roman" panose="02020603050405020304" pitchFamily="18" charset="0"/>
              </a:rPr>
              <a:t>Украйн Улсын Худалдаа,аж үйлдвэрийн танхим “COVID-19 цар тахлын нөхцөл байдлаас үүдэн тус улсын 700,000 гаруй жижиг бизнес эрхлэгч /үйлчилгээний/ үйл ажиллагаагаа зогсоосны улмаас 3.5-4 сая ажлын байр эзэнгүй болжээ" гэж мэдээлсэн.  </a:t>
            </a: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3EC0CB4F-C64E-D843-900B-A8DBD3BAC619}"/>
              </a:ext>
            </a:extLst>
          </p:cNvPr>
          <p:cNvSpPr/>
          <p:nvPr/>
        </p:nvSpPr>
        <p:spPr>
          <a:xfrm>
            <a:off x="461723" y="2280678"/>
            <a:ext cx="11063166" cy="1446550"/>
          </a:xfrm>
          <a:prstGeom prst="rect">
            <a:avLst/>
          </a:prstGeom>
        </p:spPr>
        <p:txBody>
          <a:bodyPr wrap="square">
            <a:spAutoFit/>
          </a:bodyPr>
          <a:lstStyle/>
          <a:p>
            <a:pPr marL="171450" indent="-1714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НҮБ-ын Үйлдвэрийн хөгжлийн газар (UNIDO) болон Украйны Эдийн засаг, худалдаа, хөдөө аж ахуйн хөгжлийн яам (цаашид Эдийн засгийн хөгжлийн яам гэх) хамтран улсын  эдийн засгийг сэргээх (industry4Ukraine) шинэ </a:t>
            </a:r>
            <a:r>
              <a:rPr lang="mn-MN" sz="1100" dirty="0" err="1">
                <a:solidFill>
                  <a:srgbClr val="002060"/>
                </a:solidFill>
                <a:latin typeface="Times New Roman" panose="02020603050405020304" pitchFamily="18" charset="0"/>
                <a:cs typeface="Times New Roman" panose="02020603050405020304" pitchFamily="18" charset="0"/>
              </a:rPr>
              <a:t>санаачлага</a:t>
            </a:r>
            <a:r>
              <a:rPr lang="mn-MN" sz="1100" dirty="0">
                <a:solidFill>
                  <a:srgbClr val="002060"/>
                </a:solidFill>
                <a:latin typeface="Times New Roman" panose="02020603050405020304" pitchFamily="18" charset="0"/>
                <a:cs typeface="Times New Roman" panose="02020603050405020304" pitchFamily="18" charset="0"/>
              </a:rPr>
              <a:t> /хөтөлбөр/-ыг боловсруулжээ. </a:t>
            </a:r>
            <a:endParaRPr lang="en-US" sz="1100" dirty="0">
              <a:solidFill>
                <a:srgbClr val="002060"/>
              </a:solidFill>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35 гаруй үйлдвэрлэл эрхлэгч холбоо, </a:t>
            </a:r>
            <a:r>
              <a:rPr lang="mn-MN" sz="1100" dirty="0" err="1">
                <a:solidFill>
                  <a:srgbClr val="002060"/>
                </a:solidFill>
                <a:latin typeface="Times New Roman" panose="02020603050405020304" pitchFamily="18" charset="0"/>
                <a:cs typeface="Times New Roman" panose="02020603050405020304" pitchFamily="18" charset="0"/>
              </a:rPr>
              <a:t>кластерийн</a:t>
            </a:r>
            <a:r>
              <a:rPr lang="mn-MN" sz="1100" dirty="0">
                <a:solidFill>
                  <a:srgbClr val="002060"/>
                </a:solidFill>
                <a:latin typeface="Times New Roman" panose="02020603050405020304" pitchFamily="18" charset="0"/>
                <a:cs typeface="Times New Roman" panose="02020603050405020304" pitchFamily="18" charset="0"/>
              </a:rPr>
              <a:t> хэлбэрээр жижиг, дунд үйлдвэр эрхлэгч болон бусад оролцогч талууд хамтран дотоодын бүтээгдэхүүн үйлдвэрлэлийг хөгжүүлэх зорилтыг дэвшүүлжээ.</a:t>
            </a:r>
            <a:endParaRPr lang="en-US" sz="1100" dirty="0">
              <a:solidFill>
                <a:srgbClr val="002060"/>
              </a:solidFill>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2020 оны 5-7 дугаар сард Украйны Эдийн засгийн хөгжлийн  яам,  төрийн байгууллагуудын удирдах ажилтнууд, Украйны Худалдаа, аж </a:t>
            </a:r>
            <a:r>
              <a:rPr lang="mn-MN" sz="1100" dirty="0" err="1">
                <a:solidFill>
                  <a:srgbClr val="002060"/>
                </a:solidFill>
                <a:latin typeface="Times New Roman" panose="02020603050405020304" pitchFamily="18" charset="0"/>
                <a:cs typeface="Times New Roman" panose="02020603050405020304" pitchFamily="18" charset="0"/>
              </a:rPr>
              <a:t>үйдвэрийн</a:t>
            </a:r>
            <a:r>
              <a:rPr lang="mn-MN" sz="1100" dirty="0">
                <a:solidFill>
                  <a:srgbClr val="002060"/>
                </a:solidFill>
                <a:latin typeface="Times New Roman" panose="02020603050405020304" pitchFamily="18" charset="0"/>
                <a:cs typeface="Times New Roman" panose="02020603050405020304" pitchFamily="18" charset="0"/>
              </a:rPr>
              <a:t> танхимын Ерөнхийлөгчийн ажлын алба,Украйны Экспортын хөгжлийн газрын төлөөлөл болон технологи, аж үйлдвэрийн чиглэлийн компанийн удирдах ажилтны 300 гаруй төлөөлөл оролцож тогтвортой аж үйлдвэрийг хөгжүүлэх,бүс нутгийн (орон нутгийн) бизнесийн орчныг </a:t>
            </a:r>
            <a:r>
              <a:rPr lang="mn-MN" sz="1100" dirty="0" err="1">
                <a:solidFill>
                  <a:srgbClr val="002060"/>
                </a:solidFill>
                <a:latin typeface="Times New Roman" panose="02020603050405020304" pitchFamily="18" charset="0"/>
                <a:cs typeface="Times New Roman" panose="02020603050405020304" pitchFamily="18" charset="0"/>
              </a:rPr>
              <a:t>кластерээр</a:t>
            </a:r>
            <a:r>
              <a:rPr lang="mn-MN" sz="1100" dirty="0">
                <a:solidFill>
                  <a:srgbClr val="002060"/>
                </a:solidFill>
                <a:latin typeface="Times New Roman" panose="02020603050405020304" pitchFamily="18" charset="0"/>
                <a:cs typeface="Times New Roman" panose="02020603050405020304" pitchFamily="18" charset="0"/>
              </a:rPr>
              <a:t> хөгжүүлэх мөн Жижиг, дунд үйлдвэрлэл эрхлэгчид хамтран  Global Value Chain буюу Дэлхий нийтийн Нэмүү өртгийн сүлжээнд нэгдэх, дунд болон high-tech салбарыг гадаадын зах зээлд ажиллах боломжоор хангах талаар цахим хэлэлцүүлгийг зохион байгуулжээ. </a:t>
            </a: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2D614FD9-BBB6-E925-F592-30AEE0F5C2D8}"/>
              </a:ext>
            </a:extLst>
          </p:cNvPr>
          <p:cNvSpPr txBox="1">
            <a:spLocks/>
          </p:cNvSpPr>
          <p:nvPr/>
        </p:nvSpPr>
        <p:spPr>
          <a:xfrm>
            <a:off x="537244" y="1148819"/>
            <a:ext cx="891506" cy="430887"/>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a:solidFill>
                  <a:srgbClr val="002060"/>
                </a:solidFill>
                <a:latin typeface="Times New Roman" panose="02020603050405020304" pitchFamily="18" charset="0"/>
                <a:cs typeface="Times New Roman" panose="02020603050405020304" pitchFamily="18" charset="0"/>
              </a:rPr>
              <a:t>Бодлого </a:t>
            </a:r>
          </a:p>
        </p:txBody>
      </p:sp>
      <p:sp>
        <p:nvSpPr>
          <p:cNvPr id="18" name="Title 1">
            <a:extLst>
              <a:ext uri="{FF2B5EF4-FFF2-40B4-BE49-F238E27FC236}">
                <a16:creationId xmlns:a16="http://schemas.microsoft.com/office/drawing/2014/main" id="{679A1BE9-D5C1-D3C1-A7F7-2584658529B5}"/>
              </a:ext>
            </a:extLst>
          </p:cNvPr>
          <p:cNvSpPr txBox="1">
            <a:spLocks/>
          </p:cNvSpPr>
          <p:nvPr/>
        </p:nvSpPr>
        <p:spPr>
          <a:xfrm>
            <a:off x="537244" y="1795407"/>
            <a:ext cx="10904186" cy="269570"/>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indent="0" algn="ctr">
              <a:buNone/>
            </a:pPr>
            <a:r>
              <a:rPr lang="mn-MN" sz="1100" b="1"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200" b="1" dirty="0">
              <a:solidFill>
                <a:srgbClr val="00206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3587F0D-6A67-E759-71EC-2200BED7D8D5}"/>
              </a:ext>
            </a:extLst>
          </p:cNvPr>
          <p:cNvSpPr txBox="1"/>
          <p:nvPr/>
        </p:nvSpPr>
        <p:spPr>
          <a:xfrm>
            <a:off x="10286638" y="6412011"/>
            <a:ext cx="1238251"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Э.ЭНХТУЯА</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a16="http://schemas.microsoft.com/office/drawing/2014/main" id="{801EF9E2-D443-2445-5E71-8E66ED0CDE4D}"/>
              </a:ext>
            </a:extLst>
          </p:cNvPr>
          <p:cNvSpPr txBox="1"/>
          <p:nvPr/>
        </p:nvSpPr>
        <p:spPr>
          <a:xfrm>
            <a:off x="537244" y="4487753"/>
            <a:ext cx="10904186" cy="1107996"/>
          </a:xfrm>
          <a:prstGeom prst="rect">
            <a:avLst/>
          </a:prstGeom>
          <a:noFill/>
        </p:spPr>
        <p:txBody>
          <a:bodyPr wrap="square">
            <a:spAutoFit/>
          </a:bodyPr>
          <a:lstStyle/>
          <a:p>
            <a:pPr marL="171450" indent="-1714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Indystry4Ukraine  </a:t>
            </a:r>
            <a:r>
              <a:rPr lang="mn-MN" sz="1100" dirty="0" err="1">
                <a:solidFill>
                  <a:srgbClr val="002060"/>
                </a:solidFill>
                <a:latin typeface="Times New Roman" panose="02020603050405020304" pitchFamily="18" charset="0"/>
                <a:cs typeface="Times New Roman" panose="02020603050405020304" pitchFamily="18" charset="0"/>
              </a:rPr>
              <a:t>санаачлага</a:t>
            </a:r>
            <a:r>
              <a:rPr lang="mn-MN" sz="1100" dirty="0">
                <a:solidFill>
                  <a:srgbClr val="002060"/>
                </a:solidFill>
                <a:latin typeface="Times New Roman" panose="02020603050405020304" pitchFamily="18" charset="0"/>
                <a:cs typeface="Times New Roman" panose="02020603050405020304" pitchFamily="18" charset="0"/>
              </a:rPr>
              <a:t>/хөтөлбөрийн үр дүнд Украйн улс </a:t>
            </a:r>
            <a:r>
              <a:rPr lang="mn-MN" sz="1100" dirty="0" err="1">
                <a:solidFill>
                  <a:srgbClr val="002060"/>
                </a:solidFill>
                <a:latin typeface="Times New Roman" panose="02020603050405020304" pitchFamily="18" charset="0"/>
                <a:cs typeface="Times New Roman" panose="02020603050405020304" pitchFamily="18" charset="0"/>
              </a:rPr>
              <a:t>кластерийн</a:t>
            </a:r>
            <a:r>
              <a:rPr lang="mn-MN" sz="1100" dirty="0">
                <a:solidFill>
                  <a:srgbClr val="002060"/>
                </a:solidFill>
                <a:latin typeface="Times New Roman" panose="02020603050405020304" pitchFamily="18" charset="0"/>
                <a:cs typeface="Times New Roman" panose="02020603050405020304" pitchFamily="18" charset="0"/>
              </a:rPr>
              <a:t> хөгжлийг идэвхжүүлэх чиглэлд ихээхэн ажиллаж “Үндэсний </a:t>
            </a:r>
            <a:r>
              <a:rPr lang="mn-MN" sz="1100" dirty="0" err="1">
                <a:solidFill>
                  <a:srgbClr val="002060"/>
                </a:solidFill>
                <a:latin typeface="Times New Roman" panose="02020603050405020304" pitchFamily="18" charset="0"/>
                <a:cs typeface="Times New Roman" panose="02020603050405020304" pitchFamily="18" charset="0"/>
              </a:rPr>
              <a:t>Кластерийн</a:t>
            </a:r>
            <a:r>
              <a:rPr lang="mn-MN" sz="1100" dirty="0">
                <a:solidFill>
                  <a:srgbClr val="002060"/>
                </a:solidFill>
                <a:latin typeface="Times New Roman" panose="02020603050405020304" pitchFamily="18" charset="0"/>
                <a:cs typeface="Times New Roman" panose="02020603050405020304" pitchFamily="18" charset="0"/>
              </a:rPr>
              <a:t> бодлого"-ын төслийг Эдийн засгийн хөгжлийн яаманд 2020 оны 08 дугаар сард хүргүүлжээ. UNIDO-ын Украйн дахь Үндэсний зохицуулагч </a:t>
            </a:r>
            <a:r>
              <a:rPr lang="mn-MN" sz="1100" dirty="0" err="1">
                <a:solidFill>
                  <a:srgbClr val="002060"/>
                </a:solidFill>
                <a:latin typeface="Times New Roman" panose="02020603050405020304" pitchFamily="18" charset="0"/>
                <a:cs typeface="Times New Roman" panose="02020603050405020304" pitchFamily="18" charset="0"/>
              </a:rPr>
              <a:t>Людмила</a:t>
            </a:r>
            <a:r>
              <a:rPr lang="mn-MN" sz="1100" dirty="0">
                <a:solidFill>
                  <a:srgbClr val="002060"/>
                </a:solidFill>
                <a:latin typeface="Times New Roman" panose="02020603050405020304" pitchFamily="18" charset="0"/>
                <a:cs typeface="Times New Roman" panose="02020603050405020304" pitchFamily="18" charset="0"/>
              </a:rPr>
              <a:t> </a:t>
            </a:r>
            <a:r>
              <a:rPr lang="mn-MN" sz="1100" dirty="0" err="1">
                <a:solidFill>
                  <a:srgbClr val="002060"/>
                </a:solidFill>
                <a:latin typeface="Times New Roman" panose="02020603050405020304" pitchFamily="18" charset="0"/>
                <a:cs typeface="Times New Roman" panose="02020603050405020304" pitchFamily="18" charset="0"/>
              </a:rPr>
              <a:t>Мусина</a:t>
            </a:r>
            <a:r>
              <a:rPr lang="mn-MN" sz="1100" dirty="0">
                <a:solidFill>
                  <a:srgbClr val="002060"/>
                </a:solidFill>
                <a:latin typeface="Times New Roman" panose="02020603050405020304" pitchFamily="18" charset="0"/>
                <a:cs typeface="Times New Roman" panose="02020603050405020304" pitchFamily="18" charset="0"/>
              </a:rPr>
              <a:t> хэлэхдээ тус улсын аж үйлдвэрийн салбарыг бэхжүүлэхэд  digital production буюу цахим дэд бүтцийг илүүтэйгээр ашиглах нь зүйтэй гэж үзсэн байна.</a:t>
            </a:r>
            <a:endParaRPr lang="en-US" sz="1100" dirty="0">
              <a:solidFill>
                <a:srgbClr val="002060"/>
              </a:solidFill>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Industry4Ukraine </a:t>
            </a:r>
            <a:r>
              <a:rPr lang="mn-MN" sz="1100" dirty="0" err="1">
                <a:solidFill>
                  <a:srgbClr val="002060"/>
                </a:solidFill>
                <a:latin typeface="Times New Roman" panose="02020603050405020304" pitchFamily="18" charset="0"/>
                <a:cs typeface="Times New Roman" panose="02020603050405020304" pitchFamily="18" charset="0"/>
              </a:rPr>
              <a:t>санаачлага</a:t>
            </a:r>
            <a:r>
              <a:rPr lang="mn-MN" sz="1100" dirty="0">
                <a:solidFill>
                  <a:srgbClr val="002060"/>
                </a:solidFill>
                <a:latin typeface="Times New Roman" panose="02020603050405020304" pitchFamily="18" charset="0"/>
                <a:cs typeface="Times New Roman" panose="02020603050405020304" pitchFamily="18" charset="0"/>
              </a:rPr>
              <a:t>/хөтөлбөрийн ажлын хэсгийнхэн цахим хэлэлцүүлгүүдийн үр дүнд “</a:t>
            </a:r>
            <a:r>
              <a:rPr lang="mn-MN" sz="1100" dirty="0" err="1">
                <a:solidFill>
                  <a:srgbClr val="002060"/>
                </a:solidFill>
                <a:latin typeface="Times New Roman" panose="02020603050405020304" pitchFamily="18" charset="0"/>
                <a:cs typeface="Times New Roman" panose="02020603050405020304" pitchFamily="18" charset="0"/>
              </a:rPr>
              <a:t>Коронавируст</a:t>
            </a:r>
            <a:r>
              <a:rPr lang="mn-MN" sz="1100" dirty="0">
                <a:solidFill>
                  <a:srgbClr val="002060"/>
                </a:solidFill>
                <a:latin typeface="Times New Roman" panose="02020603050405020304" pitchFamily="18" charset="0"/>
                <a:cs typeface="Times New Roman" panose="02020603050405020304" pitchFamily="18" charset="0"/>
              </a:rPr>
              <a:t> цар тахлаас үүдсэн хямралын үеийн стратеги"-ийг боловсруулан гаргаж төр болон хувийн хэвшлийнхэнд зөвлөмж  хүргүүлжээ.</a:t>
            </a:r>
            <a:endParaRPr lang="en-US" sz="1100" dirty="0">
              <a:solidFill>
                <a:srgbClr val="002060"/>
              </a:solidFill>
              <a:latin typeface="Times New Roman" panose="02020603050405020304" pitchFamily="18" charset="0"/>
              <a:cs typeface="Times New Roman" panose="02020603050405020304" pitchFamily="18" charset="0"/>
            </a:endParaRPr>
          </a:p>
          <a:p>
            <a:pPr marL="171450" indent="-171450" algn="just">
              <a:buFont typeface="Wingdings" panose="05000000000000000000" pitchFamily="2" charset="2"/>
              <a:buChar char="v"/>
            </a:pPr>
            <a:r>
              <a:rPr lang="mn-MN" sz="1100" dirty="0">
                <a:solidFill>
                  <a:srgbClr val="002060"/>
                </a:solidFill>
                <a:latin typeface="Times New Roman" panose="02020603050405020304" pitchFamily="18" charset="0"/>
                <a:cs typeface="Times New Roman" panose="02020603050405020304" pitchFamily="18" charset="0"/>
              </a:rPr>
              <a:t>Тус зөвлөмжүүдийг  Украйны Аж үйлдвэрийн 3 дугаар хуралд танилцуулсан ба “Улсын эдийн засгийг 2030 он хүртэл хөгжүүлэх төлөвлөгөө”-ний төсөлд  тусгасан юм.</a:t>
            </a: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72AA3B10-1244-999B-D704-F166A52805EF}"/>
              </a:ext>
            </a:extLst>
          </p:cNvPr>
          <p:cNvSpPr txBox="1">
            <a:spLocks/>
          </p:cNvSpPr>
          <p:nvPr/>
        </p:nvSpPr>
        <p:spPr>
          <a:xfrm>
            <a:off x="537244" y="3944837"/>
            <a:ext cx="10904186" cy="269570"/>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indent="0" algn="ctr">
              <a:buNone/>
            </a:pPr>
            <a:r>
              <a:rPr lang="mn-MN" sz="1100" b="1" dirty="0">
                <a:solidFill>
                  <a:srgbClr val="002060"/>
                </a:solidFill>
                <a:latin typeface="Times New Roman" panose="02020603050405020304" pitchFamily="18" charset="0"/>
                <a:cs typeface="Times New Roman" panose="02020603050405020304" pitchFamily="18" charset="0"/>
              </a:rPr>
              <a:t>Үр дүн</a:t>
            </a:r>
            <a:endParaRPr lang="en-US" sz="11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649027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2192000" cy="365979"/>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БНХАУ</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8" name="Title 1">
            <a:extLst>
              <a:ext uri="{FF2B5EF4-FFF2-40B4-BE49-F238E27FC236}">
                <a16:creationId xmlns:a16="http://schemas.microsoft.com/office/drawing/2014/main" id="{679A1BE9-D5C1-D3C1-A7F7-2584658529B5}"/>
              </a:ext>
            </a:extLst>
          </p:cNvPr>
          <p:cNvSpPr txBox="1">
            <a:spLocks/>
          </p:cNvSpPr>
          <p:nvPr/>
        </p:nvSpPr>
        <p:spPr>
          <a:xfrm>
            <a:off x="308643" y="2334942"/>
            <a:ext cx="11321381" cy="269570"/>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indent="0" algn="ctr">
              <a:buNone/>
            </a:pPr>
            <a:r>
              <a:rPr lang="mn-MN" sz="1100" b="1" dirty="0">
                <a:solidFill>
                  <a:srgbClr val="002060"/>
                </a:solidFill>
                <a:latin typeface="Times New Roman" panose="02020603050405020304" pitchFamily="18" charset="0"/>
                <a:cs typeface="Times New Roman" panose="02020603050405020304" pitchFamily="18" charset="0"/>
              </a:rPr>
              <a:t>Хэрэгжүүлсэн бодлого</a:t>
            </a:r>
            <a:endParaRPr lang="en-US" sz="1200" b="1" dirty="0">
              <a:solidFill>
                <a:srgbClr val="002060"/>
              </a:solidFill>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3587F0D-6A67-E759-71EC-2200BED7D8D5}"/>
              </a:ext>
            </a:extLst>
          </p:cNvPr>
          <p:cNvSpPr txBox="1"/>
          <p:nvPr/>
        </p:nvSpPr>
        <p:spPr>
          <a:xfrm>
            <a:off x="10286638" y="6412011"/>
            <a:ext cx="1339543"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Д.БАТХОРОЛ</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72AA3B10-1244-999B-D704-F166A52805EF}"/>
              </a:ext>
            </a:extLst>
          </p:cNvPr>
          <p:cNvSpPr txBox="1">
            <a:spLocks/>
          </p:cNvSpPr>
          <p:nvPr/>
        </p:nvSpPr>
        <p:spPr>
          <a:xfrm>
            <a:off x="308643" y="3713862"/>
            <a:ext cx="11317538" cy="269570"/>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indent="0" algn="ctr">
              <a:buNone/>
            </a:pPr>
            <a:r>
              <a:rPr lang="mn-MN" sz="1100" b="1" dirty="0">
                <a:solidFill>
                  <a:srgbClr val="002060"/>
                </a:solidFill>
                <a:latin typeface="Times New Roman" panose="02020603050405020304" pitchFamily="18" charset="0"/>
                <a:cs typeface="Times New Roman" panose="02020603050405020304" pitchFamily="18" charset="0"/>
              </a:rPr>
              <a:t>Үр дүн</a:t>
            </a:r>
            <a:endParaRPr lang="en-US" sz="1100" b="1" dirty="0">
              <a:solidFill>
                <a:srgbClr val="002060"/>
              </a:solidFill>
              <a:latin typeface="Times New Roman" panose="02020603050405020304" pitchFamily="18" charset="0"/>
              <a:cs typeface="Times New Roman" panose="02020603050405020304" pitchFamily="18" charset="0"/>
            </a:endParaRPr>
          </a:p>
        </p:txBody>
      </p:sp>
      <p:sp>
        <p:nvSpPr>
          <p:cNvPr id="14" name="Content Placeholder 3">
            <a:extLst>
              <a:ext uri="{FF2B5EF4-FFF2-40B4-BE49-F238E27FC236}">
                <a16:creationId xmlns:a16="http://schemas.microsoft.com/office/drawing/2014/main" id="{60F01788-B79F-5BDE-5BBC-C898D512FFAF}"/>
              </a:ext>
            </a:extLst>
          </p:cNvPr>
          <p:cNvSpPr txBox="1">
            <a:spLocks/>
          </p:cNvSpPr>
          <p:nvPr/>
        </p:nvSpPr>
        <p:spPr>
          <a:xfrm>
            <a:off x="1714500" y="862920"/>
            <a:ext cx="10029825" cy="1289324"/>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buFont typeface="Calibri" panose="020F0502020204030204" pitchFamily="34" charset="0"/>
              <a:buNone/>
            </a:pPr>
            <a:r>
              <a:rPr lang="en-US" sz="1100" dirty="0">
                <a:solidFill>
                  <a:srgbClr val="002060"/>
                </a:solidFill>
                <a:latin typeface="Times New Roman" panose="02020603050405020304" pitchFamily="18" charset="0"/>
                <a:cs typeface="Times New Roman" panose="02020603050405020304" pitchFamily="18" charset="0"/>
                <a:sym typeface="+mn-ea"/>
              </a:rPr>
              <a:t> </a:t>
            </a:r>
            <a:r>
              <a:rPr lang="mn-MN" sz="1100" dirty="0">
                <a:solidFill>
                  <a:srgbClr val="002060"/>
                </a:solidFill>
                <a:latin typeface="Times New Roman" panose="02020603050405020304" pitchFamily="18" charset="0"/>
                <a:cs typeface="Times New Roman" panose="02020603050405020304" pitchFamily="18" charset="0"/>
                <a:sym typeface="+mn-ea"/>
              </a:rPr>
              <a:t>	</a:t>
            </a:r>
            <a:r>
              <a:rPr lang="en-US" sz="1100" dirty="0">
                <a:solidFill>
                  <a:srgbClr val="002060"/>
                </a:solidFill>
                <a:latin typeface="Times New Roman" panose="02020603050405020304" pitchFamily="18" charset="0"/>
                <a:cs typeface="Times New Roman" panose="02020603050405020304" pitchFamily="18" charset="0"/>
                <a:sym typeface="+mn-ea"/>
              </a:rPr>
              <a:t>2020 </a:t>
            </a:r>
            <a:r>
              <a:rPr lang="en-US" sz="1100" dirty="0" err="1">
                <a:solidFill>
                  <a:srgbClr val="002060"/>
                </a:solidFill>
                <a:latin typeface="Times New Roman" panose="02020603050405020304" pitchFamily="18" charset="0"/>
                <a:cs typeface="Times New Roman" panose="02020603050405020304" pitchFamily="18" charset="0"/>
                <a:sym typeface="+mn-ea"/>
              </a:rPr>
              <a:t>оны</a:t>
            </a:r>
            <a:r>
              <a:rPr lang="en-US" sz="1100" dirty="0">
                <a:solidFill>
                  <a:srgbClr val="002060"/>
                </a:solidFill>
                <a:latin typeface="Times New Roman" panose="02020603050405020304" pitchFamily="18" charset="0"/>
                <a:cs typeface="Times New Roman" panose="02020603050405020304" pitchFamily="18" charset="0"/>
                <a:sym typeface="+mn-ea"/>
              </a:rPr>
              <a:t> 1-р </a:t>
            </a:r>
            <a:r>
              <a:rPr lang="en-US" sz="1100" dirty="0" err="1">
                <a:solidFill>
                  <a:srgbClr val="002060"/>
                </a:solidFill>
                <a:latin typeface="Times New Roman" panose="02020603050405020304" pitchFamily="18" charset="0"/>
                <a:cs typeface="Times New Roman" panose="02020603050405020304" pitchFamily="18" charset="0"/>
                <a:sym typeface="+mn-ea"/>
              </a:rPr>
              <a:t>сарын</a:t>
            </a:r>
            <a:r>
              <a:rPr lang="en-US" sz="1100" dirty="0">
                <a:solidFill>
                  <a:srgbClr val="002060"/>
                </a:solidFill>
                <a:latin typeface="Times New Roman" panose="02020603050405020304" pitchFamily="18" charset="0"/>
                <a:cs typeface="Times New Roman" panose="02020603050405020304" pitchFamily="18" charset="0"/>
                <a:sym typeface="+mn-ea"/>
              </a:rPr>
              <a:t> </a:t>
            </a:r>
            <a:r>
              <a:rPr lang="en-US" sz="1100" dirty="0" err="1">
                <a:solidFill>
                  <a:srgbClr val="002060"/>
                </a:solidFill>
                <a:latin typeface="Times New Roman" panose="02020603050405020304" pitchFamily="18" charset="0"/>
                <a:cs typeface="Times New Roman" panose="02020603050405020304" pitchFamily="18" charset="0"/>
                <a:sym typeface="+mn-ea"/>
              </a:rPr>
              <a:t>эхээр</a:t>
            </a:r>
            <a:r>
              <a:rPr lang="en-US" sz="1100" dirty="0">
                <a:solidFill>
                  <a:srgbClr val="002060"/>
                </a:solidFill>
                <a:latin typeface="Times New Roman" panose="02020603050405020304" pitchFamily="18" charset="0"/>
                <a:cs typeface="Times New Roman" panose="02020603050405020304" pitchFamily="18" charset="0"/>
                <a:sym typeface="+mn-ea"/>
              </a:rPr>
              <a:t> </a:t>
            </a:r>
            <a:r>
              <a:rPr lang="en-US" sz="1100" dirty="0" err="1">
                <a:solidFill>
                  <a:srgbClr val="002060"/>
                </a:solidFill>
                <a:latin typeface="Times New Roman" panose="02020603050405020304" pitchFamily="18" charset="0"/>
                <a:cs typeface="Times New Roman" panose="02020603050405020304" pitchFamily="18" charset="0"/>
                <a:sym typeface="+mn-ea"/>
              </a:rPr>
              <a:t>Хятадын</a:t>
            </a:r>
            <a:r>
              <a:rPr lang="en-US" sz="1100" dirty="0">
                <a:solidFill>
                  <a:srgbClr val="002060"/>
                </a:solidFill>
                <a:latin typeface="Times New Roman" panose="02020603050405020304" pitchFamily="18" charset="0"/>
                <a:cs typeface="Times New Roman" panose="02020603050405020304" pitchFamily="18" charset="0"/>
                <a:sym typeface="+mn-ea"/>
              </a:rPr>
              <a:t> </a:t>
            </a:r>
            <a:r>
              <a:rPr lang="en-US" sz="1100" dirty="0" err="1">
                <a:solidFill>
                  <a:srgbClr val="002060"/>
                </a:solidFill>
                <a:latin typeface="Times New Roman" panose="02020603050405020304" pitchFamily="18" charset="0"/>
                <a:cs typeface="Times New Roman" panose="02020603050405020304" pitchFamily="18" charset="0"/>
                <a:sym typeface="+mn-ea"/>
              </a:rPr>
              <a:t>эрх</a:t>
            </a:r>
            <a:r>
              <a:rPr lang="en-US" sz="1100" dirty="0">
                <a:solidFill>
                  <a:srgbClr val="002060"/>
                </a:solidFill>
                <a:latin typeface="Times New Roman" panose="02020603050405020304" pitchFamily="18" charset="0"/>
                <a:cs typeface="Times New Roman" panose="02020603050405020304" pitchFamily="18" charset="0"/>
                <a:sym typeface="+mn-ea"/>
              </a:rPr>
              <a:t> </a:t>
            </a:r>
            <a:r>
              <a:rPr lang="en-US" sz="1100" dirty="0" err="1">
                <a:solidFill>
                  <a:srgbClr val="002060"/>
                </a:solidFill>
                <a:latin typeface="Times New Roman" panose="02020603050405020304" pitchFamily="18" charset="0"/>
                <a:cs typeface="Times New Roman" panose="02020603050405020304" pitchFamily="18" charset="0"/>
                <a:sym typeface="+mn-ea"/>
              </a:rPr>
              <a:t>баригчид</a:t>
            </a:r>
            <a:r>
              <a:rPr lang="en-US" sz="1100" dirty="0">
                <a:solidFill>
                  <a:srgbClr val="002060"/>
                </a:solidFill>
                <a:latin typeface="Times New Roman" panose="02020603050405020304" pitchFamily="18" charset="0"/>
                <a:cs typeface="Times New Roman" panose="02020603050405020304" pitchFamily="18" charset="0"/>
                <a:sym typeface="+mn-ea"/>
              </a:rPr>
              <a:t> </a:t>
            </a:r>
            <a:r>
              <a:rPr lang="en-US" sz="1100" dirty="0" err="1">
                <a:solidFill>
                  <a:srgbClr val="002060"/>
                </a:solidFill>
                <a:latin typeface="Times New Roman" panose="02020603050405020304" pitchFamily="18" charset="0"/>
                <a:cs typeface="Times New Roman" panose="02020603050405020304" pitchFamily="18" charset="0"/>
                <a:sym typeface="+mn-ea"/>
              </a:rPr>
              <a:t>Ухань</a:t>
            </a:r>
            <a:r>
              <a:rPr lang="en-US" sz="1100" dirty="0">
                <a:solidFill>
                  <a:srgbClr val="002060"/>
                </a:solidFill>
                <a:latin typeface="Times New Roman" panose="02020603050405020304" pitchFamily="18" charset="0"/>
                <a:cs typeface="Times New Roman" panose="02020603050405020304" pitchFamily="18" charset="0"/>
                <a:sym typeface="+mn-ea"/>
              </a:rPr>
              <a:t> </a:t>
            </a:r>
            <a:r>
              <a:rPr lang="en-US" sz="1100" dirty="0" err="1">
                <a:solidFill>
                  <a:srgbClr val="002060"/>
                </a:solidFill>
                <a:latin typeface="Times New Roman" panose="02020603050405020304" pitchFamily="18" charset="0"/>
                <a:cs typeface="Times New Roman" panose="02020603050405020304" pitchFamily="18" charset="0"/>
                <a:sym typeface="+mn-ea"/>
              </a:rPr>
              <a:t>хотод</a:t>
            </a:r>
            <a:r>
              <a:rPr lang="en-US" sz="1100" dirty="0">
                <a:solidFill>
                  <a:srgbClr val="002060"/>
                </a:solidFill>
                <a:latin typeface="Times New Roman" panose="02020603050405020304" pitchFamily="18" charset="0"/>
                <a:cs typeface="Times New Roman" panose="02020603050405020304" pitchFamily="18" charset="0"/>
                <a:sym typeface="+mn-ea"/>
              </a:rPr>
              <a:t> </a:t>
            </a:r>
            <a:r>
              <a:rPr lang="en-US" sz="1100" dirty="0" err="1">
                <a:solidFill>
                  <a:srgbClr val="002060"/>
                </a:solidFill>
                <a:latin typeface="Times New Roman" panose="02020603050405020304" pitchFamily="18" charset="0"/>
                <a:cs typeface="Times New Roman" panose="02020603050405020304" pitchFamily="18" charset="0"/>
                <a:sym typeface="+mn-ea"/>
              </a:rPr>
              <a:t>уушгины</a:t>
            </a:r>
            <a:r>
              <a:rPr lang="en-US" sz="1100" dirty="0">
                <a:solidFill>
                  <a:srgbClr val="002060"/>
                </a:solidFill>
                <a:latin typeface="Times New Roman" panose="02020603050405020304" pitchFamily="18" charset="0"/>
                <a:cs typeface="Times New Roman" panose="02020603050405020304" pitchFamily="18" charset="0"/>
                <a:sym typeface="+mn-ea"/>
              </a:rPr>
              <a:t> </a:t>
            </a:r>
            <a:r>
              <a:rPr lang="en-US" sz="1100" dirty="0" err="1">
                <a:solidFill>
                  <a:srgbClr val="002060"/>
                </a:solidFill>
                <a:latin typeface="Times New Roman" panose="02020603050405020304" pitchFamily="18" charset="0"/>
                <a:cs typeface="Times New Roman" panose="02020603050405020304" pitchFamily="18" charset="0"/>
                <a:sym typeface="+mn-ea"/>
              </a:rPr>
              <a:t>хатгалгааны</a:t>
            </a:r>
            <a:r>
              <a:rPr lang="en-US" sz="1100" dirty="0">
                <a:solidFill>
                  <a:srgbClr val="002060"/>
                </a:solidFill>
                <a:latin typeface="Times New Roman" panose="02020603050405020304" pitchFamily="18" charset="0"/>
                <a:cs typeface="Times New Roman" panose="02020603050405020304" pitchFamily="18" charset="0"/>
                <a:sym typeface="+mn-ea"/>
              </a:rPr>
              <a:t> </a:t>
            </a:r>
            <a:r>
              <a:rPr lang="en-US" sz="1100" dirty="0" err="1">
                <a:solidFill>
                  <a:srgbClr val="002060"/>
                </a:solidFill>
                <a:latin typeface="Times New Roman" panose="02020603050405020304" pitchFamily="18" charset="0"/>
                <a:cs typeface="Times New Roman" panose="02020603050405020304" pitchFamily="18" charset="0"/>
                <a:sym typeface="+mn-ea"/>
              </a:rPr>
              <a:t>дэгдэлт</a:t>
            </a:r>
            <a:r>
              <a:rPr lang="en-US" sz="1100" dirty="0">
                <a:solidFill>
                  <a:srgbClr val="002060"/>
                </a:solidFill>
                <a:latin typeface="Times New Roman" panose="02020603050405020304" pitchFamily="18" charset="0"/>
                <a:cs typeface="Times New Roman" panose="02020603050405020304" pitchFamily="18" charset="0"/>
                <a:sym typeface="+mn-ea"/>
              </a:rPr>
              <a:t> </a:t>
            </a:r>
            <a:r>
              <a:rPr lang="en-US" sz="1100" dirty="0" err="1">
                <a:solidFill>
                  <a:srgbClr val="002060"/>
                </a:solidFill>
                <a:latin typeface="Times New Roman" panose="02020603050405020304" pitchFamily="18" charset="0"/>
                <a:cs typeface="Times New Roman" panose="02020603050405020304" pitchFamily="18" charset="0"/>
                <a:sym typeface="+mn-ea"/>
              </a:rPr>
              <a:t>нь</a:t>
            </a:r>
            <a:r>
              <a:rPr lang="en-US" sz="1100" dirty="0">
                <a:solidFill>
                  <a:srgbClr val="002060"/>
                </a:solidFill>
                <a:latin typeface="Times New Roman" panose="02020603050405020304" pitchFamily="18" charset="0"/>
                <a:cs typeface="Times New Roman" panose="02020603050405020304" pitchFamily="18" charset="0"/>
                <a:sym typeface="+mn-ea"/>
              </a:rPr>
              <a:t> </a:t>
            </a:r>
            <a:r>
              <a:rPr lang="en-US" sz="1100" dirty="0" err="1">
                <a:solidFill>
                  <a:srgbClr val="002060"/>
                </a:solidFill>
                <a:latin typeface="Times New Roman" panose="02020603050405020304" pitchFamily="18" charset="0"/>
                <a:cs typeface="Times New Roman" panose="02020603050405020304" pitchFamily="18" charset="0"/>
                <a:sym typeface="+mn-ea"/>
              </a:rPr>
              <a:t>шинэ</a:t>
            </a:r>
            <a:r>
              <a:rPr lang="en-US" sz="1100" dirty="0">
                <a:solidFill>
                  <a:srgbClr val="002060"/>
                </a:solidFill>
                <a:latin typeface="Times New Roman" panose="02020603050405020304" pitchFamily="18" charset="0"/>
                <a:cs typeface="Times New Roman" panose="02020603050405020304" pitchFamily="18" charset="0"/>
                <a:sym typeface="+mn-ea"/>
              </a:rPr>
              <a:t> </a:t>
            </a:r>
            <a:r>
              <a:rPr lang="en-US" sz="1100" dirty="0" err="1">
                <a:solidFill>
                  <a:srgbClr val="002060"/>
                </a:solidFill>
                <a:latin typeface="Times New Roman" panose="02020603050405020304" pitchFamily="18" charset="0"/>
                <a:cs typeface="Times New Roman" panose="02020603050405020304" pitchFamily="18" charset="0"/>
                <a:sym typeface="+mn-ea"/>
              </a:rPr>
              <a:t>төрлийн</a:t>
            </a:r>
            <a:r>
              <a:rPr lang="en-US" sz="1100" dirty="0">
                <a:solidFill>
                  <a:srgbClr val="002060"/>
                </a:solidFill>
                <a:latin typeface="Times New Roman" panose="02020603050405020304" pitchFamily="18" charset="0"/>
                <a:cs typeface="Times New Roman" panose="02020603050405020304" pitchFamily="18" charset="0"/>
                <a:sym typeface="+mn-ea"/>
              </a:rPr>
              <a:t> </a:t>
            </a:r>
            <a:r>
              <a:rPr lang="en-US" sz="1100" dirty="0" err="1">
                <a:solidFill>
                  <a:srgbClr val="002060"/>
                </a:solidFill>
                <a:latin typeface="Times New Roman" panose="02020603050405020304" pitchFamily="18" charset="0"/>
                <a:cs typeface="Times New Roman" panose="02020603050405020304" pitchFamily="18" charset="0"/>
                <a:sym typeface="+mn-ea"/>
              </a:rPr>
              <a:t>коронавирусаас</a:t>
            </a:r>
            <a:r>
              <a:rPr lang="en-US" sz="1100" dirty="0">
                <a:solidFill>
                  <a:srgbClr val="002060"/>
                </a:solidFill>
                <a:latin typeface="Times New Roman" panose="02020603050405020304" pitchFamily="18" charset="0"/>
                <a:cs typeface="Times New Roman" panose="02020603050405020304" pitchFamily="18" charset="0"/>
                <a:sym typeface="+mn-ea"/>
              </a:rPr>
              <a:t> </a:t>
            </a:r>
            <a:r>
              <a:rPr lang="en-US" sz="1100" dirty="0" err="1">
                <a:solidFill>
                  <a:srgbClr val="002060"/>
                </a:solidFill>
                <a:latin typeface="Times New Roman" panose="02020603050405020304" pitchFamily="18" charset="0"/>
                <a:cs typeface="Times New Roman" panose="02020603050405020304" pitchFamily="18" charset="0"/>
                <a:sym typeface="+mn-ea"/>
              </a:rPr>
              <a:t>үүдэлтэй</a:t>
            </a:r>
            <a:r>
              <a:rPr lang="en-US" sz="1100" dirty="0">
                <a:solidFill>
                  <a:srgbClr val="002060"/>
                </a:solidFill>
                <a:latin typeface="Times New Roman" panose="02020603050405020304" pitchFamily="18" charset="0"/>
                <a:cs typeface="Times New Roman" panose="02020603050405020304" pitchFamily="18" charset="0"/>
                <a:sym typeface="+mn-ea"/>
              </a:rPr>
              <a:t> </a:t>
            </a:r>
            <a:r>
              <a:rPr lang="en-US" sz="1100" dirty="0" err="1">
                <a:solidFill>
                  <a:srgbClr val="002060"/>
                </a:solidFill>
                <a:latin typeface="Times New Roman" panose="02020603050405020304" pitchFamily="18" charset="0"/>
                <a:cs typeface="Times New Roman" panose="02020603050405020304" pitchFamily="18" charset="0"/>
                <a:sym typeface="+mn-ea"/>
              </a:rPr>
              <a:t>болохыг</a:t>
            </a:r>
            <a:r>
              <a:rPr lang="en-US" sz="1100" dirty="0">
                <a:solidFill>
                  <a:srgbClr val="002060"/>
                </a:solidFill>
                <a:latin typeface="Times New Roman" panose="02020603050405020304" pitchFamily="18" charset="0"/>
                <a:cs typeface="Times New Roman" panose="02020603050405020304" pitchFamily="18" charset="0"/>
                <a:sym typeface="+mn-ea"/>
              </a:rPr>
              <a:t> </a:t>
            </a:r>
            <a:r>
              <a:rPr lang="en-US" sz="1100" dirty="0" err="1">
                <a:solidFill>
                  <a:srgbClr val="002060"/>
                </a:solidFill>
                <a:latin typeface="Times New Roman" panose="02020603050405020304" pitchFamily="18" charset="0"/>
                <a:cs typeface="Times New Roman" panose="02020603050405020304" pitchFamily="18" charset="0"/>
                <a:sym typeface="+mn-ea"/>
              </a:rPr>
              <a:t>тогтоосон</a:t>
            </a:r>
            <a:r>
              <a:rPr lang="en-US" sz="1100" dirty="0">
                <a:solidFill>
                  <a:srgbClr val="002060"/>
                </a:solidFill>
                <a:latin typeface="Times New Roman" panose="02020603050405020304" pitchFamily="18" charset="0"/>
                <a:cs typeface="Times New Roman" panose="02020603050405020304" pitchFamily="18" charset="0"/>
                <a:sym typeface="+mn-ea"/>
              </a:rPr>
              <a:t>. </a:t>
            </a:r>
            <a:r>
              <a:rPr lang="en-US" altLang="zh-CN" sz="1100" dirty="0">
                <a:solidFill>
                  <a:srgbClr val="002060"/>
                </a:solidFill>
                <a:latin typeface="Times New Roman" panose="02020603050405020304" pitchFamily="18" charset="0"/>
                <a:cs typeface="Times New Roman" panose="02020603050405020304" pitchFamily="18" charset="0"/>
                <a:sym typeface="+mn-ea"/>
              </a:rPr>
              <a:t>С</a:t>
            </a:r>
            <a:r>
              <a:rPr lang="zh-CN" altLang="en-US" sz="1100" dirty="0">
                <a:solidFill>
                  <a:srgbClr val="002060"/>
                </a:solidFill>
                <a:latin typeface="Times New Roman" panose="02020603050405020304" pitchFamily="18" charset="0"/>
                <a:cs typeface="Times New Roman" panose="02020603050405020304" pitchFamily="18" charset="0"/>
                <a:sym typeface="+mn-ea"/>
              </a:rPr>
              <a:t>OVID-19 дэлхий даяар хурдацтай тархаж, дэлхийн нийтийн эрүүл мэндэд асар их аюул занал учруулж </a:t>
            </a:r>
            <a:r>
              <a:rPr lang="en-US" altLang="zh-CN" sz="1100" dirty="0" err="1">
                <a:solidFill>
                  <a:srgbClr val="002060"/>
                </a:solidFill>
                <a:latin typeface="Times New Roman" panose="02020603050405020304" pitchFamily="18" charset="0"/>
                <a:cs typeface="Times New Roman" panose="02020603050405020304" pitchFamily="18" charset="0"/>
                <a:sym typeface="+mn-ea"/>
              </a:rPr>
              <a:t>байна</a:t>
            </a:r>
            <a:r>
              <a:rPr lang="zh-CN" altLang="en-US" sz="1100" dirty="0">
                <a:solidFill>
                  <a:srgbClr val="002060"/>
                </a:solidFill>
                <a:latin typeface="Times New Roman" panose="02020603050405020304" pitchFamily="18" charset="0"/>
                <a:cs typeface="Times New Roman" panose="02020603050405020304" pitchFamily="18" charset="0"/>
                <a:sym typeface="+mn-ea"/>
              </a:rPr>
              <a:t>.Түүний вирусын халдвар нь голчлон дусал, контакт дамжих халдварыг хамардаг.</a:t>
            </a:r>
          </a:p>
          <a:p>
            <a:pPr marL="742950" indent="-90488" algn="just">
              <a:lnSpc>
                <a:spcPct val="100000"/>
              </a:lnSpc>
              <a:spcBef>
                <a:spcPts val="0"/>
              </a:spcBef>
              <a:buFont typeface="Wingdings" panose="05000000000000000000" pitchFamily="2" charset="2"/>
              <a:buChar char="Ø"/>
            </a:pPr>
            <a:r>
              <a:rPr lang="" altLang="en-US" sz="1100" dirty="0">
                <a:solidFill>
                  <a:srgbClr val="002060"/>
                </a:solidFill>
                <a:latin typeface="Times New Roman" panose="02020603050405020304" pitchFamily="18" charset="0"/>
                <a:cs typeface="Times New Roman" panose="02020603050405020304" pitchFamily="18" charset="0"/>
              </a:rPr>
              <a:t>Эдийн засгийн уналт </a:t>
            </a:r>
          </a:p>
          <a:p>
            <a:pPr marL="742950" indent="-90488" algn="just">
              <a:lnSpc>
                <a:spcPct val="100000"/>
              </a:lnSpc>
              <a:spcBef>
                <a:spcPts val="0"/>
              </a:spcBef>
              <a:buFont typeface="Wingdings" panose="05000000000000000000" pitchFamily="2" charset="2"/>
              <a:buChar char="Ø"/>
            </a:pPr>
            <a:r>
              <a:rPr lang="" altLang="en-US" sz="1100" dirty="0">
                <a:solidFill>
                  <a:srgbClr val="002060"/>
                </a:solidFill>
                <a:latin typeface="Times New Roman" panose="02020603050405020304" pitchFamily="18" charset="0"/>
                <a:cs typeface="Times New Roman" panose="02020603050405020304" pitchFamily="18" charset="0"/>
              </a:rPr>
              <a:t>Хятадын цагаан сартай холбоотой хүн амын шилжилт хөдөлгөөн </a:t>
            </a:r>
          </a:p>
          <a:p>
            <a:pPr marL="742950" indent="-90488" algn="just">
              <a:lnSpc>
                <a:spcPct val="100000"/>
              </a:lnSpc>
              <a:spcBef>
                <a:spcPts val="0"/>
              </a:spcBef>
              <a:buFont typeface="Wingdings" panose="05000000000000000000" pitchFamily="2" charset="2"/>
              <a:buChar char="Ø"/>
            </a:pPr>
            <a:r>
              <a:rPr lang="" altLang="en-US" sz="1100" dirty="0">
                <a:solidFill>
                  <a:srgbClr val="002060"/>
                </a:solidFill>
                <a:latin typeface="Times New Roman" panose="02020603050405020304" pitchFamily="18" charset="0"/>
                <a:cs typeface="Times New Roman" panose="02020603050405020304" pitchFamily="18" charset="0"/>
              </a:rPr>
              <a:t>Халдварын голомтыг танадах шаардлага </a:t>
            </a:r>
          </a:p>
          <a:p>
            <a:pPr marL="742950" indent="-90488" algn="just">
              <a:lnSpc>
                <a:spcPct val="100000"/>
              </a:lnSpc>
              <a:spcBef>
                <a:spcPts val="0"/>
              </a:spcBef>
              <a:buFont typeface="Wingdings" panose="05000000000000000000" pitchFamily="2" charset="2"/>
              <a:buChar char="Ø"/>
            </a:pPr>
            <a:r>
              <a:rPr lang="" altLang="en-US" sz="1100" dirty="0">
                <a:solidFill>
                  <a:srgbClr val="002060"/>
                </a:solidFill>
                <a:latin typeface="Times New Roman" panose="02020603050405020304" pitchFamily="18" charset="0"/>
                <a:cs typeface="Times New Roman" panose="02020603050405020304" pitchFamily="18" charset="0"/>
              </a:rPr>
              <a:t>Хүн амын сэтгэцийн эрүүл мэнд зэрэг асуудлууд тулгарч байсан. </a:t>
            </a:r>
          </a:p>
          <a:p>
            <a:pPr>
              <a:buFont typeface="Wingdings" panose="05000000000000000000" charset="0"/>
              <a:buChar char="l"/>
            </a:pPr>
            <a:endParaRPr lang="" altLang="en-US" sz="1100" dirty="0">
              <a:solidFill>
                <a:srgbClr val="002060"/>
              </a:solidFill>
              <a:latin typeface="Times New Roman" panose="02020603050405020304" pitchFamily="18" charset="0"/>
              <a:cs typeface="Times New Roman" panose="02020603050405020304" pitchFamily="18" charset="0"/>
            </a:endParaRPr>
          </a:p>
          <a:p>
            <a:pPr>
              <a:buFont typeface="Wingdings" panose="05000000000000000000" charset="0"/>
              <a:buChar char="l"/>
            </a:pPr>
            <a:endParaRPr lang="" altLang="en-US" sz="1100" dirty="0">
              <a:solidFill>
                <a:srgbClr val="002060"/>
              </a:solidFill>
              <a:latin typeface="Times New Roman" panose="020206030504050203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AFD49FBC-2D28-47B2-CA0E-F866210F2E8E}"/>
              </a:ext>
            </a:extLst>
          </p:cNvPr>
          <p:cNvSpPr txBox="1"/>
          <p:nvPr/>
        </p:nvSpPr>
        <p:spPr>
          <a:xfrm>
            <a:off x="312486" y="2775143"/>
            <a:ext cx="11317538" cy="938719"/>
          </a:xfrm>
          <a:prstGeom prst="rect">
            <a:avLst/>
          </a:prstGeom>
          <a:noFill/>
        </p:spPr>
        <p:txBody>
          <a:bodyPr wrap="square">
            <a:spAutoFit/>
          </a:bodyPr>
          <a:lstStyle/>
          <a:p>
            <a:pPr marL="171450" indent="-171450" algn="just">
              <a:buFont typeface="Wingdings" panose="05000000000000000000" pitchFamily="2" charset="2"/>
              <a:buChar char="v"/>
            </a:pPr>
            <a:r>
              <a:rPr lang="en-US" sz="1100" dirty="0" err="1">
                <a:solidFill>
                  <a:srgbClr val="002060"/>
                </a:solidFill>
                <a:latin typeface="Arial" panose="020B0604020202020204" pitchFamily="34" charset="0"/>
                <a:cs typeface="Arial" panose="020B0604020202020204" pitchFamily="34" charset="0"/>
                <a:sym typeface="+mn-ea"/>
              </a:rPr>
              <a:t>Хятад</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улс</a:t>
            </a:r>
            <a:r>
              <a:rPr lang="en-US" sz="1100" dirty="0">
                <a:solidFill>
                  <a:srgbClr val="002060"/>
                </a:solidFill>
                <a:latin typeface="Arial" panose="020B0604020202020204" pitchFamily="34" charset="0"/>
                <a:cs typeface="Arial" panose="020B0604020202020204" pitchFamily="34" charset="0"/>
                <a:sym typeface="+mn-ea"/>
              </a:rPr>
              <a:t> COVID-19-ийн </a:t>
            </a:r>
            <a:r>
              <a:rPr lang="en-US" sz="1100" dirty="0" err="1">
                <a:solidFill>
                  <a:srgbClr val="002060"/>
                </a:solidFill>
                <a:latin typeface="Arial" panose="020B0604020202020204" pitchFamily="34" charset="0"/>
                <a:cs typeface="Arial" panose="020B0604020202020204" pitchFamily="34" charset="0"/>
                <a:sym typeface="+mn-ea"/>
              </a:rPr>
              <a:t>дөрвөн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вакцины</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зах</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зээлийн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нөхцөлт</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зөвшөөрлийг</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олгосон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бөгөөд</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үүнд</a:t>
            </a:r>
            <a:r>
              <a:rPr lang="en-US" sz="1100" dirty="0">
                <a:solidFill>
                  <a:srgbClr val="002060"/>
                </a:solidFill>
                <a:latin typeface="Arial" panose="020B0604020202020204" pitchFamily="34" charset="0"/>
                <a:cs typeface="Arial" panose="020B0604020202020204" pitchFamily="34" charset="0"/>
                <a:sym typeface="+mn-ea"/>
              </a:rPr>
              <a:t> 2 </a:t>
            </a:r>
            <a:r>
              <a:rPr lang="en-US" sz="1100" dirty="0" err="1">
                <a:solidFill>
                  <a:srgbClr val="002060"/>
                </a:solidFill>
                <a:latin typeface="Arial" panose="020B0604020202020204" pitchFamily="34" charset="0"/>
                <a:cs typeface="Arial" panose="020B0604020202020204" pitchFamily="34" charset="0"/>
                <a:sym typeface="+mn-ea"/>
              </a:rPr>
              <a:t>удаа</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тариулдаг</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идэвхгүйжүүлсэн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гурван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вакцин</a:t>
            </a:r>
            <a:r>
              <a:rPr lang="en-US" sz="1100" dirty="0">
                <a:solidFill>
                  <a:srgbClr val="002060"/>
                </a:solidFill>
                <a:latin typeface="Arial" panose="020B0604020202020204" pitchFamily="34" charset="0"/>
                <a:cs typeface="Arial" panose="020B0604020202020204" pitchFamily="34" charset="0"/>
                <a:sym typeface="+mn-ea"/>
              </a:rPr>
              <a:t>, 1 </a:t>
            </a:r>
            <a:r>
              <a:rPr lang="en-US" sz="1100" dirty="0" err="1">
                <a:solidFill>
                  <a:srgbClr val="002060"/>
                </a:solidFill>
                <a:latin typeface="Arial" panose="020B0604020202020204" pitchFamily="34" charset="0"/>
                <a:cs typeface="Arial" panose="020B0604020202020204" pitchFamily="34" charset="0"/>
                <a:sym typeface="+mn-ea"/>
              </a:rPr>
              <a:t>удаагийн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давтамжтай</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аденовирүсийн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вектор</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вакцин</a:t>
            </a:r>
            <a:r>
              <a:rPr lang="en-US" sz="1100" dirty="0">
                <a:solidFill>
                  <a:srgbClr val="002060"/>
                </a:solidFill>
                <a:latin typeface="Arial" panose="020B0604020202020204" pitchFamily="34" charset="0"/>
                <a:cs typeface="Arial" panose="020B0604020202020204" pitchFamily="34" charset="0"/>
                <a:sym typeface="+mn-ea"/>
              </a:rPr>
              <a:t> </a:t>
            </a:r>
            <a:r>
              <a:rPr lang="mn-MN" sz="1100" dirty="0">
                <a:solidFill>
                  <a:srgbClr val="002060"/>
                </a:solidFill>
                <a:latin typeface="Arial" panose="020B0604020202020204" pitchFamily="34" charset="0"/>
                <a:cs typeface="Arial" panose="020B0604020202020204" pitchFamily="34" charset="0"/>
                <a:sym typeface="+mn-ea"/>
              </a:rPr>
              <a:t>гаргасан</a:t>
            </a:r>
            <a:r>
              <a:rPr lang="en-US" sz="1100" dirty="0">
                <a:solidFill>
                  <a:srgbClr val="002060"/>
                </a:solidFill>
                <a:latin typeface="Arial" panose="020B0604020202020204" pitchFamily="34" charset="0"/>
                <a:cs typeface="Arial" panose="020B0604020202020204" pitchFamily="34" charset="0"/>
                <a:sym typeface="+mn-ea"/>
              </a:rPr>
              <a:t>.</a:t>
            </a:r>
          </a:p>
          <a:p>
            <a:pPr marL="171450" indent="-171450" algn="just">
              <a:buFont typeface="Wingdings" panose="05000000000000000000" pitchFamily="2" charset="2"/>
              <a:buChar char="v"/>
            </a:pP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Туршилт</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эрүүл</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мэндийн</a:t>
            </a:r>
            <a:r>
              <a:rPr lang="en-US" sz="1100" dirty="0">
                <a:solidFill>
                  <a:srgbClr val="002060"/>
                </a:solidFill>
                <a:latin typeface="Arial" panose="020B0604020202020204" pitchFamily="34" charset="0"/>
                <a:cs typeface="Arial" panose="020B0604020202020204" pitchFamily="34" charset="0"/>
                <a:sym typeface="+mn-ea"/>
              </a:rPr>
              <a:t> QR </a:t>
            </a:r>
            <a:r>
              <a:rPr lang="en-US" sz="1100" dirty="0" err="1">
                <a:solidFill>
                  <a:srgbClr val="002060"/>
                </a:solidFill>
                <a:latin typeface="Arial" panose="020B0604020202020204" pitchFamily="34" charset="0"/>
                <a:cs typeface="Arial" panose="020B0604020202020204" pitchFamily="34" charset="0"/>
                <a:sym typeface="+mn-ea"/>
              </a:rPr>
              <a:t>кодыг</a:t>
            </a:r>
            <a:r>
              <a:rPr lang="en-US" sz="1100" dirty="0">
                <a:solidFill>
                  <a:srgbClr val="002060"/>
                </a:solidFill>
                <a:latin typeface="Arial" panose="020B0604020202020204" pitchFamily="34" charset="0"/>
                <a:cs typeface="Arial" panose="020B0604020202020204" pitchFamily="34" charset="0"/>
                <a:sym typeface="+mn-ea"/>
              </a:rPr>
              <a:t> </a:t>
            </a:r>
            <a:r>
              <a:rPr lang="" altLang="en-US" sz="1100" dirty="0">
                <a:solidFill>
                  <a:srgbClr val="002060"/>
                </a:solidFill>
                <a:latin typeface="Arial" panose="020B0604020202020204" pitchFamily="34" charset="0"/>
                <a:cs typeface="Arial" panose="020B0604020202020204" pitchFamily="34" charset="0"/>
                <a:sym typeface="+mn-ea"/>
              </a:rPr>
              <a:t>ашиглан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вирусын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замыг</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тодорхойлж</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дэгдэлтийг</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тогтооно</a:t>
            </a:r>
            <a:r>
              <a:rPr lang="mn-MN" sz="1100" dirty="0">
                <a:solidFill>
                  <a:srgbClr val="002060"/>
                </a:solidFill>
                <a:latin typeface="Arial" panose="020B0604020202020204" pitchFamily="34" charset="0"/>
                <a:cs typeface="Arial" panose="020B0604020202020204" pitchFamily="34" charset="0"/>
                <a:sym typeface="+mn-ea"/>
              </a:rPr>
              <a:t>.</a:t>
            </a:r>
            <a:endParaRPr lang="en-US" sz="1100" dirty="0">
              <a:solidFill>
                <a:srgbClr val="002060"/>
              </a:solidFill>
              <a:latin typeface="Arial" panose="020B0604020202020204" pitchFamily="34" charset="0"/>
              <a:cs typeface="Arial" panose="020B0604020202020204" pitchFamily="34" charset="0"/>
              <a:sym typeface="+mn-ea"/>
            </a:endParaRPr>
          </a:p>
          <a:p>
            <a:pPr marL="171450" indent="-171450" algn="just">
              <a:buFont typeface="Wingdings" panose="05000000000000000000" pitchFamily="2" charset="2"/>
              <a:buChar char="v"/>
            </a:pPr>
            <a:r>
              <a:rPr lang="en-US" sz="1100" dirty="0" err="1">
                <a:solidFill>
                  <a:srgbClr val="002060"/>
                </a:solidFill>
                <a:latin typeface="Arial" panose="020B0604020202020204" pitchFamily="34" charset="0"/>
                <a:cs typeface="Arial" panose="020B0604020202020204" pitchFamily="34" charset="0"/>
                <a:sym typeface="+mn-ea"/>
              </a:rPr>
              <a:t>Эрх</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баригчид</a:t>
            </a:r>
            <a:r>
              <a:rPr lang="en-US" sz="1100" dirty="0">
                <a:solidFill>
                  <a:srgbClr val="002060"/>
                </a:solidFill>
                <a:latin typeface="Arial" panose="020B0604020202020204" pitchFamily="34" charset="0"/>
                <a:cs typeface="Arial" panose="020B0604020202020204" pitchFamily="34" charset="0"/>
                <a:sym typeface="+mn-ea"/>
              </a:rPr>
              <a:t> 2021 </a:t>
            </a:r>
            <a:r>
              <a:rPr lang="en-US" sz="1100" dirty="0" err="1">
                <a:solidFill>
                  <a:srgbClr val="002060"/>
                </a:solidFill>
                <a:latin typeface="Arial" panose="020B0604020202020204" pitchFamily="34" charset="0"/>
                <a:cs typeface="Arial" panose="020B0604020202020204" pitchFamily="34" charset="0"/>
                <a:sym typeface="+mn-ea"/>
              </a:rPr>
              <a:t>оны</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сар</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шинийн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баярын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үеэр</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хот</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хоорондын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аялалыг</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багасгахыг</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дэмжиж</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хатуу</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шинжилгээ</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хорио</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цээрийн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дэглэм</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тогтоосон</a:t>
            </a:r>
            <a:r>
              <a:rPr lang="en-US" sz="1100" dirty="0">
                <a:solidFill>
                  <a:srgbClr val="002060"/>
                </a:solidFill>
                <a:latin typeface="Arial" panose="020B0604020202020204" pitchFamily="34" charset="0"/>
                <a:cs typeface="Arial" panose="020B0604020202020204" pitchFamily="34" charset="0"/>
                <a:sym typeface="+mn-ea"/>
              </a:rPr>
              <a:t>.</a:t>
            </a:r>
          </a:p>
          <a:p>
            <a:pPr marL="171450" indent="-171450" algn="just">
              <a:buFont typeface="Wingdings" panose="05000000000000000000" pitchFamily="2" charset="2"/>
              <a:buChar char="v"/>
            </a:pPr>
            <a:r>
              <a:rPr lang="en-US" sz="1100" dirty="0">
                <a:solidFill>
                  <a:srgbClr val="002060"/>
                </a:solidFill>
                <a:latin typeface="Arial" panose="020B0604020202020204" pitchFamily="34" charset="0"/>
                <a:cs typeface="Arial" panose="020B0604020202020204" pitchFamily="34" charset="0"/>
                <a:sym typeface="+mn-ea"/>
              </a:rPr>
              <a:t>2020 </a:t>
            </a:r>
            <a:r>
              <a:rPr lang="en-US" sz="1100" dirty="0" err="1">
                <a:solidFill>
                  <a:srgbClr val="002060"/>
                </a:solidFill>
                <a:latin typeface="Arial" panose="020B0604020202020204" pitchFamily="34" charset="0"/>
                <a:cs typeface="Arial" panose="020B0604020202020204" pitchFamily="34" charset="0"/>
                <a:sym typeface="+mn-ea"/>
              </a:rPr>
              <a:t>оны</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эхэн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үеийн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түгжрэлийн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дараа</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эдийн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засаг</a:t>
            </a:r>
            <a:r>
              <a:rPr lang="en-US" sz="1100" dirty="0">
                <a:solidFill>
                  <a:srgbClr val="002060"/>
                </a:solidFill>
                <a:latin typeface="Arial" panose="020B0604020202020204" pitchFamily="34" charset="0"/>
                <a:cs typeface="Arial" panose="020B0604020202020204" pitchFamily="34" charset="0"/>
                <a:sym typeface="+mn-ea"/>
              </a:rPr>
              <a:t> V </a:t>
            </a:r>
            <a:r>
              <a:rPr lang="en-US" sz="1100" dirty="0" err="1">
                <a:solidFill>
                  <a:srgbClr val="002060"/>
                </a:solidFill>
                <a:latin typeface="Arial" panose="020B0604020202020204" pitchFamily="34" charset="0"/>
                <a:cs typeface="Arial" panose="020B0604020202020204" pitchFamily="34" charset="0"/>
                <a:sym typeface="+mn-ea"/>
              </a:rPr>
              <a:t>хэлбэрийн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сэргэлтийг</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эхлүүл</a:t>
            </a:r>
            <a:r>
              <a:rPr lang="" altLang="en-US" sz="1100" dirty="0">
                <a:solidFill>
                  <a:srgbClr val="002060"/>
                </a:solidFill>
                <a:latin typeface="Arial" panose="020B0604020202020204" pitchFamily="34" charset="0"/>
                <a:cs typeface="Arial" panose="020B0604020202020204" pitchFamily="34" charset="0"/>
                <a:sym typeface="+mn-ea"/>
              </a:rPr>
              <a:t>сэн. </a:t>
            </a:r>
            <a:endParaRPr lang="en-US" sz="1100" dirty="0">
              <a:solidFill>
                <a:srgbClr val="002060"/>
              </a:solidFill>
              <a:latin typeface="Arial" panose="020B0604020202020204" pitchFamily="34" charset="0"/>
              <a:cs typeface="Arial" panose="020B0604020202020204" pitchFamily="34" charset="0"/>
              <a:sym typeface="+mn-ea"/>
            </a:endParaRPr>
          </a:p>
        </p:txBody>
      </p:sp>
      <p:sp>
        <p:nvSpPr>
          <p:cNvPr id="17" name="Title 1">
            <a:extLst>
              <a:ext uri="{FF2B5EF4-FFF2-40B4-BE49-F238E27FC236}">
                <a16:creationId xmlns:a16="http://schemas.microsoft.com/office/drawing/2014/main" id="{3C9F1223-C557-8DF4-FBAE-E9E1338921E9}"/>
              </a:ext>
            </a:extLst>
          </p:cNvPr>
          <p:cNvSpPr txBox="1">
            <a:spLocks/>
          </p:cNvSpPr>
          <p:nvPr/>
        </p:nvSpPr>
        <p:spPr>
          <a:xfrm>
            <a:off x="308644" y="870198"/>
            <a:ext cx="1158204" cy="1289324"/>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err="1">
                <a:solidFill>
                  <a:srgbClr val="002060"/>
                </a:solidFill>
                <a:latin typeface="Times New Roman" panose="02020603050405020304" pitchFamily="18" charset="0"/>
                <a:cs typeface="Times New Roman" panose="02020603050405020304" pitchFamily="18" charset="0"/>
              </a:rPr>
              <a:t>КОВИД</a:t>
            </a:r>
            <a:r>
              <a:rPr lang="mn-MN" sz="1200" dirty="0">
                <a:solidFill>
                  <a:srgbClr val="002060"/>
                </a:solidFill>
                <a:latin typeface="Times New Roman" panose="02020603050405020304" pitchFamily="18" charset="0"/>
                <a:cs typeface="Times New Roman" panose="02020603050405020304" pitchFamily="18" charset="0"/>
              </a:rPr>
              <a:t>-19 </a:t>
            </a:r>
            <a:r>
              <a:rPr lang="mn-MN" sz="1200" dirty="0" err="1">
                <a:solidFill>
                  <a:srgbClr val="002060"/>
                </a:solidFill>
                <a:latin typeface="Times New Roman" panose="02020603050405020304" pitchFamily="18" charset="0"/>
                <a:cs typeface="Times New Roman" panose="02020603050405020304" pitchFamily="18" charset="0"/>
              </a:rPr>
              <a:t>ын</a:t>
            </a:r>
            <a:r>
              <a:rPr lang="mn-MN" sz="1200" dirty="0">
                <a:solidFill>
                  <a:srgbClr val="002060"/>
                </a:solidFill>
                <a:latin typeface="Times New Roman" panose="02020603050405020304" pitchFamily="18" charset="0"/>
                <a:cs typeface="Times New Roman" panose="02020603050405020304" pitchFamily="18" charset="0"/>
              </a:rPr>
              <a:t> үед тулгамдсан асуудлууд</a:t>
            </a:r>
          </a:p>
        </p:txBody>
      </p:sp>
      <p:sp>
        <p:nvSpPr>
          <p:cNvPr id="19" name="TextBox 18">
            <a:extLst>
              <a:ext uri="{FF2B5EF4-FFF2-40B4-BE49-F238E27FC236}">
                <a16:creationId xmlns:a16="http://schemas.microsoft.com/office/drawing/2014/main" id="{3140BB1E-E976-F88F-5DA8-F4B651DE82FC}"/>
              </a:ext>
            </a:extLst>
          </p:cNvPr>
          <p:cNvSpPr txBox="1"/>
          <p:nvPr/>
        </p:nvSpPr>
        <p:spPr>
          <a:xfrm>
            <a:off x="308643" y="4135892"/>
            <a:ext cx="11317538" cy="2123658"/>
          </a:xfrm>
          <a:prstGeom prst="rect">
            <a:avLst/>
          </a:prstGeom>
          <a:noFill/>
        </p:spPr>
        <p:txBody>
          <a:bodyPr wrap="square">
            <a:spAutoFit/>
          </a:bodyPr>
          <a:lstStyle/>
          <a:p>
            <a:pPr marL="171450" indent="-171450" algn="just">
              <a:buFont typeface="Wingdings" panose="05000000000000000000" pitchFamily="2" charset="2"/>
              <a:buChar char="v"/>
            </a:pPr>
            <a:r>
              <a:rPr lang="en-US" sz="1100" dirty="0" err="1">
                <a:solidFill>
                  <a:srgbClr val="002060"/>
                </a:solidFill>
                <a:latin typeface="Arial" panose="020B0604020202020204" pitchFamily="34" charset="0"/>
                <a:cs typeface="Arial" panose="020B0604020202020204" pitchFamily="34" charset="0"/>
                <a:sym typeface="+mn-ea"/>
              </a:rPr>
              <a:t>Ихэнх</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аж</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ахуйн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нэгж</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сургуулиуд</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улсын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хэмжээнд</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дахин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нээгдсэн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боловч</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микро</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түвшинд</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нийгмийн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тусгаарлах</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дүрэм</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хэвээр</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байгаа</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бөгөөд</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импортын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тохиолдлуудыг</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багтаахын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тулд</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гадаадын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орохыг</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хязгаарласан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хэвээр</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байна</a:t>
            </a:r>
            <a:r>
              <a:rPr lang="en-US" sz="1100" dirty="0">
                <a:solidFill>
                  <a:srgbClr val="002060"/>
                </a:solidFill>
                <a:latin typeface="Arial" panose="020B0604020202020204" pitchFamily="34" charset="0"/>
                <a:cs typeface="Arial" panose="020B0604020202020204" pitchFamily="34" charset="0"/>
                <a:sym typeface="+mn-ea"/>
              </a:rPr>
              <a:t>.</a:t>
            </a:r>
            <a:r>
              <a:rPr lang="mn-MN" sz="1100" dirty="0">
                <a:solidFill>
                  <a:srgbClr val="002060"/>
                </a:solidFill>
                <a:latin typeface="Arial" panose="020B0604020202020204" pitchFamily="34" charset="0"/>
                <a:cs typeface="Arial" panose="020B0604020202020204" pitchFamily="34" charset="0"/>
                <a:sym typeface="+mn-ea"/>
              </a:rPr>
              <a:t> </a:t>
            </a:r>
            <a:r>
              <a:rPr lang="" altLang="en-US" sz="1100" dirty="0">
                <a:solidFill>
                  <a:srgbClr val="002060"/>
                </a:solidFill>
                <a:latin typeface="Arial" panose="020B0604020202020204" pitchFamily="34" charset="0"/>
                <a:cs typeface="Arial" panose="020B0604020202020204" pitchFamily="34" charset="0"/>
                <a:sym typeface="+mn-ea"/>
              </a:rPr>
              <a:t>Халдварын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халуун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цэгүүдэд</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орон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нутгийн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хөдөлгөөний</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хязгаарлалтыг</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дахин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тогтоосон</a:t>
            </a:r>
            <a:r>
              <a:rPr lang="en-US" sz="1100" dirty="0">
                <a:solidFill>
                  <a:srgbClr val="002060"/>
                </a:solidFill>
                <a:latin typeface="Arial" panose="020B0604020202020204" pitchFamily="34" charset="0"/>
                <a:cs typeface="Arial" panose="020B0604020202020204" pitchFamily="34" charset="0"/>
                <a:sym typeface="+mn-ea"/>
              </a:rPr>
              <a:t> </a:t>
            </a:r>
            <a:r>
              <a:rPr lang="mn-MN" sz="1100" dirty="0">
                <a:solidFill>
                  <a:srgbClr val="002060"/>
                </a:solidFill>
                <a:latin typeface="Arial" panose="020B0604020202020204" pitchFamily="34" charset="0"/>
                <a:cs typeface="Arial" panose="020B0604020202020204" pitchFamily="34" charset="0"/>
                <a:sym typeface="+mn-ea"/>
              </a:rPr>
              <a:t>бөгөөд дэгдэлт </a:t>
            </a:r>
            <a:r>
              <a:rPr lang="mn-MN" sz="1100" dirty="0" err="1">
                <a:solidFill>
                  <a:srgbClr val="002060"/>
                </a:solidFill>
                <a:latin typeface="Arial" panose="020B0604020202020204" pitchFamily="34" charset="0"/>
                <a:cs typeface="Arial" panose="020B0604020202020204" pitchFamily="34" charset="0"/>
                <a:sym typeface="+mn-ea"/>
              </a:rPr>
              <a:t>намжсны</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дараа</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нь</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цуцалсан</a:t>
            </a:r>
            <a:r>
              <a:rPr lang="en-US" sz="1100" dirty="0">
                <a:solidFill>
                  <a:srgbClr val="002060"/>
                </a:solidFill>
                <a:latin typeface="Arial" panose="020B0604020202020204" pitchFamily="34" charset="0"/>
                <a:cs typeface="Arial" panose="020B0604020202020204" pitchFamily="34" charset="0"/>
                <a:sym typeface="+mn-ea"/>
              </a:rPr>
              <a:t>.</a:t>
            </a:r>
          </a:p>
          <a:p>
            <a:pPr marL="171450" indent="-171450" algn="just">
              <a:buFont typeface="Wingdings" panose="05000000000000000000" pitchFamily="2" charset="2"/>
              <a:buChar char="v"/>
            </a:pPr>
            <a:r>
              <a:rPr lang="en-US" sz="1100" dirty="0">
                <a:solidFill>
                  <a:srgbClr val="002060"/>
                </a:solidFill>
                <a:latin typeface="Arial" panose="020B0604020202020204" pitchFamily="34" charset="0"/>
                <a:cs typeface="Arial" panose="020B0604020202020204" pitchFamily="34" charset="0"/>
                <a:sym typeface="+mn-ea"/>
              </a:rPr>
              <a:t>2020 </a:t>
            </a:r>
            <a:r>
              <a:rPr lang="en-US" sz="1100" dirty="0" err="1">
                <a:solidFill>
                  <a:srgbClr val="002060"/>
                </a:solidFill>
                <a:latin typeface="Arial" panose="020B0604020202020204" pitchFamily="34" charset="0"/>
                <a:cs typeface="Arial" panose="020B0604020202020204" pitchFamily="34" charset="0"/>
                <a:sym typeface="+mn-ea"/>
              </a:rPr>
              <a:t>онд</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жилийн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эерэг</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өсөлт</a:t>
            </a:r>
            <a:r>
              <a:rPr lang="en-US" sz="1100" dirty="0">
                <a:solidFill>
                  <a:srgbClr val="002060"/>
                </a:solidFill>
                <a:latin typeface="Arial" panose="020B0604020202020204" pitchFamily="34" charset="0"/>
                <a:cs typeface="Arial" panose="020B0604020202020204" pitchFamily="34" charset="0"/>
                <a:sym typeface="+mn-ea"/>
              </a:rPr>
              <a:t> 2.3 </a:t>
            </a:r>
            <a:r>
              <a:rPr lang="en-US" sz="1100" dirty="0" err="1">
                <a:solidFill>
                  <a:srgbClr val="002060"/>
                </a:solidFill>
                <a:latin typeface="Arial" panose="020B0604020202020204" pitchFamily="34" charset="0"/>
                <a:cs typeface="Arial" panose="020B0604020202020204" pitchFamily="34" charset="0"/>
                <a:sym typeface="+mn-ea"/>
              </a:rPr>
              <a:t>хувийн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үр</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дүнд</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хүрсэн</a:t>
            </a:r>
            <a:r>
              <a:rPr lang="en-US" sz="1100" dirty="0">
                <a:solidFill>
                  <a:srgbClr val="002060"/>
                </a:solidFill>
                <a:latin typeface="Arial" panose="020B0604020202020204" pitchFamily="34" charset="0"/>
                <a:cs typeface="Arial" panose="020B0604020202020204" pitchFamily="34" charset="0"/>
                <a:sym typeface="+mn-ea"/>
              </a:rPr>
              <a:t>. </a:t>
            </a:r>
          </a:p>
          <a:p>
            <a:pPr marL="171450" indent="-171450" algn="just">
              <a:buFont typeface="Wingdings" panose="05000000000000000000" pitchFamily="2" charset="2"/>
              <a:buChar char="v"/>
            </a:pPr>
            <a:r>
              <a:rPr lang="en-US" sz="1100" dirty="0" err="1">
                <a:solidFill>
                  <a:srgbClr val="002060"/>
                </a:solidFill>
                <a:latin typeface="Arial" panose="020B0604020202020204" pitchFamily="34" charset="0"/>
                <a:cs typeface="Arial" panose="020B0604020202020204" pitchFamily="34" charset="0"/>
                <a:sym typeface="+mn-ea"/>
              </a:rPr>
              <a:t>Засгийн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газар</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сар</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шинийн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баярыг</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сунгах</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Хубэй</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мужийг</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түгжих</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үндэсний</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хэмжээнд</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хөдөлгөөнийг</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их</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хэмжээгээр</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хязгаарлах</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нийгмийн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алслагдсан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байдал</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буцаж</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ирсэн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цагаач</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ажилчдад</a:t>
            </a:r>
            <a:r>
              <a:rPr lang="en-US" sz="1100" dirty="0">
                <a:solidFill>
                  <a:srgbClr val="002060"/>
                </a:solidFill>
                <a:latin typeface="Arial" panose="020B0604020202020204" pitchFamily="34" charset="0"/>
                <a:cs typeface="Arial" panose="020B0604020202020204" pitchFamily="34" charset="0"/>
                <a:sym typeface="+mn-ea"/>
              </a:rPr>
              <a:t> 14 </a:t>
            </a:r>
            <a:r>
              <a:rPr lang="en-US" sz="1100" dirty="0" err="1">
                <a:solidFill>
                  <a:srgbClr val="002060"/>
                </a:solidFill>
                <a:latin typeface="Arial" panose="020B0604020202020204" pitchFamily="34" charset="0"/>
                <a:cs typeface="Arial" panose="020B0604020202020204" pitchFamily="34" charset="0"/>
                <a:sym typeface="+mn-ea"/>
              </a:rPr>
              <a:t>хоногийн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хорио</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цээрийн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дэглэм</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тогтоох</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зэрэг</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хатуу</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хориг</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арга</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хэмжээ</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авсан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Эдгээр</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хязгаарлалтын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арга</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хэмжээг</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тусгаснаар</a:t>
            </a:r>
            <a:r>
              <a:rPr lang="en-US" sz="1100" dirty="0">
                <a:solidFill>
                  <a:srgbClr val="002060"/>
                </a:solidFill>
                <a:latin typeface="Arial" panose="020B0604020202020204" pitchFamily="34" charset="0"/>
                <a:cs typeface="Arial" panose="020B0604020202020204" pitchFamily="34" charset="0"/>
                <a:sym typeface="+mn-ea"/>
              </a:rPr>
              <a:t> 2020 </a:t>
            </a:r>
            <a:r>
              <a:rPr lang="en-US" sz="1100" dirty="0" err="1">
                <a:solidFill>
                  <a:srgbClr val="002060"/>
                </a:solidFill>
                <a:latin typeface="Arial" panose="020B0604020202020204" pitchFamily="34" charset="0"/>
                <a:cs typeface="Arial" panose="020B0604020202020204" pitchFamily="34" charset="0"/>
                <a:sym typeface="+mn-ea"/>
              </a:rPr>
              <a:t>оны</a:t>
            </a:r>
            <a:r>
              <a:rPr lang="en-US" sz="1100" dirty="0">
                <a:solidFill>
                  <a:srgbClr val="002060"/>
                </a:solidFill>
                <a:latin typeface="Arial" panose="020B0604020202020204" pitchFamily="34" charset="0"/>
                <a:cs typeface="Arial" panose="020B0604020202020204" pitchFamily="34" charset="0"/>
                <a:sym typeface="+mn-ea"/>
              </a:rPr>
              <a:t> 1-р </a:t>
            </a:r>
            <a:r>
              <a:rPr lang="en-US" sz="1100" dirty="0" err="1">
                <a:solidFill>
                  <a:srgbClr val="002060"/>
                </a:solidFill>
                <a:latin typeface="Arial" panose="020B0604020202020204" pitchFamily="34" charset="0"/>
                <a:cs typeface="Arial" panose="020B0604020202020204" pitchFamily="34" charset="0"/>
                <a:sym typeface="+mn-ea"/>
              </a:rPr>
              <a:t>улиралд</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эдийн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засаг</a:t>
            </a:r>
            <a:r>
              <a:rPr lang="en-US" sz="1100" dirty="0">
                <a:solidFill>
                  <a:srgbClr val="002060"/>
                </a:solidFill>
                <a:latin typeface="Arial" panose="020B0604020202020204" pitchFamily="34" charset="0"/>
                <a:cs typeface="Arial" panose="020B0604020202020204" pitchFamily="34" charset="0"/>
                <a:sym typeface="+mn-ea"/>
              </a:rPr>
              <a:t> 6.8 </a:t>
            </a:r>
            <a:r>
              <a:rPr lang="en-US" sz="1100" dirty="0" err="1">
                <a:solidFill>
                  <a:srgbClr val="002060"/>
                </a:solidFill>
                <a:latin typeface="Arial" panose="020B0604020202020204" pitchFamily="34" charset="0"/>
                <a:cs typeface="Arial" panose="020B0604020202020204" pitchFamily="34" charset="0"/>
                <a:sym typeface="+mn-ea"/>
              </a:rPr>
              <a:t>хувиар</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буурсан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байна</a:t>
            </a:r>
            <a:r>
              <a:rPr lang="en-US" sz="1100" dirty="0">
                <a:solidFill>
                  <a:srgbClr val="002060"/>
                </a:solidFill>
                <a:latin typeface="Arial" panose="020B0604020202020204" pitchFamily="34" charset="0"/>
                <a:cs typeface="Arial" panose="020B0604020202020204" pitchFamily="34" charset="0"/>
                <a:sym typeface="+mn-ea"/>
              </a:rPr>
              <a:t>.</a:t>
            </a:r>
            <a:endParaRPr lang="mn-MN" sz="1100" dirty="0">
              <a:solidFill>
                <a:srgbClr val="002060"/>
              </a:solidFill>
              <a:latin typeface="Arial" panose="020B0604020202020204" pitchFamily="34" charset="0"/>
              <a:cs typeface="Arial" panose="020B0604020202020204" pitchFamily="34" charset="0"/>
              <a:sym typeface="+mn-ea"/>
            </a:endParaRPr>
          </a:p>
          <a:p>
            <a:pPr marL="171450" indent="-171450" algn="just">
              <a:buFont typeface="Wingdings" panose="05000000000000000000" pitchFamily="2" charset="2"/>
              <a:buChar char="v"/>
            </a:pPr>
            <a:r>
              <a:rPr lang="mn-MN" sz="1100" dirty="0">
                <a:solidFill>
                  <a:srgbClr val="002060"/>
                </a:solidFill>
                <a:latin typeface="Arial" panose="020B0604020202020204" pitchFamily="34" charset="0"/>
                <a:cs typeface="Arial" panose="020B0604020202020204" pitchFamily="34" charset="0"/>
                <a:sym typeface="+mn-ea"/>
              </a:rPr>
              <a:t>2020 оны </a:t>
            </a:r>
            <a:r>
              <a:rPr lang="en-US" sz="1100" dirty="0">
                <a:solidFill>
                  <a:srgbClr val="002060"/>
                </a:solidFill>
                <a:latin typeface="Arial" panose="020B0604020202020204" pitchFamily="34" charset="0"/>
                <a:cs typeface="Arial" panose="020B0604020202020204" pitchFamily="34" charset="0"/>
                <a:sym typeface="+mn-ea"/>
              </a:rPr>
              <a:t>6</a:t>
            </a:r>
            <a:r>
              <a:rPr lang="mn-MN" sz="1100" dirty="0">
                <a:solidFill>
                  <a:srgbClr val="002060"/>
                </a:solidFill>
                <a:latin typeface="Arial" panose="020B0604020202020204" pitchFamily="34" charset="0"/>
                <a:cs typeface="Arial" panose="020B0604020202020204" pitchFamily="34" charset="0"/>
                <a:sym typeface="+mn-ea"/>
              </a:rPr>
              <a:t> дугаар </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сарын</a:t>
            </a:r>
            <a:r>
              <a:rPr lang="en-US" sz="1100" dirty="0">
                <a:solidFill>
                  <a:srgbClr val="002060"/>
                </a:solidFill>
                <a:latin typeface="Arial" panose="020B0604020202020204" pitchFamily="34" charset="0"/>
                <a:cs typeface="Arial" panose="020B0604020202020204" pitchFamily="34" charset="0"/>
                <a:sym typeface="+mn-ea"/>
              </a:rPr>
              <a:t> 29-ний </a:t>
            </a:r>
            <a:r>
              <a:rPr lang="en-US" sz="1100" dirty="0" err="1">
                <a:solidFill>
                  <a:srgbClr val="002060"/>
                </a:solidFill>
                <a:latin typeface="Arial" panose="020B0604020202020204" pitchFamily="34" charset="0"/>
                <a:cs typeface="Arial" panose="020B0604020202020204" pitchFamily="34" charset="0"/>
                <a:sym typeface="+mn-ea"/>
              </a:rPr>
              <a:t>байдлаар</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Хятад</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улс</a:t>
            </a:r>
            <a:r>
              <a:rPr lang="en-US" sz="1100" dirty="0">
                <a:solidFill>
                  <a:srgbClr val="002060"/>
                </a:solidFill>
                <a:latin typeface="Arial" panose="020B0604020202020204" pitchFamily="34" charset="0"/>
                <a:cs typeface="Arial" panose="020B0604020202020204" pitchFamily="34" charset="0"/>
                <a:sym typeface="+mn-ea"/>
              </a:rPr>
              <a:t> COVID-19-ийн 1225.73 </a:t>
            </a:r>
            <a:r>
              <a:rPr lang="en-US" sz="1100" dirty="0" err="1">
                <a:solidFill>
                  <a:srgbClr val="002060"/>
                </a:solidFill>
                <a:latin typeface="Arial" panose="020B0604020202020204" pitchFamily="34" charset="0"/>
                <a:cs typeface="Arial" panose="020B0604020202020204" pitchFamily="34" charset="0"/>
                <a:sym typeface="+mn-ea"/>
              </a:rPr>
              <a:t>сая</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тун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вакцин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хийлгэж</a:t>
            </a:r>
            <a:r>
              <a:rPr lang="en-US" sz="1100" dirty="0">
                <a:solidFill>
                  <a:srgbClr val="002060"/>
                </a:solidFill>
                <a:latin typeface="Arial" panose="020B0604020202020204" pitchFamily="34" charset="0"/>
                <a:cs typeface="Arial" panose="020B0604020202020204" pitchFamily="34" charset="0"/>
                <a:sym typeface="+mn-ea"/>
              </a:rPr>
              <a:t>, 6</a:t>
            </a:r>
            <a:r>
              <a:rPr lang="mn-MN" sz="1100" dirty="0">
                <a:solidFill>
                  <a:srgbClr val="002060"/>
                </a:solidFill>
                <a:latin typeface="Arial" panose="020B0604020202020204" pitchFamily="34" charset="0"/>
                <a:cs typeface="Arial" panose="020B0604020202020204" pitchFamily="34" charset="0"/>
                <a:sym typeface="+mn-ea"/>
              </a:rPr>
              <a:t> дугаар </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сарын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эцэс</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гэхэд</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Хятадын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нийт</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хүн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амын</a:t>
            </a:r>
            <a:r>
              <a:rPr lang="en-US" sz="1100" dirty="0">
                <a:solidFill>
                  <a:srgbClr val="002060"/>
                </a:solidFill>
                <a:latin typeface="Arial" panose="020B0604020202020204" pitchFamily="34" charset="0"/>
                <a:cs typeface="Arial" panose="020B0604020202020204" pitchFamily="34" charset="0"/>
                <a:sym typeface="+mn-ea"/>
              </a:rPr>
              <a:t> 40 </a:t>
            </a:r>
            <a:r>
              <a:rPr lang="en-US" sz="1100" dirty="0" err="1">
                <a:solidFill>
                  <a:srgbClr val="002060"/>
                </a:solidFill>
                <a:latin typeface="Arial" panose="020B0604020202020204" pitchFamily="34" charset="0"/>
                <a:cs typeface="Arial" panose="020B0604020202020204" pitchFamily="34" charset="0"/>
                <a:sym typeface="+mn-ea"/>
              </a:rPr>
              <a:t>хувийг</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вакцинд</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хамруулах</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зорилтоо</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биелүүлсэн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байна</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Хятад</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улс</a:t>
            </a:r>
            <a:r>
              <a:rPr lang="en-US" sz="1100" dirty="0">
                <a:solidFill>
                  <a:srgbClr val="002060"/>
                </a:solidFill>
                <a:latin typeface="Arial" panose="020B0604020202020204" pitchFamily="34" charset="0"/>
                <a:cs typeface="Arial" panose="020B0604020202020204" pitchFamily="34" charset="0"/>
                <a:sym typeface="+mn-ea"/>
              </a:rPr>
              <a:t> 2022 </a:t>
            </a:r>
            <a:r>
              <a:rPr lang="en-US" sz="1100" dirty="0" err="1">
                <a:solidFill>
                  <a:srgbClr val="002060"/>
                </a:solidFill>
                <a:latin typeface="Arial" panose="020B0604020202020204" pitchFamily="34" charset="0"/>
                <a:cs typeface="Arial" panose="020B0604020202020204" pitchFamily="34" charset="0"/>
                <a:sym typeface="+mn-ea"/>
              </a:rPr>
              <a:t>оны</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эхэн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гэхэд</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нийт</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хүн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амын</a:t>
            </a:r>
            <a:r>
              <a:rPr lang="en-US" sz="1100" dirty="0">
                <a:solidFill>
                  <a:srgbClr val="002060"/>
                </a:solidFill>
                <a:latin typeface="Arial" panose="020B0604020202020204" pitchFamily="34" charset="0"/>
                <a:cs typeface="Arial" panose="020B0604020202020204" pitchFamily="34" charset="0"/>
                <a:sym typeface="+mn-ea"/>
              </a:rPr>
              <a:t> 70-80 </a:t>
            </a:r>
            <a:r>
              <a:rPr lang="en-US" sz="1100" dirty="0" err="1">
                <a:solidFill>
                  <a:srgbClr val="002060"/>
                </a:solidFill>
                <a:latin typeface="Arial" panose="020B0604020202020204" pitchFamily="34" charset="0"/>
                <a:cs typeface="Arial" panose="020B0604020202020204" pitchFamily="34" charset="0"/>
                <a:sym typeface="+mn-ea"/>
              </a:rPr>
              <a:t>хувийг</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вакцинд</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хамруулах</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зорилт</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тавин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бусад</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улс</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орнуудад</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вакцинуудаа</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бэлэн</a:t>
            </a:r>
            <a:r>
              <a:rPr lang="en-US" sz="1100" dirty="0">
                <a:solidFill>
                  <a:srgbClr val="002060"/>
                </a:solidFill>
                <a:latin typeface="Arial" panose="020B0604020202020204" pitchFamily="34" charset="0"/>
                <a:cs typeface="Arial" panose="020B0604020202020204" pitchFamily="34" charset="0"/>
                <a:sym typeface="+mn-ea"/>
              </a:rPr>
              <a:t> </a:t>
            </a:r>
            <a:r>
              <a:rPr lang="en-US" sz="1100" dirty="0" err="1">
                <a:solidFill>
                  <a:srgbClr val="002060"/>
                </a:solidFill>
                <a:latin typeface="Arial" panose="020B0604020202020204" pitchFamily="34" charset="0"/>
                <a:cs typeface="Arial" panose="020B0604020202020204" pitchFamily="34" charset="0"/>
                <a:sym typeface="+mn-ea"/>
              </a:rPr>
              <a:t>болго</a:t>
            </a:r>
            <a:r>
              <a:rPr lang="mn-MN" sz="1100" dirty="0">
                <a:solidFill>
                  <a:srgbClr val="002060"/>
                </a:solidFill>
                <a:latin typeface="Arial" panose="020B0604020202020204" pitchFamily="34" charset="0"/>
                <a:cs typeface="Arial" panose="020B0604020202020204" pitchFamily="34" charset="0"/>
                <a:sym typeface="+mn-ea"/>
              </a:rPr>
              <a:t>сон</a:t>
            </a:r>
            <a:r>
              <a:rPr lang="en-US" sz="1100" dirty="0">
                <a:solidFill>
                  <a:srgbClr val="002060"/>
                </a:solidFill>
                <a:latin typeface="Arial" panose="020B0604020202020204" pitchFamily="34" charset="0"/>
                <a:cs typeface="Arial" panose="020B0604020202020204" pitchFamily="34" charset="0"/>
                <a:sym typeface="+mn-ea"/>
              </a:rPr>
              <a:t>.</a:t>
            </a:r>
          </a:p>
          <a:p>
            <a:pPr marL="171450" indent="-171450" algn="just">
              <a:buFont typeface="Wingdings" panose="05000000000000000000" pitchFamily="2" charset="2"/>
              <a:buChar char="v"/>
            </a:pPr>
            <a:r>
              <a:rPr lang="" altLang="en-US" sz="1100" dirty="0">
                <a:solidFill>
                  <a:srgbClr val="002060"/>
                </a:solidFill>
                <a:latin typeface="Arial" panose="020B0604020202020204" pitchFamily="34" charset="0"/>
                <a:cs typeface="Arial" panose="020B0604020202020204" pitchFamily="34" charset="0"/>
                <a:sym typeface="+mn-ea"/>
              </a:rPr>
              <a:t>Халдварын голомтыг барих олон талт арга хэмжээ авсны эцэст өдөрт хэдэн арван мянгаар нэмэгдэж байсан шинэ халдварын тоо 2022 оны 4 </a:t>
            </a:r>
            <a:r>
              <a:rPr lang="mn-MN" altLang="en-US" sz="1100" dirty="0">
                <a:solidFill>
                  <a:srgbClr val="002060"/>
                </a:solidFill>
                <a:latin typeface="Arial" panose="020B0604020202020204" pitchFamily="34" charset="0"/>
                <a:cs typeface="Arial" panose="020B0604020202020204" pitchFamily="34" charset="0"/>
                <a:sym typeface="+mn-ea"/>
              </a:rPr>
              <a:t>дүгээр </a:t>
            </a:r>
            <a:r>
              <a:rPr lang="" altLang="en-US" sz="1100" dirty="0">
                <a:solidFill>
                  <a:srgbClr val="002060"/>
                </a:solidFill>
                <a:latin typeface="Arial" panose="020B0604020202020204" pitchFamily="34" charset="0"/>
                <a:cs typeface="Arial" panose="020B0604020202020204" pitchFamily="34" charset="0"/>
                <a:sym typeface="+mn-ea"/>
              </a:rPr>
              <a:t>сарын 28</a:t>
            </a:r>
            <a:r>
              <a:rPr lang="mn-MN" altLang="en-US" sz="1100" dirty="0">
                <a:solidFill>
                  <a:srgbClr val="002060"/>
                </a:solidFill>
                <a:latin typeface="Arial" panose="020B0604020202020204" pitchFamily="34" charset="0"/>
                <a:cs typeface="Arial" panose="020B0604020202020204" pitchFamily="34" charset="0"/>
                <a:sym typeface="+mn-ea"/>
              </a:rPr>
              <a:t>-</a:t>
            </a:r>
            <a:r>
              <a:rPr lang="" altLang="en-US" sz="1100" dirty="0">
                <a:solidFill>
                  <a:srgbClr val="002060"/>
                </a:solidFill>
                <a:latin typeface="Arial" panose="020B0604020202020204" pitchFamily="34" charset="0"/>
                <a:cs typeface="Arial" panose="020B0604020202020204" pitchFamily="34" charset="0"/>
                <a:sym typeface="+mn-ea"/>
              </a:rPr>
              <a:t>ны байдлаар 1537 болж буурсан байна. </a:t>
            </a:r>
            <a:endParaRPr lang="en-US" sz="1100" dirty="0">
              <a:solidFill>
                <a:srgbClr val="002060"/>
              </a:solidFill>
              <a:latin typeface="Arial" panose="020B0604020202020204" pitchFamily="34" charset="0"/>
              <a:cs typeface="Arial" panose="020B0604020202020204" pitchFamily="34" charset="0"/>
              <a:sym typeface="+mn-ea"/>
            </a:endParaRPr>
          </a:p>
        </p:txBody>
      </p:sp>
    </p:spTree>
    <p:extLst>
      <p:ext uri="{BB962C8B-B14F-4D97-AF65-F5344CB8AC3E}">
        <p14:creationId xmlns:p14="http://schemas.microsoft.com/office/powerpoint/2010/main" val="3371292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356914" y="2434434"/>
            <a:ext cx="799770" cy="400110"/>
          </a:xfrm>
          <a:prstGeom prst="rect">
            <a:avLst/>
          </a:prstGeom>
          <a:solidFill>
            <a:schemeClr val="bg1"/>
          </a:solidFill>
        </p:spPr>
        <p:txBody>
          <a:bodyPr wrap="square" rtlCol="0">
            <a:spAutoFit/>
          </a:bodyPr>
          <a:lstStyle/>
          <a:p>
            <a:pPr algn="ctr"/>
            <a:r>
              <a:rPr lang="mn-MN" sz="1000" dirty="0">
                <a:latin typeface="Times New Roman Mon" panose="02020500000000000000" pitchFamily="18" charset="0"/>
              </a:rPr>
              <a:t>Цахилгаан тэрэг</a:t>
            </a:r>
            <a:endParaRPr lang="en-US" sz="1000" dirty="0">
              <a:latin typeface="Times New Roman Mon" panose="02020500000000000000" pitchFamily="18" charset="0"/>
            </a:endParaRPr>
          </a:p>
        </p:txBody>
      </p:sp>
      <p:sp>
        <p:nvSpPr>
          <p:cNvPr id="32" name="Oval 31">
            <a:extLst>
              <a:ext uri="{FF2B5EF4-FFF2-40B4-BE49-F238E27FC236}">
                <a16:creationId xmlns:a16="http://schemas.microsoft.com/office/drawing/2014/main" id="{AB5887D9-B5F5-4CBC-95AB-4EE2A9EF715D}"/>
              </a:ext>
            </a:extLst>
          </p:cNvPr>
          <p:cNvSpPr/>
          <p:nvPr/>
        </p:nvSpPr>
        <p:spPr>
          <a:xfrm>
            <a:off x="8152128" y="2264808"/>
            <a:ext cx="1286705" cy="121511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1" name="Picture 10">
            <a:extLst>
              <a:ext uri="{FF2B5EF4-FFF2-40B4-BE49-F238E27FC236}">
                <a16:creationId xmlns:a16="http://schemas.microsoft.com/office/drawing/2014/main" id="{7C21E45B-00B8-4179-9520-912A6BB6E9A6}"/>
              </a:ext>
            </a:extLst>
          </p:cNvPr>
          <p:cNvPicPr>
            <a:picLocks noChangeAspect="1"/>
          </p:cNvPicPr>
          <p:nvPr/>
        </p:nvPicPr>
        <p:blipFill rotWithShape="1">
          <a:blip r:embed="rId2"/>
          <a:srcRect l="7888" t="70538" r="8700" b="4763"/>
          <a:stretch/>
        </p:blipFill>
        <p:spPr>
          <a:xfrm>
            <a:off x="1657063" y="4398255"/>
            <a:ext cx="9152626" cy="1590352"/>
          </a:xfrm>
          <a:prstGeom prst="rect">
            <a:avLst/>
          </a:prstGeom>
        </p:spPr>
      </p:pic>
      <p:sp>
        <p:nvSpPr>
          <p:cNvPr id="2" name="Rectangle 1"/>
          <p:cNvSpPr/>
          <p:nvPr/>
        </p:nvSpPr>
        <p:spPr>
          <a:xfrm>
            <a:off x="682906" y="251530"/>
            <a:ext cx="9595411" cy="276999"/>
          </a:xfrm>
          <a:prstGeom prst="rect">
            <a:avLst/>
          </a:prstGeom>
          <a:solidFill>
            <a:schemeClr val="bg1"/>
          </a:solidFill>
        </p:spPr>
        <p:txBody>
          <a:bodyPr wrap="square">
            <a:spAutoFit/>
          </a:bodyPr>
          <a:lstStyle/>
          <a:p>
            <a:r>
              <a:rPr lang="ja-JP" altLang="en-US" sz="1200" b="1" dirty="0">
                <a:solidFill>
                  <a:srgbClr val="000000"/>
                </a:solidFill>
                <a:latin typeface="Times New Roman Mon" panose="02020500000000000000" pitchFamily="18" charset="0"/>
                <a:ea typeface="Meiryo UI" panose="020B0604030504040204" pitchFamily="50" charset="-128"/>
              </a:rPr>
              <a:t>②</a:t>
            </a:r>
            <a:r>
              <a:rPr lang="mn-MN" altLang="ja-JP" sz="1200" b="1" dirty="0">
                <a:solidFill>
                  <a:srgbClr val="000000"/>
                </a:solidFill>
                <a:latin typeface="Times New Roman Mon" panose="02020500000000000000" pitchFamily="18" charset="0"/>
                <a:ea typeface="Meiryo UI" panose="020B0604030504040204" pitchFamily="50" charset="-128"/>
              </a:rPr>
              <a:t>Ажил ба гэр зайтай байх: </a:t>
            </a:r>
            <a:r>
              <a:rPr lang="mn-MN" altLang="ja-JP" sz="1200" dirty="0">
                <a:solidFill>
                  <a:srgbClr val="000000"/>
                </a:solidFill>
                <a:latin typeface="Times New Roman Mon" panose="02020500000000000000" pitchFamily="18" charset="0"/>
                <a:ea typeface="Meiryo UI" panose="020B0604030504040204" pitchFamily="50" charset="-128"/>
              </a:rPr>
              <a:t>Орон нутагт амьдрах, амьдрах газрын сонголтын эрх чөлөө өргөжих, хөдөлмөрийн зах зээл глобалчлагдах</a:t>
            </a:r>
            <a:endParaRPr lang="ja-JP" altLang="en-US" sz="1200" dirty="0">
              <a:solidFill>
                <a:srgbClr val="000000"/>
              </a:solidFill>
              <a:latin typeface="Times New Roman Mon" panose="02020500000000000000" pitchFamily="18" charset="0"/>
              <a:ea typeface="Meiryo UI" panose="020B0604030504040204" pitchFamily="50" charset="-128"/>
            </a:endParaRPr>
          </a:p>
        </p:txBody>
      </p:sp>
      <p:sp>
        <p:nvSpPr>
          <p:cNvPr id="5" name="TextBox 4"/>
          <p:cNvSpPr txBox="1"/>
          <p:nvPr/>
        </p:nvSpPr>
        <p:spPr>
          <a:xfrm>
            <a:off x="682906" y="735062"/>
            <a:ext cx="2164466" cy="276999"/>
          </a:xfrm>
          <a:prstGeom prst="rect">
            <a:avLst/>
          </a:prstGeom>
          <a:solidFill>
            <a:schemeClr val="accent5">
              <a:lumMod val="75000"/>
            </a:schemeClr>
          </a:solidFill>
        </p:spPr>
        <p:txBody>
          <a:bodyPr wrap="square" rtlCol="0">
            <a:spAutoFit/>
          </a:bodyPr>
          <a:lstStyle/>
          <a:p>
            <a:r>
              <a:rPr lang="mn-MN" sz="1200" dirty="0">
                <a:solidFill>
                  <a:schemeClr val="bg1"/>
                </a:solidFill>
                <a:latin typeface="Times New Roman Mon" panose="02020500000000000000" pitchFamily="18" charset="0"/>
              </a:rPr>
              <a:t>Орон нутагт амьдрах</a:t>
            </a:r>
            <a:endParaRPr lang="en-US" sz="1200" dirty="0">
              <a:latin typeface="Times New Roman Mon" panose="02020500000000000000" pitchFamily="18" charset="0"/>
            </a:endParaRPr>
          </a:p>
        </p:txBody>
      </p:sp>
      <p:sp>
        <p:nvSpPr>
          <p:cNvPr id="7" name="TextBox 6"/>
          <p:cNvSpPr txBox="1"/>
          <p:nvPr/>
        </p:nvSpPr>
        <p:spPr>
          <a:xfrm>
            <a:off x="6215603" y="706195"/>
            <a:ext cx="4635662" cy="276999"/>
          </a:xfrm>
          <a:prstGeom prst="rect">
            <a:avLst/>
          </a:prstGeom>
          <a:solidFill>
            <a:schemeClr val="accent5">
              <a:lumMod val="75000"/>
            </a:schemeClr>
          </a:solidFill>
        </p:spPr>
        <p:txBody>
          <a:bodyPr wrap="square" rtlCol="0">
            <a:spAutoFit/>
          </a:bodyPr>
          <a:lstStyle/>
          <a:p>
            <a:r>
              <a:rPr lang="mn-MN" sz="1200" dirty="0">
                <a:solidFill>
                  <a:schemeClr val="bg1"/>
                </a:solidFill>
                <a:latin typeface="Times New Roman Mon" panose="02020500000000000000" pitchFamily="18" charset="0"/>
              </a:rPr>
              <a:t>Амьдрах газрын сонголтын эрх чөлөө өргөжих</a:t>
            </a:r>
            <a:endParaRPr lang="en-US" sz="1200" dirty="0">
              <a:latin typeface="Times New Roman Mon" panose="02020500000000000000" pitchFamily="18" charset="0"/>
            </a:endParaRPr>
          </a:p>
        </p:txBody>
      </p:sp>
      <p:sp>
        <p:nvSpPr>
          <p:cNvPr id="8" name="TextBox 7"/>
          <p:cNvSpPr txBox="1"/>
          <p:nvPr/>
        </p:nvSpPr>
        <p:spPr>
          <a:xfrm>
            <a:off x="644721" y="1054987"/>
            <a:ext cx="5373042" cy="1954381"/>
          </a:xfrm>
          <a:prstGeom prst="rect">
            <a:avLst/>
          </a:prstGeom>
          <a:solidFill>
            <a:schemeClr val="bg1"/>
          </a:solidFill>
        </p:spPr>
        <p:txBody>
          <a:bodyPr wrap="square" rtlCol="0">
            <a:spAutoFit/>
          </a:bodyPr>
          <a:lstStyle/>
          <a:p>
            <a:r>
              <a:rPr lang="mn-MN" sz="1100" b="1" dirty="0">
                <a:latin typeface="Times New Roman Mon" panose="02020500000000000000" pitchFamily="18" charset="0"/>
              </a:rPr>
              <a:t>Орон нутаг руу шилжихийг хүсэгчид 1.5 дахин өсөв.</a:t>
            </a:r>
          </a:p>
          <a:p>
            <a:pPr marL="285750" indent="-285750">
              <a:buFont typeface="Arial" panose="020B0604020202020204" pitchFamily="34" charset="0"/>
              <a:buChar char="•"/>
            </a:pPr>
            <a:r>
              <a:rPr lang="mn-MN" sz="1100" dirty="0">
                <a:latin typeface="Times New Roman Mon" panose="02020500000000000000" pitchFamily="18" charset="0"/>
              </a:rPr>
              <a:t>Орон нутаг руу шилжиж ажилламаар байна гэж хариулагсад өнгөрсөн оны 12 сард 22% байсан бол энэ оны 5 сард 36% болсон.</a:t>
            </a:r>
          </a:p>
          <a:p>
            <a:r>
              <a:rPr lang="mn-MN" sz="1100" b="1" dirty="0">
                <a:latin typeface="Times New Roman Mon" panose="02020500000000000000" pitchFamily="18" charset="0"/>
              </a:rPr>
              <a:t>Шилжих үед чухалчилдаг асуудал</a:t>
            </a:r>
          </a:p>
          <a:p>
            <a:pPr marL="285750" indent="-285750">
              <a:buFont typeface="Arial" panose="020B0604020202020204" pitchFamily="34" charset="0"/>
              <a:buChar char="•"/>
            </a:pPr>
            <a:r>
              <a:rPr lang="mn-MN" sz="1100" dirty="0">
                <a:latin typeface="Times New Roman Mon" panose="02020500000000000000" pitchFamily="18" charset="0"/>
              </a:rPr>
              <a:t>Ажлын газар 62%, жилийн амралтын өдрийн тоо 59%, жилийн орлого 39%</a:t>
            </a:r>
          </a:p>
          <a:p>
            <a:pPr marL="285750" indent="-285750">
              <a:buFont typeface="Arial" panose="020B0604020202020204" pitchFamily="34" charset="0"/>
              <a:buChar char="•"/>
            </a:pPr>
            <a:r>
              <a:rPr lang="mn-MN" sz="1100" dirty="0">
                <a:latin typeface="Times New Roman Mon" panose="02020500000000000000" pitchFamily="18" charset="0"/>
              </a:rPr>
              <a:t>“Ажилд явахад зарцуулдаг цаг 30-45 минутаас бага байвал сайн” гэсэн хүмүүс 31 хувь буюу хамгийн их.</a:t>
            </a:r>
          </a:p>
          <a:p>
            <a:pPr marL="285750" indent="-285750">
              <a:buFont typeface="Arial" panose="020B0604020202020204" pitchFamily="34" charset="0"/>
              <a:buChar char="•"/>
            </a:pPr>
            <a:r>
              <a:rPr lang="mn-MN" sz="1100" dirty="0">
                <a:latin typeface="Times New Roman Mon" panose="02020500000000000000" pitchFamily="18" charset="0"/>
              </a:rPr>
              <a:t>Зайнаас ажиллах туршлагатай хүмүүсийн 70% нь “ажилд явах цагийг богиносгохыг хүсэж байна” гэж хариулжээ.</a:t>
            </a:r>
          </a:p>
          <a:p>
            <a:endParaRPr lang="mn-MN" sz="1100" dirty="0">
              <a:latin typeface="Times New Roman Mon" panose="02020500000000000000" pitchFamily="18" charset="0"/>
            </a:endParaRPr>
          </a:p>
          <a:p>
            <a:r>
              <a:rPr lang="mn-MN" sz="1100" dirty="0">
                <a:latin typeface="Times New Roman Mon" panose="02020500000000000000" pitchFamily="18" charset="0"/>
              </a:rPr>
              <a:t>  Эх сурвалж: </a:t>
            </a:r>
            <a:r>
              <a:rPr lang="en-US" sz="1100" dirty="0">
                <a:latin typeface="Times New Roman Mon" panose="02020500000000000000" pitchFamily="18" charset="0"/>
              </a:rPr>
              <a:t>RE </a:t>
            </a:r>
            <a:r>
              <a:rPr lang="en-US" sz="1100" dirty="0" err="1">
                <a:latin typeface="Times New Roman Mon" panose="02020500000000000000" pitchFamily="18" charset="0"/>
              </a:rPr>
              <a:t>Shuukatsu</a:t>
            </a:r>
            <a:r>
              <a:rPr lang="en-US" sz="1100" dirty="0">
                <a:latin typeface="Times New Roman Mon" panose="02020500000000000000" pitchFamily="18" charset="0"/>
              </a:rPr>
              <a:t> </a:t>
            </a:r>
            <a:r>
              <a:rPr lang="en-US" sz="1100" dirty="0" err="1">
                <a:latin typeface="Times New Roman Mon" panose="02020500000000000000" pitchFamily="18" charset="0"/>
              </a:rPr>
              <a:t>Toorokukaiin</a:t>
            </a:r>
            <a:r>
              <a:rPr lang="en-US" sz="1100" dirty="0">
                <a:latin typeface="Times New Roman Mon" panose="02020500000000000000" pitchFamily="18" charset="0"/>
              </a:rPr>
              <a:t>.</a:t>
            </a:r>
            <a:r>
              <a:rPr lang="mn-MN" sz="1100" dirty="0">
                <a:latin typeface="Times New Roman Mon" panose="02020500000000000000" pitchFamily="18" charset="0"/>
              </a:rPr>
              <a:t>Анкет судалгаа.</a:t>
            </a:r>
            <a:endParaRPr lang="en-US" sz="1100" b="1" dirty="0">
              <a:latin typeface="Times New Roman Mon" panose="02020500000000000000" pitchFamily="18" charset="0"/>
            </a:endParaRPr>
          </a:p>
        </p:txBody>
      </p:sp>
      <p:sp>
        <p:nvSpPr>
          <p:cNvPr id="9" name="TextBox 8"/>
          <p:cNvSpPr txBox="1"/>
          <p:nvPr/>
        </p:nvSpPr>
        <p:spPr>
          <a:xfrm>
            <a:off x="6215604" y="1044749"/>
            <a:ext cx="4635662" cy="938719"/>
          </a:xfrm>
          <a:prstGeom prst="rect">
            <a:avLst/>
          </a:prstGeom>
          <a:solidFill>
            <a:schemeClr val="bg1"/>
          </a:solidFill>
        </p:spPr>
        <p:txBody>
          <a:bodyPr wrap="square" rtlCol="0">
            <a:spAutoFit/>
          </a:bodyPr>
          <a:lstStyle/>
          <a:p>
            <a:r>
              <a:rPr lang="mn-MN" sz="1100" b="1" dirty="0">
                <a:latin typeface="Times New Roman Mon" panose="02020500000000000000" pitchFamily="18" charset="0"/>
              </a:rPr>
              <a:t>Хотын төвөөс илүү гэрт ойрхон ажлын байрны хэрэгцээ.</a:t>
            </a:r>
          </a:p>
          <a:p>
            <a:pPr marL="180975" indent="-104775" algn="just">
              <a:buFont typeface="Arial" panose="020B0604020202020204" pitchFamily="34" charset="0"/>
              <a:buChar char="•"/>
            </a:pPr>
            <a:r>
              <a:rPr lang="mn-MN" sz="1100" dirty="0">
                <a:latin typeface="Times New Roman Mon" panose="02020500000000000000" pitchFamily="18" charset="0"/>
              </a:rPr>
              <a:t>Гэрээс ажиллахтай холбоотой асуудлыг</a:t>
            </a:r>
            <a:r>
              <a:rPr lang="en-US" sz="1100" dirty="0">
                <a:latin typeface="Times New Roman Mon" panose="02020500000000000000" pitchFamily="18" charset="0"/>
              </a:rPr>
              <a:t>(</a:t>
            </a:r>
            <a:r>
              <a:rPr lang="mn-MN" sz="1100" dirty="0">
                <a:latin typeface="Times New Roman Mon" panose="02020500000000000000" pitchFamily="18" charset="0"/>
              </a:rPr>
              <a:t>хүүхэд асрахтай хослуулах, тусгай өрөө, харилцаа холбооны орчин бүрдүүлэх</a:t>
            </a:r>
            <a:r>
              <a:rPr lang="en-US" sz="1100" dirty="0">
                <a:latin typeface="Times New Roman Mon" panose="02020500000000000000" pitchFamily="18" charset="0"/>
              </a:rPr>
              <a:t>)</a:t>
            </a:r>
            <a:r>
              <a:rPr lang="mn-MN" sz="1100" dirty="0">
                <a:latin typeface="Times New Roman Mon" panose="02020500000000000000" pitchFamily="18" charset="0"/>
              </a:rPr>
              <a:t> шийдвэрлэх үүднээс хотын төвийн офис болон гэр хоёрын хоорондын дундын байрлалд ажлын байртай болохыг хүсэгчид өсөх магадлалтай байна.</a:t>
            </a:r>
            <a:endParaRPr lang="en-US" sz="1100" b="1" dirty="0">
              <a:latin typeface="Times New Roman Mon" panose="02020500000000000000" pitchFamily="18" charset="0"/>
            </a:endParaRPr>
          </a:p>
        </p:txBody>
      </p:sp>
      <p:sp>
        <p:nvSpPr>
          <p:cNvPr id="3" name="Oval 2"/>
          <p:cNvSpPr/>
          <p:nvPr/>
        </p:nvSpPr>
        <p:spPr>
          <a:xfrm>
            <a:off x="6419922" y="2415826"/>
            <a:ext cx="981151" cy="914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000" dirty="0">
                <a:solidFill>
                  <a:schemeClr val="tx1"/>
                </a:solidFill>
                <a:latin typeface="Times New Roman Mon" panose="02020500000000000000" pitchFamily="18" charset="0"/>
              </a:rPr>
              <a:t>Хотын төв</a:t>
            </a:r>
          </a:p>
          <a:p>
            <a:pPr algn="ctr"/>
            <a:r>
              <a:rPr lang="mn-MN" sz="1000" dirty="0">
                <a:solidFill>
                  <a:schemeClr val="tx1"/>
                </a:solidFill>
                <a:latin typeface="Times New Roman Mon" panose="02020500000000000000" pitchFamily="18" charset="0"/>
              </a:rPr>
              <a:t>Ажил</a:t>
            </a:r>
            <a:endParaRPr lang="en-US" sz="1000" dirty="0">
              <a:solidFill>
                <a:schemeClr val="tx1"/>
              </a:solidFill>
              <a:latin typeface="Times New Roman Mon" panose="02020500000000000000" pitchFamily="18" charset="0"/>
            </a:endParaRPr>
          </a:p>
        </p:txBody>
      </p:sp>
      <p:sp>
        <p:nvSpPr>
          <p:cNvPr id="12" name="Oval 11"/>
          <p:cNvSpPr/>
          <p:nvPr/>
        </p:nvSpPr>
        <p:spPr>
          <a:xfrm>
            <a:off x="10257900" y="2091188"/>
            <a:ext cx="645005" cy="606275"/>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dirty="0">
                <a:solidFill>
                  <a:schemeClr val="tx1"/>
                </a:solidFill>
                <a:latin typeface="Times New Roman Mon" panose="02020500000000000000" pitchFamily="18" charset="0"/>
              </a:rPr>
              <a:t>Гэр</a:t>
            </a:r>
            <a:endParaRPr lang="en-US" sz="1400" dirty="0">
              <a:solidFill>
                <a:schemeClr val="tx1"/>
              </a:solidFill>
              <a:latin typeface="Times New Roman Mon" panose="02020500000000000000" pitchFamily="18" charset="0"/>
            </a:endParaRPr>
          </a:p>
        </p:txBody>
      </p:sp>
      <p:sp>
        <p:nvSpPr>
          <p:cNvPr id="13" name="Oval 12"/>
          <p:cNvSpPr/>
          <p:nvPr/>
        </p:nvSpPr>
        <p:spPr>
          <a:xfrm>
            <a:off x="10262223" y="2912835"/>
            <a:ext cx="645005" cy="588934"/>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400" dirty="0">
                <a:solidFill>
                  <a:schemeClr val="tx1"/>
                </a:solidFill>
                <a:latin typeface="Times New Roman Mon" panose="02020500000000000000" pitchFamily="18" charset="0"/>
              </a:rPr>
              <a:t>Гэр</a:t>
            </a:r>
            <a:endParaRPr lang="en-US" sz="1400" dirty="0">
              <a:solidFill>
                <a:schemeClr val="tx1"/>
              </a:solidFill>
              <a:latin typeface="Times New Roman Mon" panose="02020500000000000000" pitchFamily="18" charset="0"/>
            </a:endParaRPr>
          </a:p>
        </p:txBody>
      </p:sp>
      <p:sp>
        <p:nvSpPr>
          <p:cNvPr id="14" name="Oval 13"/>
          <p:cNvSpPr/>
          <p:nvPr/>
        </p:nvSpPr>
        <p:spPr>
          <a:xfrm>
            <a:off x="8330375" y="2426693"/>
            <a:ext cx="945655" cy="903533"/>
          </a:xfrm>
          <a:prstGeom prst="ellips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100" dirty="0">
                <a:solidFill>
                  <a:schemeClr val="tx1"/>
                </a:solidFill>
                <a:latin typeface="Times New Roman Mon" panose="02020500000000000000" pitchFamily="18" charset="0"/>
              </a:rPr>
              <a:t>Дундын байрлал</a:t>
            </a:r>
            <a:endParaRPr lang="en-US" sz="1100" dirty="0">
              <a:solidFill>
                <a:schemeClr val="tx1"/>
              </a:solidFill>
              <a:latin typeface="Times New Roman Mon" panose="02020500000000000000" pitchFamily="18" charset="0"/>
            </a:endParaRPr>
          </a:p>
        </p:txBody>
      </p:sp>
      <p:sp>
        <p:nvSpPr>
          <p:cNvPr id="15" name="TextBox 14"/>
          <p:cNvSpPr txBox="1"/>
          <p:nvPr/>
        </p:nvSpPr>
        <p:spPr>
          <a:xfrm>
            <a:off x="9441902" y="2345681"/>
            <a:ext cx="645004" cy="246221"/>
          </a:xfrm>
          <a:prstGeom prst="rect">
            <a:avLst/>
          </a:prstGeom>
          <a:solidFill>
            <a:schemeClr val="bg1"/>
          </a:solidFill>
        </p:spPr>
        <p:txBody>
          <a:bodyPr wrap="square" rtlCol="0">
            <a:spAutoFit/>
          </a:bodyPr>
          <a:lstStyle/>
          <a:p>
            <a:r>
              <a:rPr lang="mn-MN" sz="1000" dirty="0">
                <a:latin typeface="Times New Roman Mon" panose="02020500000000000000" pitchFamily="18" charset="0"/>
              </a:rPr>
              <a:t>Явган</a:t>
            </a:r>
            <a:endParaRPr lang="en-US" sz="1000" dirty="0">
              <a:latin typeface="Times New Roman Mon" panose="02020500000000000000" pitchFamily="18" charset="0"/>
            </a:endParaRPr>
          </a:p>
        </p:txBody>
      </p:sp>
      <p:sp>
        <p:nvSpPr>
          <p:cNvPr id="16" name="TextBox 15"/>
          <p:cNvSpPr txBox="1"/>
          <p:nvPr/>
        </p:nvSpPr>
        <p:spPr>
          <a:xfrm>
            <a:off x="6587127" y="3499586"/>
            <a:ext cx="4416706" cy="430887"/>
          </a:xfrm>
          <a:prstGeom prst="rect">
            <a:avLst/>
          </a:prstGeom>
          <a:solidFill>
            <a:schemeClr val="bg1"/>
          </a:solidFill>
        </p:spPr>
        <p:txBody>
          <a:bodyPr wrap="square" rtlCol="0">
            <a:spAutoFit/>
          </a:bodyPr>
          <a:lstStyle/>
          <a:p>
            <a:pPr algn="ctr"/>
            <a:r>
              <a:rPr lang="mn-MN" sz="1100" dirty="0">
                <a:solidFill>
                  <a:schemeClr val="accent2">
                    <a:lumMod val="75000"/>
                  </a:schemeClr>
                </a:solidFill>
                <a:latin typeface="Times New Roman Mon" panose="02020500000000000000" pitchFamily="18" charset="0"/>
              </a:rPr>
              <a:t>Ажлын байр ба төрийн үйлчилгээний функц нь дундын байрлалд төвлөрнө. </a:t>
            </a:r>
            <a:endParaRPr lang="en-US" sz="1100" dirty="0">
              <a:solidFill>
                <a:schemeClr val="accent2">
                  <a:lumMod val="75000"/>
                </a:schemeClr>
              </a:solidFill>
              <a:latin typeface="Times New Roman Mon" panose="02020500000000000000" pitchFamily="18" charset="0"/>
            </a:endParaRPr>
          </a:p>
        </p:txBody>
      </p:sp>
      <p:sp>
        <p:nvSpPr>
          <p:cNvPr id="17" name="TextBox 16"/>
          <p:cNvSpPr txBox="1"/>
          <p:nvPr/>
        </p:nvSpPr>
        <p:spPr>
          <a:xfrm>
            <a:off x="9543178" y="2989426"/>
            <a:ext cx="552192" cy="246221"/>
          </a:xfrm>
          <a:prstGeom prst="rect">
            <a:avLst/>
          </a:prstGeom>
          <a:solidFill>
            <a:schemeClr val="bg1"/>
          </a:solidFill>
        </p:spPr>
        <p:txBody>
          <a:bodyPr wrap="square" rtlCol="0">
            <a:spAutoFit/>
          </a:bodyPr>
          <a:lstStyle/>
          <a:p>
            <a:r>
              <a:rPr lang="mn-MN" sz="1000" dirty="0">
                <a:latin typeface="Times New Roman Mon" panose="02020500000000000000" pitchFamily="18" charset="0"/>
              </a:rPr>
              <a:t>Явган</a:t>
            </a:r>
            <a:endParaRPr lang="en-US" sz="1000" dirty="0">
              <a:latin typeface="Times New Roman Mon" panose="02020500000000000000" pitchFamily="18" charset="0"/>
            </a:endParaRPr>
          </a:p>
        </p:txBody>
      </p:sp>
      <p:sp>
        <p:nvSpPr>
          <p:cNvPr id="18" name="TextBox 17"/>
          <p:cNvSpPr txBox="1"/>
          <p:nvPr/>
        </p:nvSpPr>
        <p:spPr>
          <a:xfrm>
            <a:off x="682907" y="3403070"/>
            <a:ext cx="2681396" cy="276999"/>
          </a:xfrm>
          <a:prstGeom prst="rect">
            <a:avLst/>
          </a:prstGeom>
          <a:solidFill>
            <a:schemeClr val="accent5">
              <a:lumMod val="75000"/>
            </a:schemeClr>
          </a:solidFill>
        </p:spPr>
        <p:txBody>
          <a:bodyPr wrap="square" rtlCol="0">
            <a:spAutoFit/>
          </a:bodyPr>
          <a:lstStyle/>
          <a:p>
            <a:r>
              <a:rPr lang="mn-MN" sz="1200" dirty="0">
                <a:solidFill>
                  <a:schemeClr val="bg1"/>
                </a:solidFill>
                <a:latin typeface="Times New Roman Mon" panose="02020500000000000000" pitchFamily="18" charset="0"/>
              </a:rPr>
              <a:t>Хөдөлмөрийн зах зээлийн глобалчлал</a:t>
            </a:r>
            <a:endParaRPr lang="en-US" sz="1200" dirty="0">
              <a:latin typeface="Times New Roman Mon" panose="02020500000000000000" pitchFamily="18" charset="0"/>
            </a:endParaRPr>
          </a:p>
        </p:txBody>
      </p:sp>
      <p:sp>
        <p:nvSpPr>
          <p:cNvPr id="20" name="TextBox 19"/>
          <p:cNvSpPr txBox="1"/>
          <p:nvPr/>
        </p:nvSpPr>
        <p:spPr>
          <a:xfrm>
            <a:off x="836204" y="4088004"/>
            <a:ext cx="3304704" cy="246221"/>
          </a:xfrm>
          <a:prstGeom prst="rect">
            <a:avLst/>
          </a:prstGeom>
          <a:solidFill>
            <a:schemeClr val="bg1"/>
          </a:solidFill>
        </p:spPr>
        <p:txBody>
          <a:bodyPr wrap="square" rtlCol="0">
            <a:spAutoFit/>
          </a:bodyPr>
          <a:lstStyle/>
          <a:p>
            <a:r>
              <a:rPr lang="mn-MN" sz="1000" dirty="0">
                <a:latin typeface="Times New Roman Mon" panose="02020500000000000000" pitchFamily="18" charset="0"/>
              </a:rPr>
              <a:t>Эхний зааглалт </a:t>
            </a:r>
            <a:r>
              <a:rPr lang="en-US" sz="1000" dirty="0">
                <a:latin typeface="Times New Roman Mon" panose="02020500000000000000" pitchFamily="18" charset="0"/>
              </a:rPr>
              <a:t>(</a:t>
            </a:r>
            <a:r>
              <a:rPr lang="mn-MN" sz="1000" dirty="0">
                <a:latin typeface="Times New Roman Mon" panose="02020500000000000000" pitchFamily="18" charset="0"/>
              </a:rPr>
              <a:t>үйлдвэр ба хэрэглээний бүсийг зааглах</a:t>
            </a:r>
            <a:r>
              <a:rPr lang="en-US" sz="1000" dirty="0">
                <a:latin typeface="Times New Roman Mon" panose="02020500000000000000" pitchFamily="18" charset="0"/>
              </a:rPr>
              <a:t>)</a:t>
            </a:r>
          </a:p>
        </p:txBody>
      </p:sp>
      <p:sp>
        <p:nvSpPr>
          <p:cNvPr id="21" name="TextBox 20"/>
          <p:cNvSpPr txBox="1"/>
          <p:nvPr/>
        </p:nvSpPr>
        <p:spPr>
          <a:xfrm>
            <a:off x="4235301" y="4096115"/>
            <a:ext cx="2910137" cy="246221"/>
          </a:xfrm>
          <a:prstGeom prst="rect">
            <a:avLst/>
          </a:prstGeom>
          <a:solidFill>
            <a:schemeClr val="bg1"/>
          </a:solidFill>
        </p:spPr>
        <p:txBody>
          <a:bodyPr wrap="square" rtlCol="0">
            <a:spAutoFit/>
          </a:bodyPr>
          <a:lstStyle/>
          <a:p>
            <a:r>
              <a:rPr lang="mn-MN" sz="1000" dirty="0">
                <a:latin typeface="Times New Roman Mon" panose="02020500000000000000" pitchFamily="18" charset="0"/>
              </a:rPr>
              <a:t>2-р зааглалт </a:t>
            </a:r>
            <a:r>
              <a:rPr lang="en-US" sz="1000" dirty="0">
                <a:latin typeface="Times New Roman Mon" panose="02020500000000000000" pitchFamily="18" charset="0"/>
              </a:rPr>
              <a:t>(</a:t>
            </a:r>
            <a:r>
              <a:rPr lang="mn-MN" sz="1000" dirty="0">
                <a:latin typeface="Times New Roman Mon" panose="02020500000000000000" pitchFamily="18" charset="0"/>
              </a:rPr>
              <a:t>үйлдвэрлэлийн процессийг зааглах</a:t>
            </a:r>
            <a:r>
              <a:rPr lang="en-US" sz="1000" dirty="0">
                <a:latin typeface="Times New Roman Mon" panose="02020500000000000000" pitchFamily="18" charset="0"/>
              </a:rPr>
              <a:t>)</a:t>
            </a:r>
          </a:p>
        </p:txBody>
      </p:sp>
      <p:sp>
        <p:nvSpPr>
          <p:cNvPr id="22" name="TextBox 21"/>
          <p:cNvSpPr txBox="1"/>
          <p:nvPr/>
        </p:nvSpPr>
        <p:spPr>
          <a:xfrm>
            <a:off x="7459479" y="4104449"/>
            <a:ext cx="2910136" cy="246221"/>
          </a:xfrm>
          <a:prstGeom prst="rect">
            <a:avLst/>
          </a:prstGeom>
          <a:solidFill>
            <a:schemeClr val="bg1"/>
          </a:solidFill>
        </p:spPr>
        <p:txBody>
          <a:bodyPr wrap="square" rtlCol="0">
            <a:spAutoFit/>
          </a:bodyPr>
          <a:lstStyle/>
          <a:p>
            <a:r>
              <a:rPr lang="mn-MN" sz="1000" dirty="0">
                <a:latin typeface="Times New Roman Mon" panose="02020500000000000000" pitchFamily="18" charset="0"/>
              </a:rPr>
              <a:t>3-р зааглалт </a:t>
            </a:r>
            <a:r>
              <a:rPr lang="en-US" sz="1000" dirty="0">
                <a:latin typeface="Times New Roman Mon" panose="02020500000000000000" pitchFamily="18" charset="0"/>
              </a:rPr>
              <a:t>(</a:t>
            </a:r>
            <a:r>
              <a:rPr lang="mn-MN" sz="1000" dirty="0">
                <a:latin typeface="Times New Roman Mon" panose="02020500000000000000" pitchFamily="18" charset="0"/>
              </a:rPr>
              <a:t>Хувь хүний ажил үүргийг зааглах</a:t>
            </a:r>
            <a:r>
              <a:rPr lang="en-US" sz="1000" dirty="0">
                <a:latin typeface="Times New Roman Mon" panose="02020500000000000000" pitchFamily="18" charset="0"/>
              </a:rPr>
              <a:t>)</a:t>
            </a:r>
          </a:p>
        </p:txBody>
      </p:sp>
      <p:sp>
        <p:nvSpPr>
          <p:cNvPr id="23" name="TextBox 22"/>
          <p:cNvSpPr txBox="1"/>
          <p:nvPr/>
        </p:nvSpPr>
        <p:spPr>
          <a:xfrm>
            <a:off x="1736192" y="5842746"/>
            <a:ext cx="810228" cy="246221"/>
          </a:xfrm>
          <a:prstGeom prst="rect">
            <a:avLst/>
          </a:prstGeom>
          <a:solidFill>
            <a:schemeClr val="bg1"/>
          </a:solidFill>
        </p:spPr>
        <p:txBody>
          <a:bodyPr wrap="square" rtlCol="0">
            <a:spAutoFit/>
          </a:bodyPr>
          <a:lstStyle/>
          <a:p>
            <a:r>
              <a:rPr lang="mn-MN" sz="1000" dirty="0">
                <a:latin typeface="Times New Roman Mon" panose="02020500000000000000" pitchFamily="18" charset="0"/>
              </a:rPr>
              <a:t>Үйлдвэр</a:t>
            </a:r>
            <a:endParaRPr lang="en-US" sz="1000" dirty="0">
              <a:latin typeface="Times New Roman Mon" panose="02020500000000000000" pitchFamily="18" charset="0"/>
            </a:endParaRPr>
          </a:p>
        </p:txBody>
      </p:sp>
      <p:sp>
        <p:nvSpPr>
          <p:cNvPr id="24" name="TextBox 23"/>
          <p:cNvSpPr txBox="1"/>
          <p:nvPr/>
        </p:nvSpPr>
        <p:spPr>
          <a:xfrm>
            <a:off x="3144128" y="5116227"/>
            <a:ext cx="694627" cy="246221"/>
          </a:xfrm>
          <a:prstGeom prst="rect">
            <a:avLst/>
          </a:prstGeom>
          <a:solidFill>
            <a:schemeClr val="bg1"/>
          </a:solidFill>
        </p:spPr>
        <p:txBody>
          <a:bodyPr wrap="square" rtlCol="0">
            <a:spAutoFit/>
          </a:bodyPr>
          <a:lstStyle/>
          <a:p>
            <a:r>
              <a:rPr lang="mn-MN" sz="1000" dirty="0">
                <a:latin typeface="Times New Roman Mon" panose="02020500000000000000" pitchFamily="18" charset="0"/>
              </a:rPr>
              <a:t>Хэрэглээ</a:t>
            </a:r>
            <a:endParaRPr lang="en-US" sz="1000" dirty="0">
              <a:latin typeface="Times New Roman Mon" panose="02020500000000000000" pitchFamily="18" charset="0"/>
            </a:endParaRPr>
          </a:p>
        </p:txBody>
      </p:sp>
      <p:sp>
        <p:nvSpPr>
          <p:cNvPr id="25" name="TextBox 24"/>
          <p:cNvSpPr txBox="1"/>
          <p:nvPr/>
        </p:nvSpPr>
        <p:spPr>
          <a:xfrm>
            <a:off x="2655681" y="5410033"/>
            <a:ext cx="810228" cy="400110"/>
          </a:xfrm>
          <a:prstGeom prst="rect">
            <a:avLst/>
          </a:prstGeom>
          <a:solidFill>
            <a:schemeClr val="bg1"/>
          </a:solidFill>
        </p:spPr>
        <p:txBody>
          <a:bodyPr wrap="square" rtlCol="0">
            <a:spAutoFit/>
          </a:bodyPr>
          <a:lstStyle/>
          <a:p>
            <a:r>
              <a:rPr lang="mn-MN" sz="1000" dirty="0">
                <a:solidFill>
                  <a:srgbClr val="FF0000"/>
                </a:solidFill>
                <a:latin typeface="Times New Roman Mon" panose="02020500000000000000" pitchFamily="18" charset="0"/>
              </a:rPr>
              <a:t>Тээврийн хувьсгал</a:t>
            </a:r>
            <a:endParaRPr lang="en-US" sz="1000" dirty="0">
              <a:solidFill>
                <a:srgbClr val="FF0000"/>
              </a:solidFill>
              <a:latin typeface="Times New Roman Mon" panose="02020500000000000000" pitchFamily="18" charset="0"/>
            </a:endParaRPr>
          </a:p>
        </p:txBody>
      </p:sp>
      <p:sp>
        <p:nvSpPr>
          <p:cNvPr id="26" name="TextBox 25"/>
          <p:cNvSpPr txBox="1"/>
          <p:nvPr/>
        </p:nvSpPr>
        <p:spPr>
          <a:xfrm>
            <a:off x="4385398" y="5961655"/>
            <a:ext cx="2384598" cy="246221"/>
          </a:xfrm>
          <a:prstGeom prst="rect">
            <a:avLst/>
          </a:prstGeom>
          <a:solidFill>
            <a:schemeClr val="bg1"/>
          </a:solidFill>
        </p:spPr>
        <p:txBody>
          <a:bodyPr wrap="square" rtlCol="0">
            <a:spAutoFit/>
          </a:bodyPr>
          <a:lstStyle/>
          <a:p>
            <a:r>
              <a:rPr lang="en-US" sz="1000" dirty="0">
                <a:solidFill>
                  <a:srgbClr val="FF0000"/>
                </a:solidFill>
                <a:latin typeface="Times New Roman Mon" panose="02020500000000000000" pitchFamily="18" charset="0"/>
              </a:rPr>
              <a:t>ICT</a:t>
            </a:r>
            <a:r>
              <a:rPr lang="mn-MN" sz="1000" dirty="0">
                <a:solidFill>
                  <a:srgbClr val="FF0000"/>
                </a:solidFill>
                <a:latin typeface="Times New Roman Mon" panose="02020500000000000000" pitchFamily="18" charset="0"/>
              </a:rPr>
              <a:t>-ийн</a:t>
            </a:r>
            <a:r>
              <a:rPr lang="en-US" sz="1000" dirty="0">
                <a:solidFill>
                  <a:srgbClr val="FF0000"/>
                </a:solidFill>
                <a:latin typeface="Times New Roman Mon" panose="02020500000000000000" pitchFamily="18" charset="0"/>
              </a:rPr>
              <a:t> (</a:t>
            </a:r>
            <a:r>
              <a:rPr lang="mn-MN" sz="1000" dirty="0">
                <a:solidFill>
                  <a:srgbClr val="FF0000"/>
                </a:solidFill>
                <a:latin typeface="Times New Roman Mon" panose="02020500000000000000" pitchFamily="18" charset="0"/>
              </a:rPr>
              <a:t>интернет, гар утас</a:t>
            </a:r>
            <a:r>
              <a:rPr lang="en-US" sz="1000" dirty="0">
                <a:solidFill>
                  <a:srgbClr val="FF0000"/>
                </a:solidFill>
                <a:latin typeface="Times New Roman Mon" panose="02020500000000000000" pitchFamily="18" charset="0"/>
              </a:rPr>
              <a:t>)</a:t>
            </a:r>
            <a:r>
              <a:rPr lang="mn-MN" sz="1000" dirty="0">
                <a:solidFill>
                  <a:srgbClr val="FF0000"/>
                </a:solidFill>
                <a:latin typeface="Times New Roman Mon" panose="02020500000000000000" pitchFamily="18" charset="0"/>
              </a:rPr>
              <a:t> хувьсгал</a:t>
            </a:r>
            <a:endParaRPr lang="en-US" sz="1000" dirty="0">
              <a:solidFill>
                <a:srgbClr val="FF0000"/>
              </a:solidFill>
              <a:latin typeface="Times New Roman Mon" panose="02020500000000000000" pitchFamily="18" charset="0"/>
            </a:endParaRPr>
          </a:p>
        </p:txBody>
      </p:sp>
      <p:sp>
        <p:nvSpPr>
          <p:cNvPr id="27" name="TextBox 26"/>
          <p:cNvSpPr txBox="1"/>
          <p:nvPr/>
        </p:nvSpPr>
        <p:spPr>
          <a:xfrm>
            <a:off x="7776681" y="5939448"/>
            <a:ext cx="2168158" cy="246221"/>
          </a:xfrm>
          <a:prstGeom prst="rect">
            <a:avLst/>
          </a:prstGeom>
          <a:solidFill>
            <a:schemeClr val="bg1"/>
          </a:solidFill>
        </p:spPr>
        <p:txBody>
          <a:bodyPr wrap="square" rtlCol="0">
            <a:spAutoFit/>
          </a:bodyPr>
          <a:lstStyle/>
          <a:p>
            <a:r>
              <a:rPr lang="mn-MN" sz="1000" dirty="0">
                <a:solidFill>
                  <a:srgbClr val="FF0000"/>
                </a:solidFill>
                <a:latin typeface="Times New Roman Mon" panose="02020500000000000000" pitchFamily="18" charset="0"/>
              </a:rPr>
              <a:t>Хийсвэр оршихуйн </a:t>
            </a:r>
            <a:r>
              <a:rPr lang="en-US" sz="1000" dirty="0">
                <a:solidFill>
                  <a:srgbClr val="FF0000"/>
                </a:solidFill>
                <a:latin typeface="Times New Roman Mon" panose="02020500000000000000" pitchFamily="18" charset="0"/>
              </a:rPr>
              <a:t>(DX)</a:t>
            </a:r>
            <a:r>
              <a:rPr lang="mn-MN" sz="1000" dirty="0">
                <a:solidFill>
                  <a:srgbClr val="FF0000"/>
                </a:solidFill>
                <a:latin typeface="Times New Roman Mon" panose="02020500000000000000" pitchFamily="18" charset="0"/>
              </a:rPr>
              <a:t> хувьсгал</a:t>
            </a:r>
            <a:endParaRPr lang="en-US" sz="1000" dirty="0">
              <a:solidFill>
                <a:srgbClr val="FF0000"/>
              </a:solidFill>
              <a:latin typeface="Times New Roman Mon" panose="02020500000000000000" pitchFamily="18" charset="0"/>
            </a:endParaRPr>
          </a:p>
        </p:txBody>
      </p:sp>
      <p:sp>
        <p:nvSpPr>
          <p:cNvPr id="30" name="TextBox 29">
            <a:extLst>
              <a:ext uri="{FF2B5EF4-FFF2-40B4-BE49-F238E27FC236}">
                <a16:creationId xmlns:a16="http://schemas.microsoft.com/office/drawing/2014/main" id="{C11388AD-5B1A-4C94-910F-F1FA4863AFB1}"/>
              </a:ext>
            </a:extLst>
          </p:cNvPr>
          <p:cNvSpPr txBox="1"/>
          <p:nvPr/>
        </p:nvSpPr>
        <p:spPr>
          <a:xfrm>
            <a:off x="625534" y="6490122"/>
            <a:ext cx="3835555" cy="246221"/>
          </a:xfrm>
          <a:prstGeom prst="rect">
            <a:avLst/>
          </a:prstGeom>
          <a:noFill/>
        </p:spPr>
        <p:txBody>
          <a:bodyPr wrap="square">
            <a:spAutoFit/>
          </a:bodyPr>
          <a:lstStyle/>
          <a:p>
            <a:r>
              <a:rPr lang="mn-MN" sz="1000" dirty="0">
                <a:solidFill>
                  <a:schemeClr val="bg1"/>
                </a:solidFill>
                <a:latin typeface="Times New Roman Mon" panose="02020500000000000000" pitchFamily="18" charset="0"/>
              </a:rPr>
              <a:t>Ричард Болдвин, Кимура Фукунари нарыг үндэслэн боловсруулав.</a:t>
            </a:r>
            <a:endParaRPr lang="en-US" sz="1000" dirty="0">
              <a:solidFill>
                <a:schemeClr val="bg1"/>
              </a:solidFill>
              <a:latin typeface="Times New Roman Mon" panose="02020500000000000000" pitchFamily="18" charset="0"/>
            </a:endParaRPr>
          </a:p>
        </p:txBody>
      </p:sp>
      <p:sp>
        <p:nvSpPr>
          <p:cNvPr id="31" name="TextBox 30">
            <a:extLst>
              <a:ext uri="{FF2B5EF4-FFF2-40B4-BE49-F238E27FC236}">
                <a16:creationId xmlns:a16="http://schemas.microsoft.com/office/drawing/2014/main" id="{FBA2FF79-0661-4DE8-8027-4F180A51BF9B}"/>
              </a:ext>
            </a:extLst>
          </p:cNvPr>
          <p:cNvSpPr txBox="1"/>
          <p:nvPr/>
        </p:nvSpPr>
        <p:spPr>
          <a:xfrm>
            <a:off x="9678992" y="6427146"/>
            <a:ext cx="2268028" cy="307777"/>
          </a:xfrm>
          <a:prstGeom prst="rect">
            <a:avLst/>
          </a:prstGeom>
          <a:noFill/>
        </p:spPr>
        <p:txBody>
          <a:bodyPr wrap="square">
            <a:spAutoFit/>
          </a:bodyPr>
          <a:lstStyle/>
          <a:p>
            <a:r>
              <a:rPr lang="mn-MN"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Япон</a:t>
            </a: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mn-MN"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улс- Бадамханд</a:t>
            </a:r>
            <a:endParaRPr lang="en-US" sz="1400" dirty="0"/>
          </a:p>
        </p:txBody>
      </p:sp>
      <p:cxnSp>
        <p:nvCxnSpPr>
          <p:cNvPr id="34" name="Straight Arrow Connector 33">
            <a:extLst>
              <a:ext uri="{FF2B5EF4-FFF2-40B4-BE49-F238E27FC236}">
                <a16:creationId xmlns:a16="http://schemas.microsoft.com/office/drawing/2014/main" id="{6F68B9FF-C443-4067-954E-4F75A8859132}"/>
              </a:ext>
            </a:extLst>
          </p:cNvPr>
          <p:cNvCxnSpPr>
            <a:cxnSpLocks/>
            <a:endCxn id="14" idx="2"/>
          </p:cNvCxnSpPr>
          <p:nvPr/>
        </p:nvCxnSpPr>
        <p:spPr>
          <a:xfrm>
            <a:off x="7472395" y="2872363"/>
            <a:ext cx="857980" cy="609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9A2F32EF-B346-42B6-A2B8-273115185D2A}"/>
              </a:ext>
            </a:extLst>
          </p:cNvPr>
          <p:cNvCxnSpPr>
            <a:cxnSpLocks/>
            <a:stCxn id="12" idx="2"/>
          </p:cNvCxnSpPr>
          <p:nvPr/>
        </p:nvCxnSpPr>
        <p:spPr>
          <a:xfrm flipH="1">
            <a:off x="9307722" y="2394326"/>
            <a:ext cx="950178" cy="3068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4048D2A2-607D-46C9-B643-34B33B848AD4}"/>
              </a:ext>
            </a:extLst>
          </p:cNvPr>
          <p:cNvCxnSpPr>
            <a:cxnSpLocks/>
          </p:cNvCxnSpPr>
          <p:nvPr/>
        </p:nvCxnSpPr>
        <p:spPr>
          <a:xfrm flipH="1" flipV="1">
            <a:off x="9307722" y="2978041"/>
            <a:ext cx="970095" cy="190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37558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2192000" cy="365979"/>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КАНАД УЛС</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3587F0D-6A67-E759-71EC-2200BED7D8D5}"/>
              </a:ext>
            </a:extLst>
          </p:cNvPr>
          <p:cNvSpPr txBox="1"/>
          <p:nvPr/>
        </p:nvSpPr>
        <p:spPr>
          <a:xfrm>
            <a:off x="10286638" y="6412011"/>
            <a:ext cx="1686287"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Д.БЯМБАЖАРГАЛ</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4" name="Content Placeholder 3">
            <a:extLst>
              <a:ext uri="{FF2B5EF4-FFF2-40B4-BE49-F238E27FC236}">
                <a16:creationId xmlns:a16="http://schemas.microsoft.com/office/drawing/2014/main" id="{60F01788-B79F-5BDE-5BBC-C898D512FFAF}"/>
              </a:ext>
            </a:extLst>
          </p:cNvPr>
          <p:cNvSpPr txBox="1">
            <a:spLocks/>
          </p:cNvSpPr>
          <p:nvPr/>
        </p:nvSpPr>
        <p:spPr>
          <a:xfrm>
            <a:off x="1466848" y="709031"/>
            <a:ext cx="10182225" cy="570298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just">
              <a:lnSpc>
                <a:spcPct val="150000"/>
              </a:lnSpc>
            </a:pPr>
            <a:r>
              <a:rPr lang="en-US" sz="1100" dirty="0">
                <a:solidFill>
                  <a:srgbClr val="002060"/>
                </a:solidFill>
                <a:latin typeface="Times New Roman" panose="02020603050405020304" pitchFamily="18" charset="0"/>
                <a:cs typeface="Times New Roman" panose="02020603050405020304" pitchFamily="18" charset="0"/>
                <a:sym typeface="+mn-ea"/>
              </a:rPr>
              <a:t> </a:t>
            </a:r>
            <a:r>
              <a:rPr lang="mn-MN" sz="1100" dirty="0">
                <a:solidFill>
                  <a:srgbClr val="002060"/>
                </a:solidFill>
                <a:latin typeface="Times New Roman" panose="02020603050405020304" pitchFamily="18" charset="0"/>
                <a:cs typeface="Times New Roman" panose="02020603050405020304" pitchFamily="18" charset="0"/>
                <a:sym typeface="+mn-ea"/>
              </a:rPr>
              <a:t>	</a:t>
            </a:r>
            <a:r>
              <a:rPr lang="mn-MN" sz="1100" dirty="0">
                <a:solidFill>
                  <a:srgbClr val="002060"/>
                </a:solidFill>
                <a:latin typeface="Times New Roman" panose="02020603050405020304" pitchFamily="18" charset="0"/>
                <a:cs typeface="Times New Roman" panose="02020603050405020304" pitchFamily="18" charset="0"/>
              </a:rPr>
              <a:t>Жижиг дунд бизнесүүд Канадын эдийн засагт томоохон хувь нэмэр оруулдаг. Нөхцөл байдлын хувьд, 2021 онд Канад дахь бүх ажил олгогчийн бизнесийн 98.1 хувийг жижиг бизнесүүд эзэлж байна. Канадад жижиг бизнесүүд 2020 онд нийт ажиллах хүчний гуравны хоёр орчим буюу 9.7 сая хүнийг ажиллуулж байна. Харьцуулбал дунд бизнест 3.2 сая хүн (ажиллах хүчний 21.2%), том бизнест 2.3 сая хүн ажиллаж байна. Иймээс жижиг бизнесүүд канадчуудыг ажиллуулахад чухал үүрэг гүйцэтгэдэг бөгөөд эдийн засгийг сэргээхэд чухал түлхэц болдог.</a:t>
            </a:r>
          </a:p>
          <a:p>
            <a:pPr algn="just">
              <a:lnSpc>
                <a:spcPct val="150000"/>
              </a:lnSpc>
            </a:pPr>
            <a:r>
              <a:rPr lang="mn-MN" sz="1100" dirty="0">
                <a:solidFill>
                  <a:srgbClr val="002060"/>
                </a:solidFill>
                <a:latin typeface="Times New Roman" panose="02020603050405020304" pitchFamily="18" charset="0"/>
                <a:cs typeface="Times New Roman" panose="02020603050405020304" pitchFamily="18" charset="0"/>
              </a:rPr>
              <a:t>Канадын Статистикийн газар 2021 оны 10-р сарын эхнээс 11-р сарын эхэн хүртэл Канадын бизнесийн нөхцөл байдлын судалгааг явуулж, Канад дахь одоогийн бизнес эрхлэгчид ажиллаж байгаа орчин, тэдний хүлээлтийг илүү сайн ойлгохын тулд Канадын бизнесийн нөхцөл байдлын судалгааг явуулсан. Томоохон бизнес эрхлэгчидтэй харьцуулахад жижиг бизнес эрхлэгчид ашиг орлого, борлуулалт буурна гэж найдаж байсан бөгөөд ирэх гурван сарын хугацаанд бараа, үйлчилгээнийхээ эрэлт өсөх магадлал бага байсан. Жижиг бизнес эрхлэгчид эргэн төлөгдөх боломжтой засгийн газрын дэмжлэгийн хөтөлбөрөөс авсан санхүүжилтийн эргэн төлөлтөд тулгарч буй бэрхшээлийг урьдчилан таамаглах магадлал өндөр байсан.</a:t>
            </a:r>
          </a:p>
          <a:p>
            <a:pPr algn="just">
              <a:lnSpc>
                <a:spcPct val="150000"/>
              </a:lnSpc>
            </a:pPr>
            <a:r>
              <a:rPr lang="mn-MN" sz="1100" b="1" dirty="0">
                <a:solidFill>
                  <a:srgbClr val="002060"/>
                </a:solidFill>
                <a:latin typeface="Times New Roman" panose="02020603050405020304" pitchFamily="18" charset="0"/>
                <a:cs typeface="Times New Roman" panose="02020603050405020304" pitchFamily="18" charset="0"/>
              </a:rPr>
              <a:t>Өнгөрсөн улирлаас өөдрөг төсөөлөл буурсан</a:t>
            </a:r>
          </a:p>
          <a:p>
            <a:pPr algn="just">
              <a:lnSpc>
                <a:spcPct val="150000"/>
              </a:lnSpc>
            </a:pPr>
            <a:r>
              <a:rPr lang="mn-MN" sz="1100" dirty="0">
                <a:solidFill>
                  <a:srgbClr val="002060"/>
                </a:solidFill>
                <a:latin typeface="Times New Roman" panose="02020603050405020304" pitchFamily="18" charset="0"/>
                <a:cs typeface="Times New Roman" panose="02020603050405020304" pitchFamily="18" charset="0"/>
              </a:rPr>
              <a:t>Хэдийгээр бизнес эрхлэгчдийн дийлэнх нь ирэх 12 сарын төлөвийг өөдрөгөөр төсөөлж байна гэж мэдээлсэн ч жижиг бизнесүүд өөдрөг байна гэж мэдээлэх магадлал бага байна. 20-99 ажилтантай (82.6%) болон 100 ба түүнээс дээш ажилтантай (85.0%) аж ахуйн нэгжүүдийн тавны дөрөв гаруй хувьтай харьцуулахад 1-19 ажилтантай аж ахуйн нэгжүүдийн дөрөвний гурваас бага хувь нь (71.1%) ирээдүйн төлөвийг өөдрөгөөр төсөөлж байна. Эдгээр өөдрөг байдлын түвшин 1-19 ажилтантай бизнесийн бараг дөрөвний гурав (74.1%), 20-99 ажилтантай (86.9%), 100 ба түүнээс дээш ажилтантай арван аж ахуйн нэгж тутмын 9 орчим нь (74.1%) нь өнгөрсөн улирлаас бага зэрэг буурсан байна.</a:t>
            </a:r>
          </a:p>
          <a:p>
            <a:pPr algn="just">
              <a:lnSpc>
                <a:spcPct val="150000"/>
              </a:lnSpc>
            </a:pPr>
            <a:r>
              <a:rPr lang="mn-MN" sz="1100" dirty="0">
                <a:solidFill>
                  <a:srgbClr val="002060"/>
                </a:solidFill>
                <a:latin typeface="Times New Roman" panose="02020603050405020304" pitchFamily="18" charset="0"/>
                <a:cs typeface="Times New Roman" panose="02020603050405020304" pitchFamily="18" charset="0"/>
              </a:rPr>
              <a:t>Нэмж дурдахад жижиг бизнес эрхлэгчид ирээдүйн төлөвийнхөө талаар тодорхойгүй байх магадлалтай. 1-ээс 19 ажилтантай аж ахуйн нэгжүүдийн 13.9% нь ирээдүйн төлөвийнхөө талаар тодорхойгүй байсан бол 20-99 ажилтантай аж ахуйн нэгжүүдийн 7.9%, 100 ба түүнээс дээш ажилтантай аж ахуйн нэгжүүдийн 7.4% нь тодорхойгүй байна. Эдгээр хүлээлт нь 1-19 ажилтантай долоон аж ахуйн нэгж тутмын нэг нь (14.3%), 20-99 ажилтантай аж ахуйн нэгжүүдийн 7.0%, 100 ба түүнээс дээш ажилтантай аж ахуйн нэгжүүдийн 6.3% нь ирээдүйнхээ талаар тодорхойгүй байсан өнгөрсөн улирлынхтай харьцуулахад эдгээр хүлээлт нийцэж байна .</a:t>
            </a:r>
            <a:endParaRPr lang="en-US" sz="1100" dirty="0">
              <a:solidFill>
                <a:srgbClr val="002060"/>
              </a:solidFill>
              <a:latin typeface="Times New Roman" panose="02020603050405020304" pitchFamily="18" charset="0"/>
              <a:cs typeface="Times New Roman" panose="02020603050405020304" pitchFamily="18" charset="0"/>
            </a:endParaRPr>
          </a:p>
          <a:p>
            <a:pPr>
              <a:lnSpc>
                <a:spcPct val="150000"/>
              </a:lnSpc>
              <a:buFont typeface="Wingdings" panose="05000000000000000000" charset="0"/>
              <a:buChar char="l"/>
            </a:pPr>
            <a:endParaRPr lang="" altLang="en-US" sz="1100" dirty="0">
              <a:solidFill>
                <a:srgbClr val="002060"/>
              </a:solidFill>
              <a:latin typeface="Times New Roman" panose="02020603050405020304" pitchFamily="18" charset="0"/>
              <a:cs typeface="Times New Roman" panose="02020603050405020304" pitchFamily="18" charset="0"/>
            </a:endParaRPr>
          </a:p>
          <a:p>
            <a:pPr>
              <a:lnSpc>
                <a:spcPct val="150000"/>
              </a:lnSpc>
              <a:buFont typeface="Wingdings" panose="05000000000000000000" charset="0"/>
              <a:buChar char="l"/>
            </a:pPr>
            <a:endParaRPr lang="" altLang="en-US" sz="1100" dirty="0">
              <a:solidFill>
                <a:srgbClr val="002060"/>
              </a:solidFill>
              <a:latin typeface="Times New Roman" panose="02020603050405020304" pitchFamily="18" charset="0"/>
              <a:cs typeface="Times New Roman" panose="02020603050405020304" pitchFamily="18" charset="0"/>
            </a:endParaRPr>
          </a:p>
        </p:txBody>
      </p:sp>
      <p:sp>
        <p:nvSpPr>
          <p:cNvPr id="17" name="Title 1">
            <a:extLst>
              <a:ext uri="{FF2B5EF4-FFF2-40B4-BE49-F238E27FC236}">
                <a16:creationId xmlns:a16="http://schemas.microsoft.com/office/drawing/2014/main" id="{3C9F1223-C557-8DF4-FBAE-E9E1338921E9}"/>
              </a:ext>
            </a:extLst>
          </p:cNvPr>
          <p:cNvSpPr txBox="1">
            <a:spLocks/>
          </p:cNvSpPr>
          <p:nvPr/>
        </p:nvSpPr>
        <p:spPr>
          <a:xfrm>
            <a:off x="308644" y="870198"/>
            <a:ext cx="1158204" cy="720477"/>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err="1">
                <a:solidFill>
                  <a:srgbClr val="002060"/>
                </a:solidFill>
                <a:latin typeface="Times New Roman" panose="02020603050405020304" pitchFamily="18" charset="0"/>
                <a:cs typeface="Times New Roman" panose="02020603050405020304" pitchFamily="18" charset="0"/>
              </a:rPr>
              <a:t>КОВИД</a:t>
            </a:r>
            <a:r>
              <a:rPr lang="mn-MN" sz="1200" dirty="0">
                <a:solidFill>
                  <a:srgbClr val="002060"/>
                </a:solidFill>
                <a:latin typeface="Times New Roman" panose="02020603050405020304" pitchFamily="18" charset="0"/>
                <a:cs typeface="Times New Roman" panose="02020603050405020304" pitchFamily="18" charset="0"/>
              </a:rPr>
              <a:t>-19 </a:t>
            </a:r>
            <a:r>
              <a:rPr lang="mn-MN" sz="1200" dirty="0" err="1">
                <a:solidFill>
                  <a:srgbClr val="002060"/>
                </a:solidFill>
                <a:latin typeface="Times New Roman" panose="02020603050405020304" pitchFamily="18" charset="0"/>
                <a:cs typeface="Times New Roman" panose="02020603050405020304" pitchFamily="18" charset="0"/>
              </a:rPr>
              <a:t>ын</a:t>
            </a:r>
            <a:r>
              <a:rPr lang="mn-MN" sz="1200" dirty="0">
                <a:solidFill>
                  <a:srgbClr val="002060"/>
                </a:solidFill>
                <a:latin typeface="Times New Roman" panose="02020603050405020304" pitchFamily="18" charset="0"/>
                <a:cs typeface="Times New Roman" panose="02020603050405020304" pitchFamily="18" charset="0"/>
              </a:rPr>
              <a:t> үед тулгамдсан асуудлууд</a:t>
            </a:r>
          </a:p>
        </p:txBody>
      </p:sp>
      <p:sp>
        <p:nvSpPr>
          <p:cNvPr id="10" name="Title 1">
            <a:extLst>
              <a:ext uri="{FF2B5EF4-FFF2-40B4-BE49-F238E27FC236}">
                <a16:creationId xmlns:a16="http://schemas.microsoft.com/office/drawing/2014/main" id="{CB602E69-E326-81E5-BE05-F2F6E6C11344}"/>
              </a:ext>
            </a:extLst>
          </p:cNvPr>
          <p:cNvSpPr txBox="1">
            <a:spLocks/>
          </p:cNvSpPr>
          <p:nvPr/>
        </p:nvSpPr>
        <p:spPr>
          <a:xfrm>
            <a:off x="310564" y="862920"/>
            <a:ext cx="1158204" cy="720477"/>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dirty="0" err="1">
                <a:solidFill>
                  <a:srgbClr val="002060"/>
                </a:solidFill>
                <a:latin typeface="Times New Roman" panose="02020603050405020304" pitchFamily="18" charset="0"/>
                <a:cs typeface="Times New Roman" panose="02020603050405020304" pitchFamily="18" charset="0"/>
              </a:rPr>
              <a:t>КОВИД</a:t>
            </a:r>
            <a:r>
              <a:rPr lang="mn-MN" sz="1200" dirty="0">
                <a:solidFill>
                  <a:srgbClr val="002060"/>
                </a:solidFill>
                <a:latin typeface="Times New Roman" panose="02020603050405020304" pitchFamily="18" charset="0"/>
                <a:cs typeface="Times New Roman" panose="02020603050405020304" pitchFamily="18" charset="0"/>
              </a:rPr>
              <a:t>-19 </a:t>
            </a:r>
            <a:r>
              <a:rPr lang="mn-MN" sz="1200" dirty="0" err="1">
                <a:solidFill>
                  <a:srgbClr val="002060"/>
                </a:solidFill>
                <a:latin typeface="Times New Roman" panose="02020603050405020304" pitchFamily="18" charset="0"/>
                <a:cs typeface="Times New Roman" panose="02020603050405020304" pitchFamily="18" charset="0"/>
              </a:rPr>
              <a:t>ын</a:t>
            </a:r>
            <a:r>
              <a:rPr lang="mn-MN" sz="1200" dirty="0">
                <a:solidFill>
                  <a:srgbClr val="002060"/>
                </a:solidFill>
                <a:latin typeface="Times New Roman" panose="02020603050405020304" pitchFamily="18" charset="0"/>
                <a:cs typeface="Times New Roman" panose="02020603050405020304" pitchFamily="18" charset="0"/>
              </a:rPr>
              <a:t> үед тулгамдсан асуудлууд</a:t>
            </a:r>
          </a:p>
        </p:txBody>
      </p:sp>
    </p:spTree>
    <p:extLst>
      <p:ext uri="{BB962C8B-B14F-4D97-AF65-F5344CB8AC3E}">
        <p14:creationId xmlns:p14="http://schemas.microsoft.com/office/powerpoint/2010/main" val="27141545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1312857" cy="365979"/>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КАНАД УЛС</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3587F0D-6A67-E759-71EC-2200BED7D8D5}"/>
              </a:ext>
            </a:extLst>
          </p:cNvPr>
          <p:cNvSpPr txBox="1"/>
          <p:nvPr/>
        </p:nvSpPr>
        <p:spPr>
          <a:xfrm>
            <a:off x="10286638" y="6412011"/>
            <a:ext cx="1686287"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Д.БЯМБАЖАРГАЛ</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72AA3B10-1244-999B-D704-F166A52805EF}"/>
              </a:ext>
            </a:extLst>
          </p:cNvPr>
          <p:cNvSpPr txBox="1">
            <a:spLocks/>
          </p:cNvSpPr>
          <p:nvPr/>
        </p:nvSpPr>
        <p:spPr>
          <a:xfrm>
            <a:off x="616281" y="3111747"/>
            <a:ext cx="10696576" cy="269570"/>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indent="0" algn="ctr">
              <a:buNone/>
            </a:pPr>
            <a:r>
              <a:rPr lang="mn-MN" sz="1100" b="1" dirty="0">
                <a:solidFill>
                  <a:srgbClr val="002060"/>
                </a:solidFill>
                <a:latin typeface="Times New Roman" panose="02020603050405020304" pitchFamily="18" charset="0"/>
                <a:cs typeface="Times New Roman" panose="02020603050405020304" pitchFamily="18" charset="0"/>
              </a:rPr>
              <a:t>Цаашид авч хэрэгжүүлэх бодлого</a:t>
            </a:r>
            <a:endParaRPr lang="en-US" sz="1100" b="1" dirty="0">
              <a:solidFill>
                <a:srgbClr val="00206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BC77CFB-0EE2-B0D8-4AA6-23A80C34991F}"/>
              </a:ext>
            </a:extLst>
          </p:cNvPr>
          <p:cNvSpPr txBox="1"/>
          <p:nvPr/>
        </p:nvSpPr>
        <p:spPr>
          <a:xfrm>
            <a:off x="1924049" y="1032951"/>
            <a:ext cx="9388807" cy="1839350"/>
          </a:xfrm>
          <a:prstGeom prst="rect">
            <a:avLst/>
          </a:prstGeom>
          <a:noFill/>
        </p:spPr>
        <p:txBody>
          <a:bodyPr wrap="square">
            <a:spAutoFit/>
          </a:bodyPr>
          <a:lstStyle/>
          <a:p>
            <a:pPr algn="just">
              <a:lnSpc>
                <a:spcPct val="150000"/>
              </a:lnSpc>
            </a:pPr>
            <a:r>
              <a:rPr lang="mn-MN" sz="1100" dirty="0">
                <a:solidFill>
                  <a:srgbClr val="002060"/>
                </a:solidFill>
                <a:latin typeface="Times New Roman" panose="02020603050405020304" pitchFamily="18" charset="0"/>
                <a:cs typeface="Times New Roman" panose="02020603050405020304" pitchFamily="18" charset="0"/>
              </a:rPr>
              <a:t>К</a:t>
            </a:r>
            <a:r>
              <a:rPr lang="mn-MN" sz="1100" b="0" i="0" dirty="0">
                <a:solidFill>
                  <a:srgbClr val="002060"/>
                </a:solidFill>
                <a:effectLst/>
                <a:latin typeface="Times New Roman" panose="02020603050405020304" pitchFamily="18" charset="0"/>
                <a:cs typeface="Times New Roman" panose="02020603050405020304" pitchFamily="18" charset="0"/>
              </a:rPr>
              <a:t>анадын жижиг бизнесийн санхүүжилтийн хөтөлбөр нь жижиг бизнес эрхлэгчдэд эрсдэлээ зээлдүүлэгчидтэй хуваалцах замаар санхүүгийн байгууллагаас зээл авахад хялбар болгодог. Зээлийг </a:t>
            </a:r>
            <a:r>
              <a:rPr lang="mn-MN" sz="1100" b="0" i="0" dirty="0" err="1">
                <a:solidFill>
                  <a:srgbClr val="002060"/>
                </a:solidFill>
                <a:effectLst/>
                <a:latin typeface="Times New Roman" panose="02020603050405020304" pitchFamily="18" charset="0"/>
                <a:cs typeface="Times New Roman" panose="02020603050405020304" pitchFamily="18" charset="0"/>
              </a:rPr>
              <a:t>дараахь</a:t>
            </a:r>
            <a:r>
              <a:rPr lang="mn-MN" sz="1100" b="0" i="0" dirty="0">
                <a:solidFill>
                  <a:srgbClr val="002060"/>
                </a:solidFill>
                <a:effectLst/>
                <a:latin typeface="Times New Roman" panose="02020603050405020304" pitchFamily="18" charset="0"/>
                <a:cs typeface="Times New Roman" panose="02020603050405020304" pitchFamily="18" charset="0"/>
              </a:rPr>
              <a:t> зардлыг санхүүжүүлэхэд ашиглаж болно. </a:t>
            </a:r>
          </a:p>
          <a:p>
            <a:pPr marL="285750" indent="-285750" algn="just">
              <a:lnSpc>
                <a:spcPct val="150000"/>
              </a:lnSpc>
              <a:buFont typeface="Arial" panose="020B0604020202020204" pitchFamily="34" charset="0"/>
              <a:buChar char="•"/>
            </a:pPr>
            <a:r>
              <a:rPr lang="mn-MN" sz="1100" b="0" i="0" dirty="0">
                <a:solidFill>
                  <a:srgbClr val="002060"/>
                </a:solidFill>
                <a:effectLst/>
                <a:latin typeface="Times New Roman" panose="02020603050405020304" pitchFamily="18" charset="0"/>
                <a:cs typeface="Times New Roman" panose="02020603050405020304" pitchFamily="18" charset="0"/>
              </a:rPr>
              <a:t>Арилжааны зориулалтаар ашиглаж буй газар, барилга байгууламжийг худалдан авах, сайжруулах </a:t>
            </a:r>
          </a:p>
          <a:p>
            <a:pPr marL="285750" indent="-285750" algn="just">
              <a:lnSpc>
                <a:spcPct val="150000"/>
              </a:lnSpc>
              <a:buFont typeface="Arial" panose="020B0604020202020204" pitchFamily="34" charset="0"/>
              <a:buChar char="•"/>
            </a:pPr>
            <a:r>
              <a:rPr lang="mn-MN" sz="1100" b="0" i="0" dirty="0">
                <a:solidFill>
                  <a:srgbClr val="002060"/>
                </a:solidFill>
                <a:effectLst/>
                <a:latin typeface="Times New Roman" panose="02020603050405020304" pitchFamily="18" charset="0"/>
                <a:cs typeface="Times New Roman" panose="02020603050405020304" pitchFamily="18" charset="0"/>
              </a:rPr>
              <a:t>Шинэ эсвэл хуучин тоног төхөөрөмж худалдан авах, сайжруулах шинэ эсвэл одоо байгаа түрээсийн сайжруулалтыг худалдаж авах, өөрөөр хэлбэл түрээслэгчийн түрээсийн эд хөрөнгөд засвар хийх </a:t>
            </a:r>
          </a:p>
          <a:p>
            <a:pPr algn="just">
              <a:lnSpc>
                <a:spcPct val="150000"/>
              </a:lnSpc>
            </a:pPr>
            <a:r>
              <a:rPr lang="mn-MN" sz="1100" b="0" i="0" dirty="0">
                <a:solidFill>
                  <a:srgbClr val="002060"/>
                </a:solidFill>
                <a:effectLst/>
                <a:latin typeface="Times New Roman" panose="02020603050405020304" pitchFamily="18" charset="0"/>
                <a:cs typeface="Times New Roman" panose="02020603050405020304" pitchFamily="18" charset="0"/>
              </a:rPr>
              <a:t>Нэг зээлдэгчийн хувьд дээд тал нь 1,000,000 доллар байх ба үүнээс 350,000 </a:t>
            </a:r>
            <a:r>
              <a:rPr lang="mn-MN" sz="1100" b="0" i="0" dirty="0" err="1">
                <a:solidFill>
                  <a:srgbClr val="002060"/>
                </a:solidFill>
                <a:effectLst/>
                <a:latin typeface="Times New Roman" panose="02020603050405020304" pitchFamily="18" charset="0"/>
                <a:cs typeface="Times New Roman" panose="02020603050405020304" pitchFamily="18" charset="0"/>
              </a:rPr>
              <a:t>доллараас</a:t>
            </a:r>
            <a:r>
              <a:rPr lang="mn-MN" sz="1100" b="0" i="0" dirty="0">
                <a:solidFill>
                  <a:srgbClr val="002060"/>
                </a:solidFill>
                <a:effectLst/>
                <a:latin typeface="Times New Roman" panose="02020603050405020304" pitchFamily="18" charset="0"/>
                <a:cs typeface="Times New Roman" panose="02020603050405020304" pitchFamily="18" charset="0"/>
              </a:rPr>
              <a:t> илүүгүйг түрээсийн сайжруулалт худалдан авах эсвэл түрээсийн эд хөрөнгийг сайжруулах, шинэ эсвэл хуучин тоног төхөөрөмж худалдан авах, сайжруулахад зарцуулж болно.жижиг </a:t>
            </a:r>
            <a:endParaRPr lang="en-US" sz="1100" dirty="0">
              <a:solidFill>
                <a:srgbClr val="002060"/>
              </a:solidFill>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80486033-3FBE-FCD2-A77F-07D586419077}"/>
              </a:ext>
            </a:extLst>
          </p:cNvPr>
          <p:cNvSpPr txBox="1">
            <a:spLocks/>
          </p:cNvSpPr>
          <p:nvPr/>
        </p:nvSpPr>
        <p:spPr>
          <a:xfrm>
            <a:off x="616281" y="1164435"/>
            <a:ext cx="1158204" cy="720477"/>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b="1" dirty="0">
                <a:solidFill>
                  <a:srgbClr val="002060"/>
                </a:solidFill>
                <a:latin typeface="Times New Roman" panose="02020603050405020304" pitchFamily="18" charset="0"/>
                <a:cs typeface="Times New Roman" panose="02020603050405020304" pitchFamily="18" charset="0"/>
              </a:rPr>
              <a:t>Хэрэгжүүлсэн бодлого</a:t>
            </a:r>
          </a:p>
        </p:txBody>
      </p:sp>
      <p:sp>
        <p:nvSpPr>
          <p:cNvPr id="15" name="TextBox 14">
            <a:extLst>
              <a:ext uri="{FF2B5EF4-FFF2-40B4-BE49-F238E27FC236}">
                <a16:creationId xmlns:a16="http://schemas.microsoft.com/office/drawing/2014/main" id="{0F86C25B-A3C6-085C-78B2-37D0F4BE4E92}"/>
              </a:ext>
            </a:extLst>
          </p:cNvPr>
          <p:cNvSpPr txBox="1"/>
          <p:nvPr/>
        </p:nvSpPr>
        <p:spPr>
          <a:xfrm>
            <a:off x="523874" y="3620764"/>
            <a:ext cx="10881391" cy="1080617"/>
          </a:xfrm>
          <a:prstGeom prst="rect">
            <a:avLst/>
          </a:prstGeom>
          <a:noFill/>
        </p:spPr>
        <p:txBody>
          <a:bodyPr wrap="square">
            <a:spAutoFit/>
          </a:bodyPr>
          <a:lstStyle/>
          <a:p>
            <a:pPr algn="just">
              <a:lnSpc>
                <a:spcPct val="150000"/>
              </a:lnSpc>
            </a:pPr>
            <a:r>
              <a:rPr lang="mn-MN" sz="1100" b="0" i="0" dirty="0">
                <a:solidFill>
                  <a:srgbClr val="002060"/>
                </a:solidFill>
                <a:effectLst/>
                <a:latin typeface="Times New Roman" panose="02020603050405020304" pitchFamily="18" charset="0"/>
                <a:cs typeface="Times New Roman" panose="02020603050405020304" pitchFamily="18" charset="0"/>
              </a:rPr>
              <a:t>2021 оны 7-р сарын 2-оос 8-р сарын 6-ны хооронд Канад даяар бизнес эрхлэгчдийн төлөөлөгчдийг </a:t>
            </a:r>
            <a:r>
              <a:rPr lang="en-US" sz="1100" b="0" i="0" dirty="0">
                <a:solidFill>
                  <a:srgbClr val="002060"/>
                </a:solidFill>
                <a:effectLst/>
                <a:latin typeface="Times New Roman" panose="02020603050405020304" pitchFamily="18" charset="0"/>
                <a:cs typeface="Times New Roman" panose="02020603050405020304" pitchFamily="18" charset="0"/>
              </a:rPr>
              <a:t>COVID-19 </a:t>
            </a:r>
            <a:r>
              <a:rPr lang="mn-MN" sz="1100" b="0" i="0" dirty="0">
                <a:solidFill>
                  <a:srgbClr val="002060"/>
                </a:solidFill>
                <a:effectLst/>
                <a:latin typeface="Times New Roman" panose="02020603050405020304" pitchFamily="18" charset="0"/>
                <a:cs typeface="Times New Roman" panose="02020603050405020304" pitchFamily="18" charset="0"/>
              </a:rPr>
              <a:t>нь тэдний бизнес болон бизнесийн хүлээлтэд хэрхэн нөлөөлж байгаа талаар онлайн асуулгад оролцохыг урьсан. Канадын Бизнесийн Нөхцөлийн Судалгаанд ажилчдыг газарзүй, салбарын салбар, хэмжээгээр ангилсан бизнесийн байгууллагуудын давхраатай санамсаргүй түүврийг ашигладаг. Пропорцын тооцоог тохируулсан жинг ашиглан сонирхсон бүс нутагт нийт хүн амын тоог тооцоолно. Судалгааны энэ давталтын нийт түүврийн хэмжээ нь 36,294 бөгөөд үр дүнг нийт 16,925 аж ахуйн нэгжийн хариулт дээр үндэслэсэн болно</a:t>
            </a:r>
            <a:endParaRPr lang="en-US" sz="11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779284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1544300" cy="365979"/>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ИРЛАНД УЛС</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3587F0D-6A67-E759-71EC-2200BED7D8D5}"/>
              </a:ext>
            </a:extLst>
          </p:cNvPr>
          <p:cNvSpPr txBox="1"/>
          <p:nvPr/>
        </p:nvSpPr>
        <p:spPr>
          <a:xfrm>
            <a:off x="10286638" y="6412011"/>
            <a:ext cx="1686287"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Б. АЛТАНСҮХ</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72AA3B10-1244-999B-D704-F166A52805EF}"/>
              </a:ext>
            </a:extLst>
          </p:cNvPr>
          <p:cNvSpPr txBox="1">
            <a:spLocks/>
          </p:cNvSpPr>
          <p:nvPr/>
        </p:nvSpPr>
        <p:spPr>
          <a:xfrm>
            <a:off x="616280" y="2157101"/>
            <a:ext cx="10928019" cy="365979"/>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indent="0" algn="ctr">
              <a:buNone/>
            </a:pPr>
            <a:r>
              <a:rPr lang="mn-MN" sz="1100" b="1" spc="25"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Тогтвортой сэргэлтийн талаар одоохондоо ярих шаардлагагүй хэмээн тус улс 2022 оны эхний улирлаас нааш эдийн засгийн бүрэн сэргэлтийг хүлээхгүй байх хэрэгтэйг шинжээчид дүгнэж, Ирланд улсын </a:t>
            </a:r>
            <a:r>
              <a:rPr lang="mn-MN"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Засгийн газар </a:t>
            </a:r>
            <a:r>
              <a:rPr lang="mn-MN" sz="11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Ковид</a:t>
            </a:r>
            <a:r>
              <a:rPr lang="mn-MN"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-19 вирусийн үед дараах арга хэмжээг авч хэрэгжүүлэн ажилласан байна. Үүнд:</a:t>
            </a:r>
            <a:endParaRPr lang="en-US" sz="1100" b="1" dirty="0">
              <a:solidFill>
                <a:srgbClr val="002060"/>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ABC77CFB-0EE2-B0D8-4AA6-23A80C34991F}"/>
              </a:ext>
            </a:extLst>
          </p:cNvPr>
          <p:cNvSpPr txBox="1"/>
          <p:nvPr/>
        </p:nvSpPr>
        <p:spPr>
          <a:xfrm>
            <a:off x="1762125" y="816299"/>
            <a:ext cx="9867899" cy="1277273"/>
          </a:xfrm>
          <a:prstGeom prst="rect">
            <a:avLst/>
          </a:prstGeom>
          <a:noFill/>
        </p:spPr>
        <p:txBody>
          <a:bodyPr wrap="square">
            <a:spAutoFit/>
          </a:bodyPr>
          <a:lstStyle/>
          <a:p>
            <a:pPr algn="just"/>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Ирланд улс 2020 оны 1 дүгээр сараас </a:t>
            </a:r>
            <a:r>
              <a:rPr lang="mn-MN"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Ковид</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-19 вирусээр өвчилсөн анхны тохиолдол бүртгэгдэж тус улсын Засгийн газар </a:t>
            </a:r>
            <a:r>
              <a:rPr lang="mn-MN"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Ковид</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-19 вирусийн өвчлөл бүртгэгдсэн цагаас эхлэн </a:t>
            </a:r>
            <a:r>
              <a:rPr lang="mn-MN"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Ковид</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-19-ийн эсрэг шат дараалсан арга хэмжээг авч хэрэгжүүлэн ажилласан байна.</a:t>
            </a:r>
            <a:b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br>
            <a:r>
              <a:rPr lang="mn-MN" sz="1100" dirty="0">
                <a:solidFill>
                  <a:srgbClr val="002060"/>
                </a:solidFill>
                <a:effectLst/>
                <a:latin typeface="Times New Roman" panose="02020603050405020304" pitchFamily="18" charset="0"/>
                <a:ea typeface="Times New Roman" panose="02020603050405020304" pitchFamily="18" charset="0"/>
              </a:rPr>
              <a:t>Тухайлбал, 2020 оны 3-р сараас эхлэн ард иргэдэд олон улсын аялал жуулчлал, аяллын хөлөг онгоцоор аялахгүй байхыг зөвлөсөн, улмаар 2020 оны 3-р сарын сүүлчээр ард иргэдийг гэртээ байх, нийгмийн аюулгүй байдал, эрүүл мэндийг хамгаалах ажлыг орон даяар эхлүүлж, хүмүүсийг хоорондын зай барихыг шаардах зэрэг арга хэмжээг авч эхэлсэн.  </a:t>
            </a:r>
          </a:p>
          <a:p>
            <a:pPr algn="just"/>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Засгийн газраас </a:t>
            </a:r>
            <a:r>
              <a:rPr lang="mn-MN" sz="1100"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Ковид</a:t>
            </a:r>
            <a:r>
              <a:rPr lang="mn-MN" sz="1100"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 19-ийн эсрэг хязгаарлах, хойшлуулах, бууруулах гэсэн 3 үе шаттай, үе шат тус бүртээ иргэдийн эдлэх эрх, хүлээх үүргийг нарийвчлан тодорхойлсон үйл ажиллагааны төлөвлөгөө баталж хэрэгжүүлсэн. </a:t>
            </a:r>
            <a:endParaRPr lang="en-US"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80486033-3FBE-FCD2-A77F-07D586419077}"/>
              </a:ext>
            </a:extLst>
          </p:cNvPr>
          <p:cNvSpPr txBox="1">
            <a:spLocks/>
          </p:cNvSpPr>
          <p:nvPr/>
        </p:nvSpPr>
        <p:spPr>
          <a:xfrm>
            <a:off x="390525" y="832598"/>
            <a:ext cx="1158204" cy="720477"/>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b="1" dirty="0">
                <a:solidFill>
                  <a:srgbClr val="002060"/>
                </a:solidFill>
                <a:latin typeface="Times New Roman" panose="02020603050405020304" pitchFamily="18" charset="0"/>
                <a:cs typeface="Times New Roman" panose="02020603050405020304" pitchFamily="18" charset="0"/>
              </a:rPr>
              <a:t>Хэрэгжүүлсэн бодлого</a:t>
            </a:r>
          </a:p>
        </p:txBody>
      </p:sp>
      <p:sp>
        <p:nvSpPr>
          <p:cNvPr id="15" name="TextBox 14">
            <a:extLst>
              <a:ext uri="{FF2B5EF4-FFF2-40B4-BE49-F238E27FC236}">
                <a16:creationId xmlns:a16="http://schemas.microsoft.com/office/drawing/2014/main" id="{0F86C25B-A3C6-085C-78B2-37D0F4BE4E92}"/>
              </a:ext>
            </a:extLst>
          </p:cNvPr>
          <p:cNvSpPr txBox="1"/>
          <p:nvPr/>
        </p:nvSpPr>
        <p:spPr>
          <a:xfrm>
            <a:off x="390526" y="2586609"/>
            <a:ext cx="11153774" cy="3773149"/>
          </a:xfrm>
          <a:prstGeom prst="rect">
            <a:avLst/>
          </a:prstGeom>
          <a:noFill/>
        </p:spPr>
        <p:txBody>
          <a:bodyPr wrap="square">
            <a:spAutoFit/>
          </a:bodyPr>
          <a:lstStyle/>
          <a:p>
            <a:pPr marL="228600" indent="-228600">
              <a:lnSpc>
                <a:spcPct val="150000"/>
              </a:lnSpc>
              <a:buFont typeface="+mj-lt"/>
              <a:buAutoNum type="arabicPeriod"/>
            </a:pPr>
            <a:r>
              <a:rPr lang="mn-MN"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Зайнаас ажиллах зэрэг хөдөлмөр зохион байгуулалтын арга хэмжээ авах</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Байгууллагын түвшинд зайнаас ажиллуулах, ажлын цагийг уян хатан зохион байгуулах зэрэг арга хэмжээ авч зайнаас ажиллахад нь дэмжлэг болгож санхүүгийн дэмжлэг үзүүлэх, дүрэм журмаа хялбаршуулах зэрэг арга хэмжээ авсан. </a:t>
            </a:r>
          </a:p>
          <a:p>
            <a:pPr marL="228600" indent="-228600">
              <a:lnSpc>
                <a:spcPct val="150000"/>
              </a:lnSpc>
              <a:buFont typeface="+mj-lt"/>
              <a:buAutoNum type="arabicPeriod"/>
            </a:pPr>
            <a:r>
              <a:rPr lang="mn-MN"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Цалинтай өвчний чөлөө авах боломжийг нэмэгдүүлэх:</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b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Нэлээд хэдэн улс эрүүл мэндийн хувьд сайнгүй байгаа болон хөл хорионд байгаа ажилчдад цалинтай өвчний чөлөө олгох боломжтой болжээ. Ирланд, Сингапур, Өмнөд Солонгост хувиараа хөдөлмөр эрхлэгчид цалинтай чөлөө болон цалинтай өвчний чөлөө авах боломжтой болгосон байна.</a:t>
            </a:r>
            <a:endPar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228600" indent="-228600">
              <a:lnSpc>
                <a:spcPct val="150000"/>
              </a:lnSpc>
              <a:buFont typeface="+mj-lt"/>
              <a:buAutoNum type="arabicPeriod"/>
            </a:pPr>
            <a:r>
              <a:rPr lang="mn-MN"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Хөдөлмөрийн аюулгүй байдал, эрүүл ахуй(</a:t>
            </a:r>
            <a:r>
              <a:rPr lang="mn-MN" sz="11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ХАБЭА</a:t>
            </a:r>
            <a:r>
              <a:rPr lang="mn-MN"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 зөвлөгөө:</a:t>
            </a:r>
            <a:br>
              <a:rPr lang="mn-MN"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b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Ажил олгогчид, ажилтнуудад лавлах утас, зориулалтын веб сайт 11 Бодлогын арга хэмжээний хувилбар маш хурдан өөрчлөгдөж байгаа ба үйл ажиллагааны  хөрөнгө оруулалт ч байнга  шинэчлэгдэнэ. 11 Олон улсын Хөдөлмөрийн Байгууллага болон мэдээллийн хуудас тарааж ажлын байран дээрх </a:t>
            </a:r>
            <a:r>
              <a:rPr lang="mn-MN"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ХАБЭА</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 арга хэмжээ, хариу арга хэмжээний талаарх зөвлөгөө өгч байна. Японы Бизнесийн Холбоо (Keidanren) гишүүн компаниудаасаа COVID-19 тархалтын эсрэг ажлын байран дээр авч хэрэгжүүлж буй арга хэмжээний талаар санал асуулга авч байгаа бол Японы Үйлдвэрчний эвлэлийн холбоо (JTUC-RENGO) тусгай лавлах утас шинээр нээн ажиллуулж байна.</a:t>
            </a:r>
          </a:p>
          <a:p>
            <a:pPr marL="228600" indent="-228600">
              <a:lnSpc>
                <a:spcPct val="107000"/>
              </a:lnSpc>
              <a:spcAft>
                <a:spcPts val="800"/>
              </a:spcAft>
              <a:buFont typeface="+mj-lt"/>
              <a:buAutoNum type="arabicPeriod"/>
            </a:pPr>
            <a:r>
              <a:rPr lang="mn-MN"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 Ялгаварлан гадуурхахаас урьдчилан сэргийлэх:</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228600" indent="-228600">
              <a:lnSpc>
                <a:spcPct val="107000"/>
              </a:lnSpc>
              <a:spcAft>
                <a:spcPts val="800"/>
              </a:spcAft>
              <a:buFont typeface="+mj-lt"/>
              <a:buAutoNum type="arabicPeriod"/>
            </a:pP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Гутаан доромжлох, ялгаварлах, гадуурхах үзэгдэл улс орнуудад өөр өөр хэлбэрээр илэрч байна. Японд эрүүл мэндийн салбарын ажилтнууд COVID-19-тэй холбоотой дарамтад орсон гэж мэдэгдсэн бөгөөд энэ асуудлыг шийдвэрлэх зорилгоор Хууль зүйн яам дээрэлхэх, дарамтлах асуудлаар лавлах утас руу холбогдох линк бүхий веб хуудас ажиллуулсан. </a:t>
            </a:r>
          </a:p>
        </p:txBody>
      </p:sp>
    </p:spTree>
    <p:extLst>
      <p:ext uri="{BB962C8B-B14F-4D97-AF65-F5344CB8AC3E}">
        <p14:creationId xmlns:p14="http://schemas.microsoft.com/office/powerpoint/2010/main" val="37970896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1312857" cy="365979"/>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ИРЛАНД УЛС</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3587F0D-6A67-E759-71EC-2200BED7D8D5}"/>
              </a:ext>
            </a:extLst>
          </p:cNvPr>
          <p:cNvSpPr txBox="1"/>
          <p:nvPr/>
        </p:nvSpPr>
        <p:spPr>
          <a:xfrm>
            <a:off x="10286638" y="6412011"/>
            <a:ext cx="1686287"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Б. АЛТАНСҮХ</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3" name="Title 1">
            <a:extLst>
              <a:ext uri="{FF2B5EF4-FFF2-40B4-BE49-F238E27FC236}">
                <a16:creationId xmlns:a16="http://schemas.microsoft.com/office/drawing/2014/main" id="{72AA3B10-1244-999B-D704-F166A52805EF}"/>
              </a:ext>
            </a:extLst>
          </p:cNvPr>
          <p:cNvSpPr txBox="1">
            <a:spLocks/>
          </p:cNvSpPr>
          <p:nvPr/>
        </p:nvSpPr>
        <p:spPr>
          <a:xfrm>
            <a:off x="616281" y="913623"/>
            <a:ext cx="10696576" cy="365979"/>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marL="0" indent="0" algn="ctr">
              <a:buNone/>
            </a:pPr>
            <a:r>
              <a:rPr lang="mn-MN" sz="1100" b="1" spc="25"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Тогтвортой сэргэлтийн талаар одоохондоо ярих шаардлагагүй хэмээн тус улс 2022 оны эхний улирлаас нааш эдийн засгийн бүрэн сэргэлтийг хүлээхгүй байх хэрэгтэйг шинжээчид дүгнэж, Ирланд улсын </a:t>
            </a:r>
            <a:r>
              <a:rPr lang="mn-MN"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Засгийн газар </a:t>
            </a:r>
            <a:r>
              <a:rPr lang="mn-MN" sz="1100" b="1" dirty="0" err="1">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Ковид</a:t>
            </a:r>
            <a:r>
              <a:rPr lang="mn-MN" sz="1100" b="1" dirty="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-19 вирусийн үед дараах арга хэмжээг авч хэрэгжүүлэн ажилласан байна. Үүнд:</a:t>
            </a:r>
            <a:endParaRPr lang="en-US" sz="1100" b="1" dirty="0">
              <a:solidFill>
                <a:srgbClr val="002060"/>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C0D0805D-3477-3D22-4B8B-E3C1D44F2D83}"/>
              </a:ext>
            </a:extLst>
          </p:cNvPr>
          <p:cNvSpPr txBox="1"/>
          <p:nvPr/>
        </p:nvSpPr>
        <p:spPr>
          <a:xfrm>
            <a:off x="553797" y="1376284"/>
            <a:ext cx="10759060" cy="3313086"/>
          </a:xfrm>
          <a:prstGeom prst="rect">
            <a:avLst/>
          </a:prstGeom>
          <a:noFill/>
        </p:spPr>
        <p:txBody>
          <a:bodyPr wrap="square">
            <a:spAutoFit/>
          </a:bodyPr>
          <a:lstStyle/>
          <a:p>
            <a:pPr>
              <a:lnSpc>
                <a:spcPct val="107000"/>
              </a:lnSpc>
              <a:spcAft>
                <a:spcPts val="800"/>
              </a:spcAft>
            </a:pPr>
            <a:r>
              <a:rPr lang="mn-MN"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5. Эрүүл мэнд зэрэг тодорхой салбаруудад зээл, санхүүгийн дэмжлэг үзүүлэх:</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Зарим улсууд тодорхой салбаруудад санхүүгийн дэмжлэг үзүүлэхээ мэдэгдсэн. Ирландын Засгийн газар Эрүүл мэндийн Үйлчилгээний Байгууллагад 435 сая евро хуваарилж, хөдөлмөр эрхлэлтийг дэмжих, орлогын баталгааг хангасан </a:t>
            </a:r>
            <a:endPar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mn-MN"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6. Ажлын ачааллыг бууруулах, нөхөн олговор олгох:</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07000"/>
              </a:lnSpc>
              <a:spcAft>
                <a:spcPts val="800"/>
              </a:spcAft>
            </a:pP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Ажилчдын ажиллаагүй цагт нөхөн олговор олгох зэрэг цалинтай ажлын цагийг бууруулах/ажилгүйдлийн тэтгэмж хэсэгчлэн олгох арга хэмжээг өргөжүүлж, хялбаршуулсан арга хэлбэр хэрэглэж байна. Ажлын байрыг хадгалах арга хэмжээг бусад арга хэлбэрээр баталгаажуулан ажиллажээ. </a:t>
            </a:r>
          </a:p>
          <a:p>
            <a:pPr algn="just">
              <a:lnSpc>
                <a:spcPct val="107000"/>
              </a:lnSpc>
              <a:spcAft>
                <a:spcPts val="800"/>
              </a:spcAft>
            </a:pPr>
            <a:r>
              <a:rPr lang="mn-MN"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7. Санхүү/татварын хөнгөлөлт (аж ахуйн нэгжүүдэд мөн адил):</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Нэлээд хэдэн улс санхүүгийн дэмжлэг үзүүлж, татварын хөнгөлөлт үзүүлсэн ба </a:t>
            </a:r>
            <a:r>
              <a:rPr lang="mn-MN"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ЖДБЭ</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-дэд зээл, хугацаа хэтэрсэн зээлийн дүнгийн тодорхой хувьд нь батлан даалт гаргасан ба жижиг бизнесийг дэмжих зорилгоор орон нутгийн удирдлагын байгууллагуудад их хэмжээний /2.2 тэрбум фунт/ нэмэлт санхүүжилт олгосон байна. 2020 оны 3-р сар хүртэл шимтгэл, татварын төлбөрийг хойшлуулахаар шийдвэрлэж, </a:t>
            </a:r>
            <a:r>
              <a:rPr lang="mn-MN"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коронавирусийн</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нөлөөгөөр хямралд орсон компаниуд нийгмийн болон татвартай холбоотой төлбөрүүдээ хойшлуулах боломжтой төдийгүй маш хүнд эвсэл хүнд байдалд байгаа тохиолдолд татварын хөнгөлөлт эдлэх боломжтой болсон байна.</a:t>
            </a:r>
          </a:p>
          <a:p>
            <a:pPr algn="just">
              <a:lnSpc>
                <a:spcPct val="107000"/>
              </a:lnSpc>
              <a:spcAft>
                <a:spcPts val="800"/>
              </a:spcAft>
            </a:pPr>
            <a:r>
              <a:rPr lang="mn-MN" sz="105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8. Бусад арга хэмжээ:</a:t>
            </a:r>
            <a:r>
              <a:rPr lang="mn-MN" sz="10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mn-MN" sz="105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Сургууль, хүүхэд харах үйлчилгээний байгууллага хаагдчихсан байгаа бараг бүх улсуудад ажлаа хийж буй эцэг эхчүүдэд хүүхдээ асрахад нь дэмжлэг үзүүлэх зэрэг бусад арга хэмжээ авч байна. Эдийн засаг болон хөдөлмөрийн зах зээлийн эрэлтийг нэмэгдүүлэх Зорилтот санхүүгийн бодлого, валютын уян хатан зохицуулалт: </a:t>
            </a:r>
            <a:endParaRPr lang="en-US" sz="105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1401424E-9395-D30B-78F9-568807070D7A}"/>
              </a:ext>
            </a:extLst>
          </p:cNvPr>
          <p:cNvSpPr txBox="1"/>
          <p:nvPr/>
        </p:nvSpPr>
        <p:spPr>
          <a:xfrm>
            <a:off x="807524" y="5094156"/>
            <a:ext cx="10322257" cy="626838"/>
          </a:xfrm>
          <a:prstGeom prst="rect">
            <a:avLst/>
          </a:prstGeom>
          <a:noFill/>
        </p:spPr>
        <p:txBody>
          <a:bodyPr wrap="square">
            <a:spAutoFit/>
          </a:bodyPr>
          <a:lstStyle/>
          <a:p>
            <a:pPr algn="just">
              <a:lnSpc>
                <a:spcPct val="107000"/>
              </a:lnSpc>
              <a:spcAft>
                <a:spcPts val="800"/>
              </a:spcAft>
            </a:pPr>
            <a:r>
              <a:rPr lang="mn-MN"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Ирланд улс нь /2022.01.22/-аас эхлэн </a:t>
            </a:r>
            <a:r>
              <a:rPr lang="mn-MN" sz="11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коронавирусийн</a:t>
            </a:r>
            <a:r>
              <a:rPr lang="mn-MN"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эсрэг бараг бүх хязгаарлалтуудаа цуцалсан. Цөөн хэдэн халдвар хамгааллын дэглэмийг хэвээр үлдээхээр болсон байна. Үүнд, </a:t>
            </a:r>
            <a:r>
              <a:rPr lang="mn-MN" sz="11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коронавирусийн</a:t>
            </a:r>
            <a:r>
              <a:rPr lang="mn-MN"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халдварын шинжилгээ эерэг гарсан тохиолдолд өөрийгөө тусгаарлах, амны хаалт зүүх, мөн аялахдаа заавал вакцины паспорт буюу </a:t>
            </a:r>
            <a:r>
              <a:rPr lang="mn-MN" sz="11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ковидын</a:t>
            </a:r>
            <a:r>
              <a:rPr lang="mn-MN"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гэрчилгээг биедээ авч явах шаардлагуудыг дагаж мөрдөх аж.</a:t>
            </a:r>
            <a:endParaRPr lang="en-US" sz="11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028428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1312857" cy="365979"/>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ЧИЛИ УЛС</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3587F0D-6A67-E759-71EC-2200BED7D8D5}"/>
              </a:ext>
            </a:extLst>
          </p:cNvPr>
          <p:cNvSpPr txBox="1"/>
          <p:nvPr/>
        </p:nvSpPr>
        <p:spPr>
          <a:xfrm>
            <a:off x="10286638" y="6412011"/>
            <a:ext cx="1686287"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Б. БОЛДБААТАР</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8D874C21-471F-56FA-41AC-6D751372012C}"/>
              </a:ext>
            </a:extLst>
          </p:cNvPr>
          <p:cNvSpPr txBox="1"/>
          <p:nvPr/>
        </p:nvSpPr>
        <p:spPr>
          <a:xfrm>
            <a:off x="628405" y="1265093"/>
            <a:ext cx="10332027" cy="4184159"/>
          </a:xfrm>
          <a:prstGeom prst="rect">
            <a:avLst/>
          </a:prstGeom>
          <a:noFill/>
        </p:spPr>
        <p:txBody>
          <a:bodyPr wrap="square" rtlCol="0">
            <a:spAutoFit/>
          </a:bodyPr>
          <a:lstStyle/>
          <a:p>
            <a:pPr algn="just">
              <a:spcAft>
                <a:spcPts val="600"/>
              </a:spcAft>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 Чилийн Төв банк 2020 оны 3-р сарын 16-нд зээлийн хүүг 1.75%-</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иас</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 болгон бууруулж, 3-р сарын 31-нд хүүгээ 0.5% болгон бууруулна гэж мэдэгдсэн.  </a:t>
            </a:r>
            <a:endPar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R="0" algn="just">
              <a:lnSpc>
                <a:spcPct val="100000"/>
              </a:lnSpc>
              <a:spcBef>
                <a:spcPts val="0"/>
              </a:spcBef>
              <a:spcAft>
                <a:spcPts val="600"/>
              </a:spcAft>
            </a:pP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   2020 оны 3-р сарын 19-нд Засгийн газар 11.7 тэрбум ам.долларын багц эдийн засгийн онцгой байдлын I төлөвлөгөөг зарласан. Багцад дараахь зүйлс орно.</a:t>
            </a:r>
            <a:endPar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1" indent="-114300" algn="just">
              <a:spcAft>
                <a:spcPts val="600"/>
              </a:spcAft>
              <a:buFont typeface="Arial" panose="020B0604020202020204" pitchFamily="34" charset="0"/>
              <a:buChar char="•"/>
            </a:pP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Өвчтэй болон гэрээсээ ажиллах боломжгүй хүмүүст ажилгүйдлийн даатгалыг сунгах;</a:t>
            </a:r>
            <a:endPar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1" indent="-114300" algn="just">
              <a:spcAft>
                <a:spcPts val="600"/>
              </a:spcAft>
              <a:buFont typeface="Arial" panose="020B0604020202020204" pitchFamily="34" charset="0"/>
              <a:buChar char="•"/>
            </a:pP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Жижиг бизнес эрхлэгчдийн татварыг хойшлуулах;</a:t>
            </a:r>
            <a:endPar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1" indent="-114300" algn="just">
              <a:spcAft>
                <a:spcPts val="600"/>
              </a:spcAft>
              <a:buFont typeface="Arial" panose="020B0604020202020204" pitchFamily="34" charset="0"/>
              <a:buChar char="•"/>
            </a:pP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Албан ёсны ажил эрхлээгүй 2 сая орчим ажилчдад мөнгөн урамшуулал олгох.</a:t>
            </a:r>
            <a:endPar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228600" indent="-228600" algn="just">
              <a:lnSpc>
                <a:spcPct val="100000"/>
              </a:lnSpc>
              <a:spcAft>
                <a:spcPts val="600"/>
              </a:spcAft>
              <a:buAutoNum type="arabicPeriod" startAt="3"/>
            </a:pP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2020 оны 3-р сарын 22-нд Чилийн засгийн газар ажлын байрыг хадгалах, жижиг бизнесүүдэд туслах зорилгоор 5.5 тэрбум ам.долларын яаралтай тусламжийн шинэ багцад нэмэлт санхүүжилт олгохоо мэдэгдэв.</a:t>
            </a:r>
          </a:p>
          <a:p>
            <a:pPr marL="0" marR="0" indent="0">
              <a:lnSpc>
                <a:spcPct val="107000"/>
              </a:lnSpc>
              <a:spcBef>
                <a:spcPts val="0"/>
              </a:spcBef>
              <a:spcAft>
                <a:spcPts val="800"/>
              </a:spcAft>
              <a:buNone/>
            </a:pP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4.  2020 оны 4-р сарын 8-нд энэхүү Онцгой байдлын эдийн засгийн төлөвлөгөө II хэрэгжиж эхэлсэн. </a:t>
            </a:r>
            <a:r>
              <a:rPr lang="mn-MN"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Дараахь</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арга хэмжээг авч хэрэгжүүлэв:</a:t>
            </a:r>
            <a:endPar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1" indent="-171450">
              <a:lnSpc>
                <a:spcPct val="107000"/>
              </a:lnSpc>
              <a:spcBef>
                <a:spcPts val="0"/>
              </a:spcBef>
              <a:buFont typeface="Arial" panose="020B0604020202020204" pitchFamily="34" charset="0"/>
              <a:buChar char="•"/>
            </a:pP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Хувиараа хөдөлмөр эрхлэгчдийн орлогын албан татварын түргэвчилсэн буцаан олголт (2020 оны тавдугаар сард биш 2020 оны дөрөвдүгээр сард).</a:t>
            </a:r>
            <a:endPar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1" indent="-171450">
              <a:lnSpc>
                <a:spcPct val="107000"/>
              </a:lnSpc>
              <a:spcBef>
                <a:spcPts val="0"/>
              </a:spcBef>
              <a:buFont typeface="Arial" panose="020B0604020202020204" pitchFamily="34" charset="0"/>
              <a:buChar char="•"/>
            </a:pP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Хувиараа хөдөлмөр эрхлэгчдэд 2020 оны 1, 2 дугаар сард суутган авсан орлогын албан татварын нэмэгдэл буцаан олголт (10.75%).</a:t>
            </a:r>
            <a:endPar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1" indent="-171450">
              <a:lnSpc>
                <a:spcPct val="107000"/>
              </a:lnSpc>
              <a:spcBef>
                <a:spcPts val="0"/>
              </a:spcBef>
              <a:buFont typeface="Arial" panose="020B0604020202020204" pitchFamily="34" charset="0"/>
              <a:buChar char="•"/>
            </a:pP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 ахуйн нэгжийн орлогын албан татварын дансанд сар бүр заавал төлөх түр төлбөрийг ирэх 3 сарын хугацаанд түдгэлзүүлэх. Энэ арга хэмжээ нь 700,000 аж ахуйн нэгжид ашигтай байх ёстой.</a:t>
            </a:r>
            <a:endPar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1" indent="-171450">
              <a:lnSpc>
                <a:spcPct val="107000"/>
              </a:lnSpc>
              <a:spcBef>
                <a:spcPts val="0"/>
              </a:spcBef>
              <a:buFont typeface="Arial" panose="020B0604020202020204" pitchFamily="34" charset="0"/>
              <a:buChar char="•"/>
            </a:pP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Дараагийн 3 сарын НӨАТ-ын төлбөрийг хойшлуулах. 350,000 UF (ойролцоогоор 12 сая ам. доллар) -аас бага борлуулалттай бизнест хамаарна. Тэд НӨАТ-аа 6-12 сарын хугацаанд төлөх боломжтой болно. хэсэгчлэн (хэмжээнээс нь хамаарч) 0% хүүтэй. Энэ арга хэмжээ нь 240,000 аж ахуйн нэгжид ашигтай байх ёстой</a:t>
            </a:r>
            <a:endPar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1" indent="-171450">
              <a:lnSpc>
                <a:spcPct val="107000"/>
              </a:lnSpc>
              <a:spcBef>
                <a:spcPts val="0"/>
              </a:spcBef>
              <a:buFont typeface="Arial" panose="020B0604020202020204" pitchFamily="34" charset="0"/>
              <a:buChar char="•"/>
            </a:pPr>
            <a:r>
              <a:rPr lang="mn-MN"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ЖДҮ</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-ийн орлогын албан татварын түргэвчилсэн буцаан олголт (2020 оны тавдугаар сард биш 2020 оны дөрөвдүгээр сард). Энэ арга хэмжээ нь 500,000 </a:t>
            </a:r>
            <a:r>
              <a:rPr lang="mn-MN"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ЖДҮ</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 ашигтай байх ёстой.</a:t>
            </a:r>
            <a:endPar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1" indent="-171450">
              <a:lnSpc>
                <a:spcPct val="107000"/>
              </a:lnSpc>
              <a:spcBef>
                <a:spcPts val="0"/>
              </a:spcBef>
              <a:buFont typeface="Arial" panose="020B0604020202020204" pitchFamily="34" charset="0"/>
              <a:buChar char="•"/>
            </a:pPr>
            <a:r>
              <a:rPr lang="mn-MN"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ЖДҮ</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-ийн ААНОАТ-ын төлбөрийг 2020 оны 4-р сараас 7-р сар хүртэл хойшлуулах. ААНОАТ-ын тайланг 4-р сард (ердийнх шиг) өгнө. Энэ арга хэмжээ нь 140,000 </a:t>
            </a:r>
            <a:r>
              <a:rPr lang="mn-MN"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ЖДҮ</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 ашигтай байх ёстой.</a:t>
            </a:r>
            <a:endPar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571500" lvl="1" indent="-171450">
              <a:lnSpc>
                <a:spcPct val="107000"/>
              </a:lnSpc>
              <a:spcBef>
                <a:spcPts val="0"/>
              </a:spcBef>
              <a:spcAft>
                <a:spcPts val="800"/>
              </a:spcAft>
              <a:buFont typeface="Arial" panose="020B0604020202020204" pitchFamily="34" charset="0"/>
              <a:buChar char="•"/>
            </a:pP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2020 оны 4 дүгээр сард төлөх Хөрөнгийн албан татварыг 0 хувийн хүүтэй төлөх хугацааг хойшлуулах. UF 350,000 (ойролцоогоор 12 сая ам. доллар)-аас бага борлуулалттай бизнест хамаарна. Хойшлогдсон төлбөрийг 2020 оны 6, 9, 11 дүгээр сард төлөх дараагийн 3 төлбөрийн хамт төлнө.</a:t>
            </a:r>
            <a:endPar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Title 1">
            <a:extLst>
              <a:ext uri="{FF2B5EF4-FFF2-40B4-BE49-F238E27FC236}">
                <a16:creationId xmlns:a16="http://schemas.microsoft.com/office/drawing/2014/main" id="{4F8A11E5-F2A5-8DFC-0289-BA657CDDE4E5}"/>
              </a:ext>
            </a:extLst>
          </p:cNvPr>
          <p:cNvSpPr txBox="1">
            <a:spLocks/>
          </p:cNvSpPr>
          <p:nvPr/>
        </p:nvSpPr>
        <p:spPr>
          <a:xfrm>
            <a:off x="390524" y="832598"/>
            <a:ext cx="2143125" cy="365979"/>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b="1" dirty="0">
                <a:solidFill>
                  <a:srgbClr val="002060"/>
                </a:solidFill>
                <a:latin typeface="Times New Roman" panose="02020603050405020304" pitchFamily="18" charset="0"/>
                <a:cs typeface="Times New Roman" panose="02020603050405020304" pitchFamily="18" charset="0"/>
              </a:rPr>
              <a:t>Хэрэгжүүлсэн бодлого</a:t>
            </a:r>
          </a:p>
        </p:txBody>
      </p:sp>
    </p:spTree>
    <p:extLst>
      <p:ext uri="{BB962C8B-B14F-4D97-AF65-F5344CB8AC3E}">
        <p14:creationId xmlns:p14="http://schemas.microsoft.com/office/powerpoint/2010/main" val="4101889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1312857" cy="365979"/>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ЧИЛИ УЛС</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3587F0D-6A67-E759-71EC-2200BED7D8D5}"/>
              </a:ext>
            </a:extLst>
          </p:cNvPr>
          <p:cNvSpPr txBox="1"/>
          <p:nvPr/>
        </p:nvSpPr>
        <p:spPr>
          <a:xfrm>
            <a:off x="10286638" y="6412011"/>
            <a:ext cx="1686287"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Б. БОЛДБААТАР</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4F8A11E5-F2A5-8DFC-0289-BA657CDDE4E5}"/>
              </a:ext>
            </a:extLst>
          </p:cNvPr>
          <p:cNvSpPr txBox="1">
            <a:spLocks/>
          </p:cNvSpPr>
          <p:nvPr/>
        </p:nvSpPr>
        <p:spPr>
          <a:xfrm>
            <a:off x="390524" y="832598"/>
            <a:ext cx="2143125" cy="365979"/>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b="1" dirty="0">
                <a:solidFill>
                  <a:srgbClr val="002060"/>
                </a:solidFill>
                <a:latin typeface="Times New Roman" panose="02020603050405020304" pitchFamily="18" charset="0"/>
                <a:cs typeface="Times New Roman" panose="02020603050405020304" pitchFamily="18" charset="0"/>
              </a:rPr>
              <a:t>Хэрэгжүүлсэн бодлого</a:t>
            </a:r>
          </a:p>
        </p:txBody>
      </p:sp>
      <p:sp>
        <p:nvSpPr>
          <p:cNvPr id="6" name="Content Placeholder 4">
            <a:extLst>
              <a:ext uri="{FF2B5EF4-FFF2-40B4-BE49-F238E27FC236}">
                <a16:creationId xmlns:a16="http://schemas.microsoft.com/office/drawing/2014/main" id="{65515E88-9710-D6DB-563C-983FD403DF51}"/>
              </a:ext>
            </a:extLst>
          </p:cNvPr>
          <p:cNvSpPr txBox="1">
            <a:spLocks/>
          </p:cNvSpPr>
          <p:nvPr/>
        </p:nvSpPr>
        <p:spPr>
          <a:xfrm>
            <a:off x="809625" y="1443831"/>
            <a:ext cx="10648950" cy="4252119"/>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just">
              <a:lnSpc>
                <a:spcPct val="107000"/>
              </a:lnSpc>
              <a:spcBef>
                <a:spcPts val="0"/>
              </a:spcBef>
              <a:spcAft>
                <a:spcPts val="800"/>
              </a:spcAft>
              <a:buNone/>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5. 2020 оны 4-р сарын 27-ны өдөр засгийн газар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ЖДҮ</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-ийн төрийн гүйцэтгэгчээр оролцох оролцоог хөнгөвчлөх </a:t>
            </a:r>
            <a:r>
              <a:rPr lang="mn-MN"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Компра</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Агил хөтөлбөрийг танилцууллаа. Хөтөлбөрийг CLP 1.5 сая (1,773 ам. доллар) -аас доош үнийн дүнтэй бүх худалдан авалтад хэрэглэнэ, энэ нь засгийн газрын бүх худалдан авалтын 80%-ийг эзэлж байна.</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Цаашилбал, 4-р сараас өнөөг хүртэл хүлээгдэж буй бүх нэхэмжлэхийг улсын төв засгийн газраас төлнө. Нэмж дурдахад, энэ процессын дараа гаргасан нэхэмжлэхийг 30 хүртэлх хоногийн дотор төлнө.</a:t>
            </a:r>
          </a:p>
          <a:p>
            <a:pPr marL="0" indent="0" algn="just">
              <a:lnSpc>
                <a:spcPct val="107000"/>
              </a:lnSpc>
              <a:spcBef>
                <a:spcPts val="0"/>
              </a:spcBef>
              <a:spcAft>
                <a:spcPts val="800"/>
              </a:spcAft>
              <a:buNone/>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6. </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2020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оны</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4-р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сарын</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28-нд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засгийн</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газар</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Banco Estado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компаниас</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жижиг</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бизнес</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эрхлэгчдэд</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зориулсан</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3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тэрбум</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ам.долларын</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баталгааны</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санг</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эхлүүлэв</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Хөтөлбөр</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нь</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24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тэрбум</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ам.долларын</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баталгаа</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гаргах</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бөгөөд</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тус</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улсын</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компаниудын</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99.8%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нь</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ашиг</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хүртэх</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болно</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342900" indent="-342900" algn="just">
              <a:lnSpc>
                <a:spcPct val="107000"/>
              </a:lnSpc>
              <a:spcBef>
                <a:spcPts val="0"/>
              </a:spcBef>
              <a:spcAft>
                <a:spcPts val="800"/>
              </a:spcAft>
              <a:buFont typeface="+mj-lt"/>
              <a:buAutoNum type="arabicPeriod"/>
            </a:pPr>
            <a:endPar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7000"/>
              </a:lnSpc>
              <a:spcBef>
                <a:spcPts val="0"/>
              </a:spcBef>
              <a:spcAft>
                <a:spcPts val="800"/>
              </a:spcAft>
              <a:buNone/>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7. </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2020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оны</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4-р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сарын</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29-нд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засгийн</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газар</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1.2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сая</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бие</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даасан</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ажилчдыг</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хамгаалах</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шинэ</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хуулийн</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төсөлд</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гарын</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үсэг</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зурж</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орлого</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нь</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дор</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хаяж</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20%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иар</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буурсан</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хувиараа</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хөдөлмөр</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эрхлэгчдэд</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ашиг</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тусаа</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өгөх</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орлогын</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хамгаалалтын</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даатгалын</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шинэ</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тогтолцоог</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бий</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болгов</a:t>
            </a:r>
            <a:r>
              <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endPar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0" marR="0" indent="0">
              <a:lnSpc>
                <a:spcPct val="107000"/>
              </a:lnSpc>
              <a:spcBef>
                <a:spcPts val="0"/>
              </a:spcBef>
              <a:spcAft>
                <a:spcPts val="800"/>
              </a:spcAft>
              <a:buNone/>
            </a:pP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8.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Санхүүгийн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зах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зээлийн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хорооноос</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ахуйн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нэгж</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өрхүүдэд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зээлийн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урсгалыг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хөнгөвчлөх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цогц</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арга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хэмжээг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танилцуулсан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бөгөөд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үүнд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indent="-114300">
              <a:lnSpc>
                <a:spcPct val="107000"/>
              </a:lnSpc>
              <a:spcBef>
                <a:spcPts val="0"/>
              </a:spcBef>
              <a:spcAft>
                <a:spcPts val="800"/>
              </a:spcAft>
              <a:buFont typeface="Arial" panose="020B0604020202020204" pitchFamily="34" charset="0"/>
              <a:buChar char="•"/>
            </a:pP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хойшлуулсан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зээлийн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байгуулахад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онцгой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зохицуулалт</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хийх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indent="-114300">
              <a:lnSpc>
                <a:spcPct val="107000"/>
              </a:lnSpc>
              <a:spcBef>
                <a:spcPts val="0"/>
              </a:spcBef>
              <a:spcAft>
                <a:spcPts val="800"/>
              </a:spcAft>
              <a:buFont typeface="Arial" panose="020B0604020202020204" pitchFamily="34" charset="0"/>
              <a:buChar char="•"/>
            </a:pP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ЖДҮ-</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зээлийг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хамгаалахын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тулд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ипотекийн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зээлийн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баталгааг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ашиглах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indent="-114300">
              <a:lnSpc>
                <a:spcPct val="107000"/>
              </a:lnSpc>
              <a:spcBef>
                <a:spcPts val="0"/>
              </a:spcBef>
              <a:spcAft>
                <a:spcPts val="800"/>
              </a:spcAft>
              <a:buFont typeface="Arial" panose="020B0604020202020204" pitchFamily="34" charset="0"/>
              <a:buChar char="•"/>
            </a:pP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үүсмэл</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хөрөнгийн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гүйлгээний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төлбөр</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болон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ашиг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орлого</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болгон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хүлээн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авсан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хөрөнгийн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зохицуулалтад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хийсэн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залруулга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indent="-114300">
              <a:lnSpc>
                <a:spcPct val="107000"/>
              </a:lnSpc>
              <a:spcBef>
                <a:spcPts val="0"/>
              </a:spcBef>
              <a:spcAft>
                <a:spcPts val="800"/>
              </a:spcAft>
              <a:buFont typeface="Arial" panose="020B0604020202020204" pitchFamily="34" charset="0"/>
              <a:buChar char="•"/>
            </a:pP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Базел</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III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стандартыг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хэрэгжүүлэх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цагийн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хуваарийг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хянаж</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эхлэх</a:t>
            </a:r>
            <a:endPar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685800" lvl="1" indent="-228600">
              <a:lnSpc>
                <a:spcPct val="107000"/>
              </a:lnSpc>
              <a:spcBef>
                <a:spcPts val="0"/>
              </a:spcBef>
              <a:spcAft>
                <a:spcPts val="800"/>
              </a:spcAft>
              <a:buFont typeface="+mj-lt"/>
              <a:buAutoNum type="arabicPeriod"/>
            </a:pPr>
            <a:endPar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Bef>
                <a:spcPts val="0"/>
              </a:spcBef>
              <a:spcAft>
                <a:spcPts val="800"/>
              </a:spcAft>
              <a:buNone/>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9.   </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2020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оны</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6-р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сарын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15-нд 12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тэрбум</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ам.долларын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урамшууллын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багцын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талаар</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тохиролцоонд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хүрсэн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Шинэ</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арга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хэмжээ</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нь</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ядуу</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өрх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ажилгүйчүүдийн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орлогыг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нэмэгдүүлэх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ажлын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байр</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бий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болгох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ЖДҮ-</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татварыг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бууруулах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зэрэг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болно</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p>
          <a:p>
            <a:pPr marL="342900" indent="-342900" algn="just">
              <a:lnSpc>
                <a:spcPct val="107000"/>
              </a:lnSpc>
              <a:spcBef>
                <a:spcPts val="0"/>
              </a:spcBef>
              <a:spcAft>
                <a:spcPts val="800"/>
              </a:spcAft>
              <a:buFont typeface="+mj-lt"/>
              <a:buAutoNum type="arabicPeriod"/>
            </a:pPr>
            <a:endParaRPr lang="en-US"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2580300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1312857" cy="365979"/>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ЧИЛИ УЛС</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3587F0D-6A67-E759-71EC-2200BED7D8D5}"/>
              </a:ext>
            </a:extLst>
          </p:cNvPr>
          <p:cNvSpPr txBox="1"/>
          <p:nvPr/>
        </p:nvSpPr>
        <p:spPr>
          <a:xfrm>
            <a:off x="10286638" y="6412011"/>
            <a:ext cx="1686287"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Б. БОЛДБААТАР</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4F8A11E5-F2A5-8DFC-0289-BA657CDDE4E5}"/>
              </a:ext>
            </a:extLst>
          </p:cNvPr>
          <p:cNvSpPr txBox="1">
            <a:spLocks/>
          </p:cNvSpPr>
          <p:nvPr/>
        </p:nvSpPr>
        <p:spPr>
          <a:xfrm>
            <a:off x="390524" y="832598"/>
            <a:ext cx="2143125" cy="365979"/>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200" b="1" dirty="0">
                <a:solidFill>
                  <a:srgbClr val="002060"/>
                </a:solidFill>
                <a:latin typeface="Times New Roman" panose="02020603050405020304" pitchFamily="18" charset="0"/>
                <a:cs typeface="Times New Roman" panose="02020603050405020304" pitchFamily="18" charset="0"/>
              </a:rPr>
              <a:t>Хэрэгжүүлсэн бодлого</a:t>
            </a:r>
          </a:p>
        </p:txBody>
      </p:sp>
      <p:sp>
        <p:nvSpPr>
          <p:cNvPr id="7" name="TextBox 6">
            <a:extLst>
              <a:ext uri="{FF2B5EF4-FFF2-40B4-BE49-F238E27FC236}">
                <a16:creationId xmlns:a16="http://schemas.microsoft.com/office/drawing/2014/main" id="{747E15DF-B8E5-BD67-12CA-EBC22F6144E7}"/>
              </a:ext>
            </a:extLst>
          </p:cNvPr>
          <p:cNvSpPr txBox="1"/>
          <p:nvPr/>
        </p:nvSpPr>
        <p:spPr>
          <a:xfrm>
            <a:off x="521032" y="1680873"/>
            <a:ext cx="10975643" cy="3593933"/>
          </a:xfrm>
          <a:prstGeom prst="rect">
            <a:avLst/>
          </a:prstGeom>
          <a:noFill/>
        </p:spPr>
        <p:txBody>
          <a:bodyPr wrap="square">
            <a:spAutoFit/>
          </a:bodyPr>
          <a:lstStyle/>
          <a:p>
            <a:pPr marL="0" indent="0" algn="just">
              <a:lnSpc>
                <a:spcPct val="107000"/>
              </a:lnSpc>
              <a:spcBef>
                <a:spcPts val="0"/>
              </a:spcBef>
              <a:spcAft>
                <a:spcPts val="800"/>
              </a:spcAft>
              <a:buNone/>
            </a:pPr>
            <a:r>
              <a:rPr lang="mn-MN"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10.  </a:t>
            </a:r>
            <a:r>
              <a:rPr lang="en-US" sz="11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Засгийн</a:t>
            </a:r>
            <a:r>
              <a:rPr lang="en-US"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газар</a:t>
            </a:r>
            <a:r>
              <a:rPr lang="en-US"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мөн</a:t>
            </a:r>
            <a:r>
              <a:rPr lang="en-US"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бүтцийн</a:t>
            </a:r>
            <a:r>
              <a:rPr lang="en-US"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бодлогын</a:t>
            </a:r>
            <a:r>
              <a:rPr lang="en-US"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хэд</a:t>
            </a:r>
            <a:r>
              <a:rPr lang="en-US"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хэдэн</a:t>
            </a:r>
            <a:r>
              <a:rPr lang="en-US"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арга</a:t>
            </a:r>
            <a:r>
              <a:rPr lang="en-US"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хэмжээ</a:t>
            </a:r>
            <a:r>
              <a:rPr lang="en-US"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авсан</a:t>
            </a:r>
            <a:r>
              <a:rPr lang="en-US"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бөгөөд</a:t>
            </a:r>
            <a:r>
              <a:rPr lang="en-US"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үүнд</a:t>
            </a:r>
            <a:r>
              <a:rPr lang="en-US" sz="11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457200" lvl="1" indent="0" algn="just">
              <a:lnSpc>
                <a:spcPct val="107000"/>
              </a:lnSpc>
              <a:spcBef>
                <a:spcPts val="0"/>
              </a:spcBef>
              <a:spcAft>
                <a:spcPts val="800"/>
              </a:spcAft>
              <a:buNone/>
            </a:pP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mn-MN"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a:t>
            </a:r>
            <a:r>
              <a:rPr lang="en-US" sz="11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нлайн</a:t>
            </a:r>
            <a:r>
              <a:rPr lang="mn-MN"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ЖДҮ :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Эдийн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засаг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хөгжил</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аялал</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жуулчлалын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яамны</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ЖДҮ-</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ээ</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дижиталчилъя</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хөтөлбөрийн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хүрээнд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Хөгжлийн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корпораци</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Корфо</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санаачилга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гаргасан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Энэ</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нь</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ЖДҮ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эрхлэгчдэд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бэлэн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дижитал</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технологийг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ашиглан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борлуулалтаа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нэмэгдүүлж</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зардлаа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бууруулж</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үйлчлүүлэгчид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болон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үйлчилгээ</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үзүүлэгчтэй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харилцах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харилцаагаа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сайжруулахыг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эрмэлздэг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Нэмж</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дурдахад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энэ</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нь</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онлайнаар</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борлуулахад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туслах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сургалтын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агуулгыг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ямар</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ч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үнэгүйгээр</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ашиглах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боломжтой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болгодог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Энэхүү</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санаачилга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нь</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цахим</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худалдаа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нийгмийн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сүлжээ</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төлбөрийн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арга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дижитал</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маркетинг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гэх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мэт</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онцгой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агуулгад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нэвтрэх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боломжийг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олгоно</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457200" lvl="1" indent="0" algn="just">
              <a:lnSpc>
                <a:spcPct val="107000"/>
              </a:lnSpc>
              <a:spcBef>
                <a:spcPts val="0"/>
              </a:spcBef>
              <a:spcAft>
                <a:spcPts val="800"/>
              </a:spcAft>
              <a:buNone/>
            </a:pPr>
            <a:r>
              <a:rPr lang="mn-MN"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Хөдөлмөрийн</a:t>
            </a:r>
            <a:r>
              <a:rPr lang="en-US"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тухай</a:t>
            </a:r>
            <a:r>
              <a:rPr lang="en-US"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хуульд</a:t>
            </a:r>
            <a:r>
              <a:rPr lang="en-US"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нэмэлт</a:t>
            </a:r>
            <a:r>
              <a:rPr lang="en-US"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өөрчлөлт</a:t>
            </a:r>
            <a:r>
              <a:rPr lang="en-US"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оруулах</a:t>
            </a:r>
            <a:r>
              <a:rPr lang="en-US"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тухай</a:t>
            </a:r>
            <a:r>
              <a:rPr lang="en-US"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хуулийн</a:t>
            </a:r>
            <a:r>
              <a:rPr lang="en-US"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b="1" i="1"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өөрчлөлт</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Хөдөлмөрийн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тухай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хуульд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нэмэлт</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өөрчлөлт</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оруулж</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ажил</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олгогч</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ажилтан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хөдөлмөрийн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харилцааны</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эхэн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үед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болон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хугацаанд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ажилчдын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орлогыг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бууруулахгүйгээр</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зайнаас</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ажиллах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хувилбарыг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зөвшөөрөх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мөн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Хөдөлмөрийн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тухай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хуульд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хүлээн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зөвшөөрөгдсөн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хувь</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хүний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болон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хамтын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эрх</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ийг бас зөвшөөрөх. </a:t>
            </a:r>
            <a:endPar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a:p>
            <a:pPr marL="457200" lvl="1" indent="0">
              <a:lnSpc>
                <a:spcPct val="107000"/>
              </a:lnSpc>
              <a:spcBef>
                <a:spcPts val="0"/>
              </a:spcBef>
              <a:spcAft>
                <a:spcPts val="800"/>
              </a:spcAft>
              <a:buNone/>
            </a:pPr>
            <a:r>
              <a:rPr lang="mn-MN" sz="1100" b="1" i="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Утсаар ажиллах / дижитал болгох: </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Үндэсний </a:t>
            </a:r>
            <a:r>
              <a:rPr lang="mn-MN"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ЖДҮ</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-ийг хэрэглэгчдэд шууд түгээдэг хөгжлийн </a:t>
            </a:r>
            <a:r>
              <a:rPr lang="mn-MN"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корпораци</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mn-MN"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Корфо</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болон Техникийн туслалцааны үйлчилгээ (Sercotec) тэргүүтэй платформ (</a:t>
            </a:r>
            <a:r>
              <a:rPr lang="mn-MN" sz="1100" u="sng"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hlinkClick r:id="rId2">
                  <a:extLst>
                    <a:ext uri="{A12FA001-AC4F-418D-AE19-62706E023703}">
                      <ahyp:hlinkClr xmlns:ahyp="http://schemas.microsoft.com/office/drawing/2018/hyperlinkcolor" val="tx"/>
                    </a:ext>
                  </a:extLst>
                </a:hlinkClick>
              </a:rPr>
              <a:t>www.TodosXLasPymes.cl</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mn-MN"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Ковидын</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нөлөөлөлд өртсөн </a:t>
            </a:r>
            <a:r>
              <a:rPr lang="mn-MN"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ЖДҮ</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-үүдийг Чилийн гол цахим худалдааны платформуудтай холбосон платформ. Энэхүү платформыг Сантьягогийн Худалдааны танхим, Эдийн засаг, хөгжил, аялал жуулчлалын яамтай хамтран удирддаг.</a:t>
            </a:r>
            <a:r>
              <a:rPr lang="mn-MN" sz="1100" dirty="0">
                <a:effectLst/>
                <a:latin typeface="Calibri" panose="020F0502020204030204" pitchFamily="34" charset="0"/>
                <a:ea typeface="Calibri" panose="020F0502020204030204" pitchFamily="34" charset="0"/>
                <a:cs typeface="Times New Roman" panose="02020603050405020304" pitchFamily="18" charset="0"/>
              </a:rPr>
              <a:t> </a:t>
            </a:r>
          </a:p>
          <a:p>
            <a:pPr marL="0" lvl="1">
              <a:lnSpc>
                <a:spcPct val="107000"/>
              </a:lnSpc>
              <a:spcBef>
                <a:spcPts val="0"/>
              </a:spcBef>
              <a:spcAft>
                <a:spcPts val="800"/>
              </a:spcAft>
              <a:buNone/>
            </a:pP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11.  2020 оны 7-р сарын 5-нд засгийн газар 1.5 тэрбум ам.доллар, ялангуяа дундаж давхаргыг дэмжих арга хэмжээг эхлүүлэв.</a:t>
            </a:r>
            <a:endPar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0" lvl="1">
              <a:lnSpc>
                <a:spcPct val="107000"/>
              </a:lnSpc>
              <a:spcBef>
                <a:spcPts val="0"/>
              </a:spcBef>
              <a:spcAft>
                <a:spcPts val="800"/>
              </a:spcAft>
              <a:buNone/>
            </a:pP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12.  2020 оны наймдугаар сарын 18-нд Сенат болон Төлөөлөгчдийн танхим бичил болон жижиг бизнес эрхлэгчдийн татварыг түр хугацаагаар бууруулж, компаниудын нэмэгдсэн өртгийн албан татвар төлөх хугацааг гурван сар хүртэл сунгахаар тохиролцсон.</a:t>
            </a:r>
            <a:endPar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marL="0" lvl="1">
              <a:lnSpc>
                <a:spcPct val="107000"/>
              </a:lnSpc>
              <a:spcBef>
                <a:spcPts val="0"/>
              </a:spcBef>
              <a:spcAft>
                <a:spcPts val="800"/>
              </a:spcAft>
              <a:buNone/>
            </a:pPr>
            <a:r>
              <a:rPr lang="mn-MN" sz="110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13.  </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2020 оны 8-р сарын 27-нд Чилийн танхим </a:t>
            </a:r>
            <a:r>
              <a:rPr lang="mn-MN"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коронавирусын</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тахлын үед засгийн газрын тусламжаас хүртэж чадаагүй </a:t>
            </a:r>
            <a:r>
              <a:rPr lang="mn-MN"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ЖДҮ</a:t>
            </a:r>
            <a:r>
              <a:rPr lang="mn-MN"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-ийг дэмжих агентлаг байгуулахыг засгийн газраас хүсэх саналыг дэмжлээ. </a:t>
            </a:r>
            <a:endPar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2795150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1312857" cy="365979"/>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ЧИЛИ УЛС</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3587F0D-6A67-E759-71EC-2200BED7D8D5}"/>
              </a:ext>
            </a:extLst>
          </p:cNvPr>
          <p:cNvSpPr txBox="1"/>
          <p:nvPr/>
        </p:nvSpPr>
        <p:spPr>
          <a:xfrm>
            <a:off x="10286638" y="6412011"/>
            <a:ext cx="1686287"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Б. БОЛДБААТАР</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4F8A11E5-F2A5-8DFC-0289-BA657CDDE4E5}"/>
              </a:ext>
            </a:extLst>
          </p:cNvPr>
          <p:cNvSpPr txBox="1">
            <a:spLocks/>
          </p:cNvSpPr>
          <p:nvPr/>
        </p:nvSpPr>
        <p:spPr>
          <a:xfrm>
            <a:off x="390524" y="832598"/>
            <a:ext cx="2143125" cy="365979"/>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100" dirty="0">
                <a:solidFill>
                  <a:srgbClr val="002060"/>
                </a:solidFill>
                <a:latin typeface="Times New Roman" panose="02020603050405020304" pitchFamily="18" charset="0"/>
                <a:cs typeface="Times New Roman" panose="02020603050405020304" pitchFamily="18" charset="0"/>
              </a:rPr>
              <a:t>2022 онд үргэлжлүүлж буй бодлого</a:t>
            </a:r>
            <a:endParaRPr lang="mn-MN" sz="12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4">
            <a:extLst>
              <a:ext uri="{FF2B5EF4-FFF2-40B4-BE49-F238E27FC236}">
                <a16:creationId xmlns:a16="http://schemas.microsoft.com/office/drawing/2014/main" id="{ED70DA08-5583-FED8-CF2B-D2737F23FC68}"/>
              </a:ext>
            </a:extLst>
          </p:cNvPr>
          <p:cNvGraphicFramePr>
            <a:graphicFrameLocks/>
          </p:cNvGraphicFramePr>
          <p:nvPr>
            <p:extLst>
              <p:ext uri="{D42A27DB-BD31-4B8C-83A1-F6EECF244321}">
                <p14:modId xmlns:p14="http://schemas.microsoft.com/office/powerpoint/2010/main" val="1705232338"/>
              </p:ext>
            </p:extLst>
          </p:nvPr>
        </p:nvGraphicFramePr>
        <p:xfrm>
          <a:off x="797257" y="1373096"/>
          <a:ext cx="10515600" cy="4389119"/>
        </p:xfrm>
        <a:graphic>
          <a:graphicData uri="http://schemas.openxmlformats.org/drawingml/2006/table">
            <a:tbl>
              <a:tblPr firstRow="1" bandRow="1">
                <a:tableStyleId>{5C22544A-7EE6-4342-B048-85BDC9FD1C3A}</a:tableStyleId>
              </a:tblPr>
              <a:tblGrid>
                <a:gridCol w="4429992">
                  <a:extLst>
                    <a:ext uri="{9D8B030D-6E8A-4147-A177-3AD203B41FA5}">
                      <a16:colId xmlns:a16="http://schemas.microsoft.com/office/drawing/2014/main" val="752142024"/>
                    </a:ext>
                  </a:extLst>
                </a:gridCol>
                <a:gridCol w="6085608">
                  <a:extLst>
                    <a:ext uri="{9D8B030D-6E8A-4147-A177-3AD203B41FA5}">
                      <a16:colId xmlns:a16="http://schemas.microsoft.com/office/drawing/2014/main" val="2822926233"/>
                    </a:ext>
                  </a:extLst>
                </a:gridCol>
              </a:tblGrid>
              <a:tr h="419277">
                <a:tc>
                  <a:txBody>
                    <a:bodyPr/>
                    <a:lstStyle/>
                    <a:p>
                      <a:r>
                        <a:rPr lang="mn-MN" sz="1100" dirty="0">
                          <a:solidFill>
                            <a:srgbClr val="002060"/>
                          </a:solidFill>
                          <a:latin typeface="Times New Roman" panose="02020603050405020304" pitchFamily="18" charset="0"/>
                          <a:cs typeface="Times New Roman" panose="02020603050405020304" pitchFamily="18" charset="0"/>
                        </a:rPr>
                        <a:t>Үндсэн арга хэмжээ</a:t>
                      </a:r>
                      <a:endParaRPr lang="en-US" sz="1100" dirty="0">
                        <a:solidFill>
                          <a:srgbClr val="002060"/>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r>
                        <a:rPr lang="mn-MN" sz="1100" dirty="0">
                          <a:solidFill>
                            <a:srgbClr val="002060"/>
                          </a:solidFill>
                          <a:latin typeface="Times New Roman" panose="02020603050405020304" pitchFamily="18" charset="0"/>
                          <a:cs typeface="Times New Roman" panose="02020603050405020304" pitchFamily="18" charset="0"/>
                        </a:rPr>
                        <a:t>Үр дүн, цаашид хэрэгжүүлэх бодлого</a:t>
                      </a:r>
                      <a:endParaRPr lang="en-US" sz="1100" dirty="0">
                        <a:solidFill>
                          <a:srgbClr val="002060"/>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914864572"/>
                  </a:ext>
                </a:extLst>
              </a:tr>
              <a:tr h="413531">
                <a:tc gridSpan="2">
                  <a:txBody>
                    <a:bodyPr/>
                    <a:lstStyle/>
                    <a:p>
                      <a:pPr algn="ctr"/>
                      <a:r>
                        <a:rPr lang="mn-MN" sz="1100" kern="1200" cap="all" dirty="0">
                          <a:solidFill>
                            <a:srgbClr val="002060"/>
                          </a:solidFill>
                          <a:effectLst/>
                          <a:latin typeface="Times New Roman" panose="02020603050405020304" pitchFamily="18" charset="0"/>
                          <a:ea typeface="+mn-ea"/>
                          <a:cs typeface="Times New Roman" panose="02020603050405020304" pitchFamily="18" charset="0"/>
                        </a:rPr>
                        <a:t>Цар тахал, түүний үр дагаврыг агуулсан</a:t>
                      </a:r>
                      <a:endParaRPr lang="en-US" sz="1100"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8997767"/>
                  </a:ext>
                </a:extLst>
              </a:tr>
              <a:tr h="762882">
                <a:tc rowSpan="5">
                  <a:txBody>
                    <a:bodyPr/>
                    <a:lstStyle/>
                    <a:p>
                      <a:r>
                        <a:rPr lang="en-US" sz="1100" kern="1200" dirty="0">
                          <a:solidFill>
                            <a:srgbClr val="002060"/>
                          </a:solidFill>
                          <a:effectLst/>
                          <a:latin typeface="Times New Roman" panose="02020603050405020304" pitchFamily="18" charset="0"/>
                          <a:ea typeface="+mn-ea"/>
                          <a:cs typeface="Times New Roman" panose="02020603050405020304" pitchFamily="18" charset="0"/>
                        </a:rPr>
                        <a:t>COVID-19 </a:t>
                      </a:r>
                      <a:r>
                        <a:rPr lang="en-US" sz="1100" kern="1200" dirty="0" err="1">
                          <a:solidFill>
                            <a:srgbClr val="002060"/>
                          </a:solidFill>
                          <a:effectLst/>
                          <a:latin typeface="Times New Roman" panose="02020603050405020304" pitchFamily="18" charset="0"/>
                          <a:ea typeface="+mn-ea"/>
                          <a:cs typeface="Times New Roman" panose="02020603050405020304" pitchFamily="18" charset="0"/>
                        </a:rPr>
                        <a:t>нь</a:t>
                      </a:r>
                      <a:r>
                        <a:rPr lang="en-US" sz="11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1100" kern="1200" dirty="0" err="1">
                          <a:solidFill>
                            <a:srgbClr val="002060"/>
                          </a:solidFill>
                          <a:effectLst/>
                          <a:latin typeface="Times New Roman" panose="02020603050405020304" pitchFamily="18" charset="0"/>
                          <a:ea typeface="+mn-ea"/>
                          <a:cs typeface="Times New Roman" panose="02020603050405020304" pitchFamily="18" charset="0"/>
                        </a:rPr>
                        <a:t>ирээдүйн</a:t>
                      </a:r>
                      <a:r>
                        <a:rPr lang="en-US" sz="11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1100" kern="1200" dirty="0" err="1">
                          <a:solidFill>
                            <a:srgbClr val="002060"/>
                          </a:solidFill>
                          <a:effectLst/>
                          <a:latin typeface="Times New Roman" panose="02020603050405020304" pitchFamily="18" charset="0"/>
                          <a:ea typeface="+mn-ea"/>
                          <a:cs typeface="Times New Roman" panose="02020603050405020304" pitchFamily="18" charset="0"/>
                        </a:rPr>
                        <a:t>давалгаануудад</a:t>
                      </a:r>
                      <a:r>
                        <a:rPr lang="en-US" sz="11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1100" kern="1200" dirty="0" err="1">
                          <a:solidFill>
                            <a:srgbClr val="002060"/>
                          </a:solidFill>
                          <a:effectLst/>
                          <a:latin typeface="Times New Roman" panose="02020603050405020304" pitchFamily="18" charset="0"/>
                          <a:ea typeface="+mn-ea"/>
                          <a:cs typeface="Times New Roman" panose="02020603050405020304" pitchFamily="18" charset="0"/>
                        </a:rPr>
                        <a:t>өртсөөр</a:t>
                      </a:r>
                      <a:r>
                        <a:rPr lang="en-US" sz="11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1100" kern="1200" dirty="0" err="1">
                          <a:solidFill>
                            <a:srgbClr val="002060"/>
                          </a:solidFill>
                          <a:effectLst/>
                          <a:latin typeface="Times New Roman" panose="02020603050405020304" pitchFamily="18" charset="0"/>
                          <a:ea typeface="+mn-ea"/>
                          <a:cs typeface="Times New Roman" panose="02020603050405020304" pitchFamily="18" charset="0"/>
                        </a:rPr>
                        <a:t>байж</a:t>
                      </a:r>
                      <a:r>
                        <a:rPr lang="en-US" sz="11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1100" kern="1200" dirty="0" err="1">
                          <a:solidFill>
                            <a:srgbClr val="002060"/>
                          </a:solidFill>
                          <a:effectLst/>
                          <a:latin typeface="Times New Roman" panose="02020603050405020304" pitchFamily="18" charset="0"/>
                          <a:ea typeface="+mn-ea"/>
                          <a:cs typeface="Times New Roman" panose="02020603050405020304" pitchFamily="18" charset="0"/>
                        </a:rPr>
                        <a:t>болзошгүй</a:t>
                      </a:r>
                      <a:endParaRPr lang="en-US" sz="1100" kern="1200" dirty="0">
                        <a:solidFill>
                          <a:srgbClr val="002060"/>
                        </a:solidFill>
                        <a:effectLst/>
                        <a:latin typeface="Times New Roman" panose="02020603050405020304" pitchFamily="18" charset="0"/>
                        <a:ea typeface="+mn-ea"/>
                        <a:cs typeface="Times New Roman" panose="02020603050405020304" pitchFamily="18" charset="0"/>
                      </a:endParaRPr>
                    </a:p>
                    <a:p>
                      <a:r>
                        <a:rPr lang="en-US" sz="1100" kern="1200" dirty="0" err="1">
                          <a:solidFill>
                            <a:srgbClr val="002060"/>
                          </a:solidFill>
                          <a:effectLst/>
                          <a:latin typeface="Times New Roman" panose="02020603050405020304" pitchFamily="18" charset="0"/>
                          <a:ea typeface="+mn-ea"/>
                          <a:cs typeface="Times New Roman" panose="02020603050405020304" pitchFamily="18" charset="0"/>
                        </a:rPr>
                        <a:t>хүний</a:t>
                      </a:r>
                      <a:r>
                        <a:rPr lang="en-US" sz="11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1100" kern="1200" dirty="0" err="1">
                          <a:solidFill>
                            <a:srgbClr val="002060"/>
                          </a:solidFill>
                          <a:effectLst/>
                          <a:latin typeface="Times New Roman" panose="02020603050405020304" pitchFamily="18" charset="0"/>
                          <a:ea typeface="+mn-ea"/>
                          <a:cs typeface="Times New Roman" panose="02020603050405020304" pitchFamily="18" charset="0"/>
                        </a:rPr>
                        <a:t>амь</a:t>
                      </a:r>
                      <a:r>
                        <a:rPr lang="en-US" sz="11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1100" kern="1200" dirty="0" err="1">
                          <a:solidFill>
                            <a:srgbClr val="002060"/>
                          </a:solidFill>
                          <a:effectLst/>
                          <a:latin typeface="Times New Roman" panose="02020603050405020304" pitchFamily="18" charset="0"/>
                          <a:ea typeface="+mn-ea"/>
                          <a:cs typeface="Times New Roman" panose="02020603050405020304" pitchFamily="18" charset="0"/>
                        </a:rPr>
                        <a:t>нас</a:t>
                      </a:r>
                      <a:r>
                        <a:rPr lang="en-US" sz="11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1100" kern="1200" dirty="0" err="1">
                          <a:solidFill>
                            <a:srgbClr val="002060"/>
                          </a:solidFill>
                          <a:effectLst/>
                          <a:latin typeface="Times New Roman" panose="02020603050405020304" pitchFamily="18" charset="0"/>
                          <a:ea typeface="+mn-ea"/>
                          <a:cs typeface="Times New Roman" panose="02020603050405020304" pitchFamily="18" charset="0"/>
                        </a:rPr>
                        <a:t>эдийн</a:t>
                      </a:r>
                      <a:r>
                        <a:rPr lang="en-US" sz="11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1100" kern="1200" dirty="0" err="1">
                          <a:solidFill>
                            <a:srgbClr val="002060"/>
                          </a:solidFill>
                          <a:effectLst/>
                          <a:latin typeface="Times New Roman" panose="02020603050405020304" pitchFamily="18" charset="0"/>
                          <a:ea typeface="+mn-ea"/>
                          <a:cs typeface="Times New Roman" panose="02020603050405020304" pitchFamily="18" charset="0"/>
                        </a:rPr>
                        <a:t>засгийн</a:t>
                      </a:r>
                      <a:r>
                        <a:rPr lang="en-US" sz="11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1100" kern="1200" dirty="0" err="1">
                          <a:solidFill>
                            <a:srgbClr val="002060"/>
                          </a:solidFill>
                          <a:effectLst/>
                          <a:latin typeface="Times New Roman" panose="02020603050405020304" pitchFamily="18" charset="0"/>
                          <a:ea typeface="+mn-ea"/>
                          <a:cs typeface="Times New Roman" panose="02020603050405020304" pitchFamily="18" charset="0"/>
                        </a:rPr>
                        <a:t>үр</a:t>
                      </a:r>
                      <a:r>
                        <a:rPr lang="en-US" sz="11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1100" kern="1200" dirty="0" err="1">
                          <a:solidFill>
                            <a:srgbClr val="002060"/>
                          </a:solidFill>
                          <a:effectLst/>
                          <a:latin typeface="Times New Roman" panose="02020603050405020304" pitchFamily="18" charset="0"/>
                          <a:ea typeface="+mn-ea"/>
                          <a:cs typeface="Times New Roman" panose="02020603050405020304" pitchFamily="18" charset="0"/>
                        </a:rPr>
                        <a:t>дагаврыг</a:t>
                      </a:r>
                      <a:r>
                        <a:rPr lang="en-US" sz="11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1100" kern="1200" dirty="0" err="1">
                          <a:solidFill>
                            <a:srgbClr val="002060"/>
                          </a:solidFill>
                          <a:effectLst/>
                          <a:latin typeface="Times New Roman" panose="02020603050405020304" pitchFamily="18" charset="0"/>
                          <a:ea typeface="+mn-ea"/>
                          <a:cs typeface="Times New Roman" panose="02020603050405020304" pitchFamily="18" charset="0"/>
                        </a:rPr>
                        <a:t>улам</a:t>
                      </a:r>
                      <a:r>
                        <a:rPr lang="en-US" sz="1100" kern="1200" dirty="0">
                          <a:solidFill>
                            <a:srgbClr val="002060"/>
                          </a:solidFill>
                          <a:effectLst/>
                          <a:latin typeface="Times New Roman" panose="02020603050405020304" pitchFamily="18" charset="0"/>
                          <a:ea typeface="+mn-ea"/>
                          <a:cs typeface="Times New Roman" panose="02020603050405020304" pitchFamily="18" charset="0"/>
                        </a:rPr>
                        <a:t> </a:t>
                      </a:r>
                      <a:r>
                        <a:rPr lang="en-US" sz="1100" kern="1200" dirty="0" err="1">
                          <a:solidFill>
                            <a:srgbClr val="002060"/>
                          </a:solidFill>
                          <a:effectLst/>
                          <a:latin typeface="Times New Roman" panose="02020603050405020304" pitchFamily="18" charset="0"/>
                          <a:ea typeface="+mn-ea"/>
                          <a:cs typeface="Times New Roman" panose="02020603050405020304" pitchFamily="18" charset="0"/>
                        </a:rPr>
                        <a:t>нэмэгдүүлэх</a:t>
                      </a:r>
                      <a:endParaRPr lang="en-US" sz="1100" dirty="0">
                        <a:solidFill>
                          <a:srgbClr val="002060"/>
                        </a:solidFill>
                        <a:latin typeface="Times New Roman" panose="02020603050405020304" pitchFamily="18" charset="0"/>
                        <a:cs typeface="Times New Roman" panose="02020603050405020304" pitchFamily="18" charset="0"/>
                      </a:endParaRPr>
                    </a:p>
                    <a:p>
                      <a:endParaRPr lang="en-US" sz="1100" dirty="0">
                        <a:solidFill>
                          <a:srgbClr val="002060"/>
                        </a:solidFill>
                        <a:latin typeface="Times New Roman" panose="02020603050405020304" pitchFamily="18" charset="0"/>
                        <a:cs typeface="Times New Roman" panose="02020603050405020304" pitchFamily="18" charset="0"/>
                      </a:endParaRPr>
                    </a:p>
                  </a:txBody>
                  <a:tcPr/>
                </a:tc>
                <a:tc>
                  <a:txBody>
                    <a:bodyPr/>
                    <a:lstStyle/>
                    <a:p>
                      <a:pPr marL="0" marR="0">
                        <a:lnSpc>
                          <a:spcPct val="107000"/>
                        </a:lnSpc>
                        <a:spcBef>
                          <a:spcPts val="0"/>
                        </a:spcBef>
                        <a:spcAft>
                          <a:spcPts val="0"/>
                        </a:spcAft>
                      </a:pP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Өргөн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хүрээтэй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шинжилгээ</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мөрдөн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байцаалтын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хүчин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чадлыг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нэмэгдүүлэх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эрүүл</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мэндийн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ажилтнуудад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цаашид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дэмжлэг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үзүүлэх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амны</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хаалт</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ICU,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амьсгалын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аппаратаар</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хангах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ажлыг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сайжруулна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362520549"/>
                  </a:ext>
                </a:extLst>
              </a:tr>
              <a:tr h="504783">
                <a:tc vMerge="1">
                  <a:txBody>
                    <a:bodyPr/>
                    <a:lstStyle/>
                    <a:p>
                      <a:endParaRPr lang="en-US" dirty="0"/>
                    </a:p>
                  </a:txBody>
                  <a:tcPr/>
                </a:tc>
                <a:tc>
                  <a:txBody>
                    <a:bodyPr/>
                    <a:lstStyle/>
                    <a:p>
                      <a:pPr marL="0" marR="0">
                        <a:lnSpc>
                          <a:spcPct val="107000"/>
                        </a:lnSpc>
                        <a:spcBef>
                          <a:spcPts val="0"/>
                        </a:spcBef>
                        <a:spcAft>
                          <a:spcPts val="0"/>
                        </a:spcAft>
                      </a:pP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ЖДҮ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болон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хамгийн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эмзэг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бүлгийн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өрхүүдэд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үзүүлэх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түр</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зуурын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дэмжлэгийг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үргэлжлүүлэх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497740019"/>
                  </a:ext>
                </a:extLst>
              </a:tr>
              <a:tr h="762882">
                <a:tc vMerge="1">
                  <a:txBody>
                    <a:bodyPr/>
                    <a:lstStyle/>
                    <a:p>
                      <a:endParaRPr lang="en-US" dirty="0"/>
                    </a:p>
                  </a:txBody>
                  <a:tcPr/>
                </a:tc>
                <a:tc>
                  <a:txBody>
                    <a:bodyPr/>
                    <a:lstStyle/>
                    <a:p>
                      <a:pPr marL="0" marR="0">
                        <a:lnSpc>
                          <a:spcPct val="107000"/>
                        </a:lnSpc>
                        <a:spcBef>
                          <a:spcPts val="0"/>
                        </a:spcBef>
                        <a:spcAft>
                          <a:spcPts val="0"/>
                        </a:spcAft>
                      </a:pP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шаардлагатай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нөхцөлт</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бус</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бэлэн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мөнгө</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шилжүүлэх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татварыг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хойшлуулах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бууруулах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хүнсний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сагс</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олгох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эсвэл</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нэн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ядуу</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өрхөд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зориулсан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үндсэн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хэрэглээний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төлбөрийг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түдгэлзүүлэх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зэрэг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орно</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4051878789"/>
                  </a:ext>
                </a:extLst>
              </a:tr>
              <a:tr h="762882">
                <a:tc vMerge="1">
                  <a:txBody>
                    <a:bodyPr/>
                    <a:lstStyle/>
                    <a:p>
                      <a:endParaRPr lang="en-US" dirty="0"/>
                    </a:p>
                  </a:txBody>
                  <a:tcPr/>
                </a:tc>
                <a:tc>
                  <a:txBody>
                    <a:bodyPr/>
                    <a:lstStyle/>
                    <a:p>
                      <a:pPr marL="0" marR="0">
                        <a:lnSpc>
                          <a:spcPct val="107000"/>
                        </a:lnSpc>
                        <a:spcBef>
                          <a:spcPts val="0"/>
                        </a:spcBef>
                        <a:spcAft>
                          <a:spcPts val="0"/>
                        </a:spcAft>
                      </a:pP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Цаашид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төсвийн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хүчин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чармайлтыг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төсвийн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зардлыг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үр</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ашигтай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дахин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хуваарилах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тэр</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дундаа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татварын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тогтолцооны</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хөнгөлөлтийг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арилгах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нөхөн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сэргэлтийг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дэмжихэд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чиглүүлэх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ёстой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338348748"/>
                  </a:ext>
                </a:extLst>
              </a:tr>
              <a:tr h="762882">
                <a:tc vMerge="1">
                  <a:txBody>
                    <a:bodyPr/>
                    <a:lstStyle/>
                    <a:p>
                      <a:endParaRPr lang="en-US" dirty="0"/>
                    </a:p>
                  </a:txBody>
                  <a:tcPr/>
                </a:tc>
                <a:tc>
                  <a:txBody>
                    <a:bodyPr/>
                    <a:lstStyle/>
                    <a:p>
                      <a:pPr marL="0" marR="0">
                        <a:lnSpc>
                          <a:spcPct val="107000"/>
                        </a:lnSpc>
                        <a:spcBef>
                          <a:spcPts val="0"/>
                        </a:spcBef>
                        <a:spcAft>
                          <a:spcPts val="0"/>
                        </a:spcAft>
                      </a:pP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Өргөн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хүрээтэй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шинжилгээ</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мөрдөн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байцаалтын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хүчин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чадлыг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нэмэгдүүлэх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эрүүл</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мэндийн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ажилтнуудад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цаашид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дэмжлэг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үзүүлэх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амны</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хаалт</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ICU,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амьсгалын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аппаратаар</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хангах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ажлыг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сайжруулна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3196851420"/>
                  </a:ext>
                </a:extLst>
              </a:tr>
            </a:tbl>
          </a:graphicData>
        </a:graphic>
      </p:graphicFrame>
    </p:spTree>
    <p:extLst>
      <p:ext uri="{BB962C8B-B14F-4D97-AF65-F5344CB8AC3E}">
        <p14:creationId xmlns:p14="http://schemas.microsoft.com/office/powerpoint/2010/main" val="13945028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1312857" cy="365979"/>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ЧИЛИ УЛС</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3587F0D-6A67-E759-71EC-2200BED7D8D5}"/>
              </a:ext>
            </a:extLst>
          </p:cNvPr>
          <p:cNvSpPr txBox="1"/>
          <p:nvPr/>
        </p:nvSpPr>
        <p:spPr>
          <a:xfrm>
            <a:off x="10286638" y="6412011"/>
            <a:ext cx="1686287"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Б. БОЛДБААТАР</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4F8A11E5-F2A5-8DFC-0289-BA657CDDE4E5}"/>
              </a:ext>
            </a:extLst>
          </p:cNvPr>
          <p:cNvSpPr txBox="1">
            <a:spLocks/>
          </p:cNvSpPr>
          <p:nvPr/>
        </p:nvSpPr>
        <p:spPr>
          <a:xfrm>
            <a:off x="390524" y="832598"/>
            <a:ext cx="2143125" cy="365979"/>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100" dirty="0">
                <a:solidFill>
                  <a:srgbClr val="002060"/>
                </a:solidFill>
                <a:latin typeface="Times New Roman" panose="02020603050405020304" pitchFamily="18" charset="0"/>
                <a:cs typeface="Times New Roman" panose="02020603050405020304" pitchFamily="18" charset="0"/>
              </a:rPr>
              <a:t>2022 онд үргэлжлүүлж буй бодлого</a:t>
            </a:r>
            <a:endParaRPr lang="mn-MN" sz="12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7" name="Table 4">
            <a:extLst>
              <a:ext uri="{FF2B5EF4-FFF2-40B4-BE49-F238E27FC236}">
                <a16:creationId xmlns:a16="http://schemas.microsoft.com/office/drawing/2014/main" id="{F8BD6CBC-429C-F260-2C4C-DDBB3D7C20CA}"/>
              </a:ext>
            </a:extLst>
          </p:cNvPr>
          <p:cNvGraphicFramePr>
            <a:graphicFrameLocks/>
          </p:cNvGraphicFramePr>
          <p:nvPr>
            <p:extLst>
              <p:ext uri="{D42A27DB-BD31-4B8C-83A1-F6EECF244321}">
                <p14:modId xmlns:p14="http://schemas.microsoft.com/office/powerpoint/2010/main" val="3536180169"/>
              </p:ext>
            </p:extLst>
          </p:nvPr>
        </p:nvGraphicFramePr>
        <p:xfrm>
          <a:off x="797257" y="1630531"/>
          <a:ext cx="10515600" cy="3596938"/>
        </p:xfrm>
        <a:graphic>
          <a:graphicData uri="http://schemas.openxmlformats.org/drawingml/2006/table">
            <a:tbl>
              <a:tblPr firstRow="1" bandRow="1">
                <a:tableStyleId>{5C22544A-7EE6-4342-B048-85BDC9FD1C3A}</a:tableStyleId>
              </a:tblPr>
              <a:tblGrid>
                <a:gridCol w="4429992">
                  <a:extLst>
                    <a:ext uri="{9D8B030D-6E8A-4147-A177-3AD203B41FA5}">
                      <a16:colId xmlns:a16="http://schemas.microsoft.com/office/drawing/2014/main" val="752142024"/>
                    </a:ext>
                  </a:extLst>
                </a:gridCol>
                <a:gridCol w="6085608">
                  <a:extLst>
                    <a:ext uri="{9D8B030D-6E8A-4147-A177-3AD203B41FA5}">
                      <a16:colId xmlns:a16="http://schemas.microsoft.com/office/drawing/2014/main" val="2822926233"/>
                    </a:ext>
                  </a:extLst>
                </a:gridCol>
              </a:tblGrid>
              <a:tr h="419277">
                <a:tc>
                  <a:txBody>
                    <a:bodyPr/>
                    <a:lstStyle/>
                    <a:p>
                      <a:pPr algn="ctr"/>
                      <a:r>
                        <a:rPr lang="mn-MN" sz="1100" dirty="0">
                          <a:solidFill>
                            <a:srgbClr val="002060"/>
                          </a:solidFill>
                          <a:latin typeface="Times New Roman" panose="02020603050405020304" pitchFamily="18" charset="0"/>
                          <a:cs typeface="Times New Roman" panose="02020603050405020304" pitchFamily="18" charset="0"/>
                        </a:rPr>
                        <a:t>Үндсэн арга хэмжээ</a:t>
                      </a:r>
                      <a:endParaRPr lang="en-US" sz="1100" dirty="0">
                        <a:solidFill>
                          <a:srgbClr val="002060"/>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mn-MN" sz="1100" dirty="0">
                          <a:solidFill>
                            <a:srgbClr val="002060"/>
                          </a:solidFill>
                          <a:latin typeface="Times New Roman" panose="02020603050405020304" pitchFamily="18" charset="0"/>
                          <a:cs typeface="Times New Roman" panose="02020603050405020304" pitchFamily="18" charset="0"/>
                        </a:rPr>
                        <a:t>Үр дүн, цаашид хэрэгжүүлэх бодлого</a:t>
                      </a:r>
                      <a:endParaRPr lang="en-US" sz="1100" dirty="0">
                        <a:solidFill>
                          <a:srgbClr val="002060"/>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914864572"/>
                  </a:ext>
                </a:extLst>
              </a:tr>
              <a:tr h="413531">
                <a:tc gridSpan="2">
                  <a:txBody>
                    <a:bodyPr/>
                    <a:lstStyle/>
                    <a:p>
                      <a:pPr algn="ctr"/>
                      <a:r>
                        <a:rPr lang="en-US" sz="1100" kern="1200" cap="all" dirty="0" err="1">
                          <a:solidFill>
                            <a:srgbClr val="002060"/>
                          </a:solidFill>
                          <a:effectLst/>
                          <a:latin typeface="Times New Roman" panose="02020603050405020304" pitchFamily="18" charset="0"/>
                          <a:ea typeface="+mn-ea"/>
                          <a:cs typeface="Times New Roman" panose="02020603050405020304" pitchFamily="18" charset="0"/>
                        </a:rPr>
                        <a:t>Хүртээмжтэй</a:t>
                      </a:r>
                      <a:r>
                        <a:rPr lang="en-US" sz="1100" kern="1200" cap="all" dirty="0">
                          <a:solidFill>
                            <a:srgbClr val="002060"/>
                          </a:solidFill>
                          <a:effectLst/>
                          <a:latin typeface="Times New Roman" panose="02020603050405020304" pitchFamily="18" charset="0"/>
                          <a:ea typeface="+mn-ea"/>
                          <a:cs typeface="Times New Roman" panose="02020603050405020304" pitchFamily="18" charset="0"/>
                        </a:rPr>
                        <a:t> </a:t>
                      </a:r>
                      <a:r>
                        <a:rPr lang="en-US" sz="1100" kern="1200" cap="all" dirty="0" err="1">
                          <a:solidFill>
                            <a:srgbClr val="002060"/>
                          </a:solidFill>
                          <a:effectLst/>
                          <a:latin typeface="Times New Roman" panose="02020603050405020304" pitchFamily="18" charset="0"/>
                          <a:ea typeface="+mn-ea"/>
                          <a:cs typeface="Times New Roman" panose="02020603050405020304" pitchFamily="18" charset="0"/>
                        </a:rPr>
                        <a:t>байдлыг</a:t>
                      </a:r>
                      <a:r>
                        <a:rPr lang="en-US" sz="1100" kern="1200" cap="all" dirty="0">
                          <a:solidFill>
                            <a:srgbClr val="002060"/>
                          </a:solidFill>
                          <a:effectLst/>
                          <a:latin typeface="Times New Roman" panose="02020603050405020304" pitchFamily="18" charset="0"/>
                          <a:ea typeface="+mn-ea"/>
                          <a:cs typeface="Times New Roman" panose="02020603050405020304" pitchFamily="18" charset="0"/>
                        </a:rPr>
                        <a:t> </a:t>
                      </a:r>
                      <a:r>
                        <a:rPr lang="en-US" sz="1100" kern="1200" cap="all" dirty="0" err="1">
                          <a:solidFill>
                            <a:srgbClr val="002060"/>
                          </a:solidFill>
                          <a:effectLst/>
                          <a:latin typeface="Times New Roman" panose="02020603050405020304" pitchFamily="18" charset="0"/>
                          <a:ea typeface="+mn-ea"/>
                          <a:cs typeface="Times New Roman" panose="02020603050405020304" pitchFamily="18" charset="0"/>
                        </a:rPr>
                        <a:t>дэмжих</a:t>
                      </a:r>
                      <a:endParaRPr lang="en-US" sz="1100" dirty="0">
                        <a:solidFill>
                          <a:srgbClr val="002060"/>
                        </a:solidFill>
                        <a:latin typeface="Times New Roman" panose="02020603050405020304" pitchFamily="18" charset="0"/>
                        <a:cs typeface="Times New Roman" panose="02020603050405020304" pitchFamily="18" charset="0"/>
                      </a:endParaRPr>
                    </a:p>
                  </a:txBody>
                  <a:tcPr/>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8997767"/>
                  </a:ext>
                </a:extLst>
              </a:tr>
              <a:tr h="413531">
                <a:tc>
                  <a:txBody>
                    <a:bodyPr/>
                    <a:lstStyle/>
                    <a:p>
                      <a:pPr marL="0" marR="0">
                        <a:lnSpc>
                          <a:spcPct val="107000"/>
                        </a:lnSpc>
                        <a:spcBef>
                          <a:spcPts val="0"/>
                        </a:spcBef>
                        <a:spcAft>
                          <a:spcPts val="0"/>
                        </a:spcAft>
                      </a:pP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Боловсролын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ололт</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амжилт</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бага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боловсролын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хүртээмж</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нь</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нийгэм-эдийн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засгийн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байдалтай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хүчтэй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холбоотой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тул</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тахал</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нь</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ядуурал</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нийгмийн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шилжилт</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хөдөлгөөнд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удаан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үргэлжлэх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эрсдэлийг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бий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болгож</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байна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tc>
                  <a:txBody>
                    <a:bodyPr/>
                    <a:lstStyle/>
                    <a:p>
                      <a:pPr marL="0" marR="0">
                        <a:lnSpc>
                          <a:spcPct val="107000"/>
                        </a:lnSpc>
                        <a:spcBef>
                          <a:spcPts val="0"/>
                        </a:spcBef>
                        <a:spcAft>
                          <a:spcPts val="0"/>
                        </a:spcAft>
                      </a:pP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Бага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насны</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хүүхэд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бага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дунд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боловсролын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өндөр</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чанартай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хөрөнгө</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оруулалтыг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нэмэгдүүлэх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p>
                      <a:pPr marL="0" marR="0">
                        <a:lnSpc>
                          <a:spcPct val="107000"/>
                        </a:lnSpc>
                        <a:spcBef>
                          <a:spcPts val="0"/>
                        </a:spcBef>
                        <a:spcAft>
                          <a:spcPts val="0"/>
                        </a:spcAft>
                      </a:pP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Хүүхэд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харах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үйлчилгээ</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бага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насны</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хүүхдийн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нийтийн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бүтцийг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сайжруулах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Багшлах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боловсон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хүчинд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хүүхдүүдийн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харьцаа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бага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байна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1502024447"/>
                  </a:ext>
                </a:extLst>
              </a:tr>
              <a:tr h="413531">
                <a:tc>
                  <a:txBody>
                    <a:bodyPr/>
                    <a:lstStyle/>
                    <a:p>
                      <a:pPr marL="0" marR="0">
                        <a:lnSpc>
                          <a:spcPct val="107000"/>
                        </a:lnSpc>
                        <a:spcBef>
                          <a:spcPts val="0"/>
                        </a:spcBef>
                        <a:spcAft>
                          <a:spcPts val="0"/>
                        </a:spcAft>
                      </a:pP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Татвар</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шилжүүлгийн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тогтолцоо</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нь</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эмзэг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бүлгийн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өрхүүдийг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хамгаалахад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үр</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дүнгүй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хувь</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хүний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орлогын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албан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татварын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суурь</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болон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дахин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хуваарилах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чадвар</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хэт</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бага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байна</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tc>
                  <a:txBody>
                    <a:bodyPr/>
                    <a:lstStyle/>
                    <a:p>
                      <a:pPr marL="0" marR="0">
                        <a:lnSpc>
                          <a:spcPct val="107000"/>
                        </a:lnSpc>
                        <a:spcBef>
                          <a:spcPts val="0"/>
                        </a:spcBef>
                        <a:spcAft>
                          <a:spcPts val="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Доод болон дээд хаалт хамаарах босгыг бууруулах замаар хувь хүний орлогын албан татварын дахин хуваарилалтын нөлөөг бэхжүүлэх.</a:t>
                      </a:r>
                    </a:p>
                    <a:p>
                      <a:pPr marL="0" marR="0">
                        <a:lnSpc>
                          <a:spcPct val="107000"/>
                        </a:lnSpc>
                        <a:spcBef>
                          <a:spcPts val="0"/>
                        </a:spcBef>
                        <a:spcAft>
                          <a:spcPts val="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Орлогын сөрөг татвар бий болгох эсвэл үл хөдлөх хөрөнгийн татварыг бэхжүүлэх зэрэг татварын бусад хэрэгслийг авч үзье.</a:t>
                      </a:r>
                    </a:p>
                  </a:txBody>
                  <a:tcPr marL="68580" marR="68580" marT="0" marB="0"/>
                </a:tc>
                <a:extLst>
                  <a:ext uri="{0D108BD9-81ED-4DB2-BD59-A6C34878D82A}">
                    <a16:rowId xmlns:a16="http://schemas.microsoft.com/office/drawing/2014/main" val="322908782"/>
                  </a:ext>
                </a:extLst>
              </a:tr>
              <a:tr h="413531">
                <a:tc>
                  <a:txBody>
                    <a:bodyPr/>
                    <a:lstStyle/>
                    <a:p>
                      <a:pPr marL="0" marR="0">
                        <a:lnSpc>
                          <a:spcPct val="107000"/>
                        </a:lnSpc>
                        <a:spcBef>
                          <a:spcPts val="0"/>
                        </a:spcBef>
                        <a:spcAft>
                          <a:spcPts val="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Хувь хүмүүс болон ажилчид дижитал ертөнцөд хөгжихөд шаардлагатай суурь, дижитал ур чадвар дутмаг байдаг.</a:t>
                      </a:r>
                    </a:p>
                  </a:txBody>
                  <a:tcPr marL="68580" marR="68580" marT="0" marB="0"/>
                </a:tc>
                <a:tc>
                  <a:txBody>
                    <a:bodyPr/>
                    <a:lstStyle/>
                    <a:p>
                      <a:pPr marL="0" marR="0">
                        <a:lnSpc>
                          <a:spcPct val="107000"/>
                        </a:lnSpc>
                        <a:spcBef>
                          <a:spcPts val="0"/>
                        </a:spcBef>
                        <a:spcAft>
                          <a:spcPts val="0"/>
                        </a:spcAft>
                      </a:pP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Сургуулиудад</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дижитал</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бичиг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үсгийн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мэдлэгийг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нэмэгдүүлэх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дижитал</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ур</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чадварыг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үндэсний</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сургалтын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хөтөлбөрт</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тусгах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багш</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сургуулийн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захирлуудын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дижитал</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ур</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чадварыг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дээшлүүлэх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1300332415"/>
                  </a:ext>
                </a:extLst>
              </a:tr>
              <a:tr h="413531">
                <a:tc>
                  <a:txBody>
                    <a:bodyPr/>
                    <a:lstStyle/>
                    <a:p>
                      <a:pPr marL="0" marR="0">
                        <a:lnSpc>
                          <a:spcPct val="107000"/>
                        </a:lnSpc>
                        <a:spcBef>
                          <a:spcPts val="0"/>
                        </a:spcBef>
                        <a:spcAft>
                          <a:spcPts val="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Ажилгүйдлийн тэтгэмжийн хамрах хүрээ, түвшин доогуур байна.</a:t>
                      </a:r>
                    </a:p>
                  </a:txBody>
                  <a:tcPr marL="68580" marR="68580" marT="0" marB="0"/>
                </a:tc>
                <a:tc>
                  <a:txBody>
                    <a:bodyPr/>
                    <a:lstStyle/>
                    <a:p>
                      <a:pPr marL="0" marR="0">
                        <a:lnSpc>
                          <a:spcPct val="107000"/>
                        </a:lnSpc>
                        <a:spcBef>
                          <a:spcPts val="0"/>
                        </a:spcBef>
                        <a:spcAft>
                          <a:spcPts val="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Ажилгүйчүүдийн хамгаалалтыг нэмэгдүүлэх түр зуурын арга хэмжээг байнгын эсвэл ажилгүйдэл тодорхой босго хэмжээнд хүрсэн үед автоматаар идэвхжүүлдэг болгох.</a:t>
                      </a:r>
                    </a:p>
                  </a:txBody>
                  <a:tcPr marL="68580" marR="68580" marT="0" marB="0"/>
                </a:tc>
                <a:extLst>
                  <a:ext uri="{0D108BD9-81ED-4DB2-BD59-A6C34878D82A}">
                    <a16:rowId xmlns:a16="http://schemas.microsoft.com/office/drawing/2014/main" val="927983197"/>
                  </a:ext>
                </a:extLst>
              </a:tr>
              <a:tr h="413531">
                <a:tc>
                  <a:txBody>
                    <a:bodyPr/>
                    <a:lstStyle/>
                    <a:p>
                      <a:pPr marL="0" marR="0">
                        <a:lnSpc>
                          <a:spcPct val="107000"/>
                        </a:lnSpc>
                        <a:spcBef>
                          <a:spcPts val="0"/>
                        </a:spcBef>
                        <a:spcAft>
                          <a:spcPts val="0"/>
                        </a:spcAft>
                      </a:pPr>
                      <a:r>
                        <a:rPr lang="en-US" sz="110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Эмзэг бүлгийн ажилчдын сургалтын дамжаанд хамрагдах боломж хангалтгүй байгаа бөгөөд тэдний ажлын байрны ихэнх нь ирээдүйд өөрчлөгдөж, автоматжуулалт хийснээр алга болж магадгүй юм.</a:t>
                      </a:r>
                    </a:p>
                  </a:txBody>
                  <a:tcPr marL="68580" marR="68580" marT="0" marB="0"/>
                </a:tc>
                <a:tc>
                  <a:txBody>
                    <a:bodyPr/>
                    <a:lstStyle/>
                    <a:p>
                      <a:pPr marL="0" marR="0">
                        <a:lnSpc>
                          <a:spcPct val="107000"/>
                        </a:lnSpc>
                        <a:spcBef>
                          <a:spcPts val="0"/>
                        </a:spcBef>
                        <a:spcAft>
                          <a:spcPts val="0"/>
                        </a:spcAft>
                      </a:pP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Сургалтын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хамаарал</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чанарыг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нэмэгдүүлэх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эмзэг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бүлгийн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ажилчдын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оролцоог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сайжруулах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зорилгоор</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пүүсээс</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олгосон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сургалтын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хөтөлбөрүүдийг</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бүрэн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хянан</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үзэх</a:t>
                      </a:r>
                      <a:r>
                        <a:rPr lang="en-US" sz="1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3258497695"/>
                  </a:ext>
                </a:extLst>
              </a:tr>
            </a:tbl>
          </a:graphicData>
        </a:graphic>
      </p:graphicFrame>
    </p:spTree>
    <p:extLst>
      <p:ext uri="{BB962C8B-B14F-4D97-AF65-F5344CB8AC3E}">
        <p14:creationId xmlns:p14="http://schemas.microsoft.com/office/powerpoint/2010/main" val="192464057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F9D2-AF53-4C76-B258-0B022F132FCA}"/>
              </a:ext>
            </a:extLst>
          </p:cNvPr>
          <p:cNvSpPr>
            <a:spLocks noGrp="1"/>
          </p:cNvSpPr>
          <p:nvPr>
            <p:ph type="title" idx="4294967295"/>
          </p:nvPr>
        </p:nvSpPr>
        <p:spPr>
          <a:xfrm>
            <a:off x="0" y="292100"/>
            <a:ext cx="11312857" cy="365979"/>
          </a:xfr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anchor="ctr">
            <a:normAutofit/>
          </a:bodyPr>
          <a:lstStyle/>
          <a:p>
            <a:pPr algn="ctr"/>
            <a:r>
              <a:rPr lang="mn-MN" sz="2000" b="1" dirty="0">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ЧИЛИ УЛС</a:t>
            </a:r>
            <a:endParaRPr lang="en-US" sz="2000" b="1" dirty="0">
              <a:ln w="22225">
                <a:solidFill>
                  <a:schemeClr val="accent2"/>
                </a:solidFill>
                <a:prstDash val="solid"/>
              </a:ln>
              <a:solidFill>
                <a:srgbClr val="00206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3587F0D-6A67-E759-71EC-2200BED7D8D5}"/>
              </a:ext>
            </a:extLst>
          </p:cNvPr>
          <p:cNvSpPr txBox="1"/>
          <p:nvPr/>
        </p:nvSpPr>
        <p:spPr>
          <a:xfrm>
            <a:off x="10286638" y="6412011"/>
            <a:ext cx="1686287" cy="307777"/>
          </a:xfrm>
          <a:prstGeom prst="rect">
            <a:avLst/>
          </a:prstGeom>
          <a:noFill/>
        </p:spPr>
        <p:txBody>
          <a:bodyPr wrap="square" rtlCol="0">
            <a:spAutoFit/>
          </a:bodyPr>
          <a:lstStyle/>
          <a:p>
            <a:r>
              <a:rPr lang="mn-MN" sz="1400" dirty="0">
                <a:solidFill>
                  <a:schemeClr val="bg1">
                    <a:lumMod val="95000"/>
                  </a:schemeClr>
                </a:solidFill>
                <a:latin typeface="Times New Roman" panose="02020603050405020304" pitchFamily="18" charset="0"/>
                <a:cs typeface="Times New Roman" panose="02020603050405020304" pitchFamily="18" charset="0"/>
              </a:rPr>
              <a:t>Б. БОЛДБААТАР</a:t>
            </a:r>
            <a:endParaRPr lang="en-US" sz="1400" dirty="0">
              <a:solidFill>
                <a:schemeClr val="bg1">
                  <a:lumMod val="95000"/>
                </a:schemeClr>
              </a:solidFill>
              <a:latin typeface="Times New Roman" panose="02020603050405020304" pitchFamily="18" charset="0"/>
              <a:cs typeface="Times New Roman" panose="02020603050405020304" pitchFamily="18" charset="0"/>
            </a:endParaRPr>
          </a:p>
        </p:txBody>
      </p:sp>
      <p:sp>
        <p:nvSpPr>
          <p:cNvPr id="10" name="Title 1">
            <a:extLst>
              <a:ext uri="{FF2B5EF4-FFF2-40B4-BE49-F238E27FC236}">
                <a16:creationId xmlns:a16="http://schemas.microsoft.com/office/drawing/2014/main" id="{4F8A11E5-F2A5-8DFC-0289-BA657CDDE4E5}"/>
              </a:ext>
            </a:extLst>
          </p:cNvPr>
          <p:cNvSpPr txBox="1">
            <a:spLocks/>
          </p:cNvSpPr>
          <p:nvPr/>
        </p:nvSpPr>
        <p:spPr>
          <a:xfrm>
            <a:off x="390524" y="832598"/>
            <a:ext cx="2143125" cy="365979"/>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a:bodyPr>
          <a:lstStyle>
            <a:lvl1pPr algn="l" defTabSz="914400" rtl="0" eaLnBrk="1" latinLnBrk="0" hangingPunct="1">
              <a:lnSpc>
                <a:spcPct val="85000"/>
              </a:lnSpc>
              <a:spcBef>
                <a:spcPct val="0"/>
              </a:spcBef>
              <a:buNone/>
              <a:defRPr sz="4800" kern="1200" spc="-50"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ctr"/>
            <a:r>
              <a:rPr lang="mn-MN" sz="1100" dirty="0">
                <a:solidFill>
                  <a:srgbClr val="002060"/>
                </a:solidFill>
                <a:latin typeface="Times New Roman" panose="02020603050405020304" pitchFamily="18" charset="0"/>
                <a:cs typeface="Times New Roman" panose="02020603050405020304" pitchFamily="18" charset="0"/>
              </a:rPr>
              <a:t>2022 онд үргэлжлүүлж буй бодлого</a:t>
            </a:r>
            <a:endParaRPr lang="mn-MN" sz="12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Table 4">
            <a:extLst>
              <a:ext uri="{FF2B5EF4-FFF2-40B4-BE49-F238E27FC236}">
                <a16:creationId xmlns:a16="http://schemas.microsoft.com/office/drawing/2014/main" id="{7E02DC49-13E9-2AD6-CE14-4B9AE5F75007}"/>
              </a:ext>
            </a:extLst>
          </p:cNvPr>
          <p:cNvGraphicFramePr>
            <a:graphicFrameLocks/>
          </p:cNvGraphicFramePr>
          <p:nvPr>
            <p:extLst>
              <p:ext uri="{D42A27DB-BD31-4B8C-83A1-F6EECF244321}">
                <p14:modId xmlns:p14="http://schemas.microsoft.com/office/powerpoint/2010/main" val="1535500889"/>
              </p:ext>
            </p:extLst>
          </p:nvPr>
        </p:nvGraphicFramePr>
        <p:xfrm>
          <a:off x="797257" y="1600489"/>
          <a:ext cx="10515600" cy="3125597"/>
        </p:xfrm>
        <a:graphic>
          <a:graphicData uri="http://schemas.openxmlformats.org/drawingml/2006/table">
            <a:tbl>
              <a:tblPr firstRow="1" bandRow="1">
                <a:tableStyleId>{5C22544A-7EE6-4342-B048-85BDC9FD1C3A}</a:tableStyleId>
              </a:tblPr>
              <a:tblGrid>
                <a:gridCol w="4429992">
                  <a:extLst>
                    <a:ext uri="{9D8B030D-6E8A-4147-A177-3AD203B41FA5}">
                      <a16:colId xmlns:a16="http://schemas.microsoft.com/office/drawing/2014/main" val="752142024"/>
                    </a:ext>
                  </a:extLst>
                </a:gridCol>
                <a:gridCol w="6085608">
                  <a:extLst>
                    <a:ext uri="{9D8B030D-6E8A-4147-A177-3AD203B41FA5}">
                      <a16:colId xmlns:a16="http://schemas.microsoft.com/office/drawing/2014/main" val="2822926233"/>
                    </a:ext>
                  </a:extLst>
                </a:gridCol>
              </a:tblGrid>
              <a:tr h="419277">
                <a:tc>
                  <a:txBody>
                    <a:bodyPr/>
                    <a:lstStyle/>
                    <a:p>
                      <a:pPr algn="ctr"/>
                      <a:r>
                        <a:rPr lang="mn-MN" sz="1100" dirty="0">
                          <a:solidFill>
                            <a:srgbClr val="002060"/>
                          </a:solidFill>
                          <a:latin typeface="Times New Roman" panose="02020603050405020304" pitchFamily="18" charset="0"/>
                          <a:cs typeface="Times New Roman" panose="02020603050405020304" pitchFamily="18" charset="0"/>
                        </a:rPr>
                        <a:t>Үндсэн арга хэмжээ</a:t>
                      </a:r>
                      <a:endParaRPr lang="en-US" sz="1100" dirty="0">
                        <a:solidFill>
                          <a:srgbClr val="002060"/>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algn="ctr"/>
                      <a:r>
                        <a:rPr lang="mn-MN" sz="1100" dirty="0">
                          <a:solidFill>
                            <a:srgbClr val="002060"/>
                          </a:solidFill>
                          <a:latin typeface="Times New Roman" panose="02020603050405020304" pitchFamily="18" charset="0"/>
                          <a:cs typeface="Times New Roman" panose="02020603050405020304" pitchFamily="18" charset="0"/>
                        </a:rPr>
                        <a:t>Үр дүн, цаашид хэрэгжүүлэх бодлого</a:t>
                      </a:r>
                      <a:endParaRPr lang="en-US" sz="1100" dirty="0">
                        <a:solidFill>
                          <a:srgbClr val="002060"/>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2914864572"/>
                  </a:ext>
                </a:extLst>
              </a:tr>
              <a:tr h="413531">
                <a:tc gridSpan="2">
                  <a:txBody>
                    <a:bodyPr/>
                    <a:lstStyle/>
                    <a:p>
                      <a:pPr algn="ctr"/>
                      <a:r>
                        <a:rPr lang="en-US" sz="1100" kern="1200" cap="all" dirty="0" err="1">
                          <a:solidFill>
                            <a:schemeClr val="dk1"/>
                          </a:solidFill>
                          <a:effectLst/>
                          <a:latin typeface="Times New Roman" panose="02020603050405020304" pitchFamily="18" charset="0"/>
                          <a:ea typeface="+mn-ea"/>
                          <a:cs typeface="Times New Roman" panose="02020603050405020304" pitchFamily="18" charset="0"/>
                        </a:rPr>
                        <a:t>Бүтээмжийн</a:t>
                      </a:r>
                      <a:r>
                        <a:rPr lang="en-US" sz="1100" kern="1200" cap="all" dirty="0">
                          <a:solidFill>
                            <a:schemeClr val="dk1"/>
                          </a:solidFill>
                          <a:effectLst/>
                          <a:latin typeface="Times New Roman" panose="02020603050405020304" pitchFamily="18" charset="0"/>
                          <a:ea typeface="+mn-ea"/>
                          <a:cs typeface="Times New Roman" panose="02020603050405020304" pitchFamily="18" charset="0"/>
                        </a:rPr>
                        <a:t> </a:t>
                      </a:r>
                      <a:r>
                        <a:rPr lang="en-US" sz="1100" kern="1200" cap="all" dirty="0" err="1">
                          <a:solidFill>
                            <a:schemeClr val="dk1"/>
                          </a:solidFill>
                          <a:effectLst/>
                          <a:latin typeface="Times New Roman" panose="02020603050405020304" pitchFamily="18" charset="0"/>
                          <a:ea typeface="+mn-ea"/>
                          <a:cs typeface="Times New Roman" panose="02020603050405020304" pitchFamily="18" charset="0"/>
                        </a:rPr>
                        <a:t>зөрүүг</a:t>
                      </a:r>
                      <a:r>
                        <a:rPr lang="en-US" sz="1100" kern="1200" cap="all" dirty="0">
                          <a:solidFill>
                            <a:schemeClr val="dk1"/>
                          </a:solidFill>
                          <a:effectLst/>
                          <a:latin typeface="Times New Roman" panose="02020603050405020304" pitchFamily="18" charset="0"/>
                          <a:ea typeface="+mn-ea"/>
                          <a:cs typeface="Times New Roman" panose="02020603050405020304" pitchFamily="18" charset="0"/>
                        </a:rPr>
                        <a:t> </a:t>
                      </a:r>
                      <a:r>
                        <a:rPr lang="en-US" sz="1100" kern="1200" cap="all" dirty="0" err="1">
                          <a:solidFill>
                            <a:schemeClr val="dk1"/>
                          </a:solidFill>
                          <a:effectLst/>
                          <a:latin typeface="Times New Roman" panose="02020603050405020304" pitchFamily="18" charset="0"/>
                          <a:ea typeface="+mn-ea"/>
                          <a:cs typeface="Times New Roman" panose="02020603050405020304" pitchFamily="18" charset="0"/>
                        </a:rPr>
                        <a:t>арилгах</a:t>
                      </a:r>
                      <a:endParaRPr lang="en-US" sz="1100" dirty="0">
                        <a:latin typeface="Times New Roman" panose="02020603050405020304" pitchFamily="18" charset="0"/>
                        <a:cs typeface="Times New Roman" panose="02020603050405020304" pitchFamily="18" charset="0"/>
                      </a:endParaRPr>
                    </a:p>
                  </a:txBody>
                  <a:tcPr/>
                </a:tc>
                <a:tc hMerge="1">
                  <a:txBody>
                    <a:bodyPr/>
                    <a:lstStyle/>
                    <a:p>
                      <a:pPr marL="0" marR="0">
                        <a:lnSpc>
                          <a:spcPct val="107000"/>
                        </a:lnSpc>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8997767"/>
                  </a:ext>
                </a:extLst>
              </a:tr>
              <a:tr h="413531">
                <a:tc>
                  <a:txBody>
                    <a:bodyPr/>
                    <a:lstStyle/>
                    <a:p>
                      <a:pPr marL="0" marR="0">
                        <a:lnSpc>
                          <a:spcPct val="107000"/>
                        </a:lnSpc>
                        <a:spcBef>
                          <a:spcPts val="0"/>
                        </a:spcBef>
                        <a:spcAft>
                          <a:spcPts val="0"/>
                        </a:spcAft>
                      </a:pP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Зарим</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зохицуулалтын</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журмын</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нарийн</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төвөгтэй</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байдал</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өндөр</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хэвээр</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байгаа</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бөгөөд</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ихэвчлэн</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гарааны</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бизнес</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эрхлэгчид</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болон</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ЖДҮ-</a:t>
                      </a:r>
                      <a:r>
                        <a:rPr lang="mn-MN" sz="1100" dirty="0">
                          <a:effectLst/>
                          <a:latin typeface="Times New Roman" panose="02020603050405020304" pitchFamily="18" charset="0"/>
                          <a:ea typeface="Calibri" panose="020F0502020204030204" pitchFamily="34" charset="0"/>
                          <a:cs typeface="Times New Roman" panose="02020603050405020304" pitchFamily="18" charset="0"/>
                        </a:rPr>
                        <a:t>д хүндрэлтэй байдлаар тусаж байна</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tc>
                  <a:txBody>
                    <a:bodyPr/>
                    <a:lstStyle/>
                    <a:p>
                      <a:pPr marL="0" marR="0">
                        <a:lnSpc>
                          <a:spcPct val="107000"/>
                        </a:lnSpc>
                        <a:spcBef>
                          <a:spcPts val="0"/>
                        </a:spcBef>
                        <a:spcAft>
                          <a:spcPts val="0"/>
                        </a:spcAft>
                      </a:pP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Хөрөнгө</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оруулалтыг</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дэмжих</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ЖДҮ-</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ийн</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зохицуулалтыг</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хялбарчлах</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зорилгоор</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тусгай</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зөвшөөрөл</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олгохгүй</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байх</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журмыг</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хэрэгжүүлэх</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замаар</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зөвшөөрөл</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түүний</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үйл</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явцыг</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хялбарчлах</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1502024447"/>
                  </a:ext>
                </a:extLst>
              </a:tr>
              <a:tr h="413531">
                <a:tc>
                  <a:txBody>
                    <a:bodyPr/>
                    <a:lstStyle/>
                    <a:p>
                      <a:pPr marL="0" marR="0">
                        <a:lnSpc>
                          <a:spcPct val="107000"/>
                        </a:lnSpc>
                        <a:spcBef>
                          <a:spcPts val="0"/>
                        </a:spcBef>
                        <a:spcAft>
                          <a:spcPts val="0"/>
                        </a:spcAft>
                      </a:pP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Нотариатын</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үйл</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ажиллагаа</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нь</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пүүс</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айл</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өрхүүдэд</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дарамт</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болдог</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tc>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Нотариатчдын зах зээлийг нээж, технологийн шинэчлэл, мэдээлэл солилцох ажлыг удирдлагатай системтэйгээр нэвтрүүлэх.</a:t>
                      </a:r>
                    </a:p>
                  </a:txBody>
                  <a:tcPr marL="68580" marR="68580" marT="0" marB="0"/>
                </a:tc>
                <a:extLst>
                  <a:ext uri="{0D108BD9-81ED-4DB2-BD59-A6C34878D82A}">
                    <a16:rowId xmlns:a16="http://schemas.microsoft.com/office/drawing/2014/main" val="322908782"/>
                  </a:ext>
                </a:extLst>
              </a:tr>
              <a:tr h="413531">
                <a:tc>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Одоогийн байдлаар бүтцийн өөрчлөлтөд саад бэрхшээл их байна</a:t>
                      </a:r>
                    </a:p>
                  </a:txBody>
                  <a:tcPr marL="68580" marR="68580" marT="0" marB="0"/>
                </a:tc>
                <a:tc>
                  <a:txBody>
                    <a:bodyPr/>
                    <a:lstStyle/>
                    <a:p>
                      <a:pPr marL="0" marR="0">
                        <a:lnSpc>
                          <a:spcPct val="107000"/>
                        </a:lnSpc>
                        <a:spcBef>
                          <a:spcPts val="0"/>
                        </a:spcBef>
                        <a:spcAft>
                          <a:spcPts val="0"/>
                        </a:spcAft>
                      </a:pP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Зээлдүүлэгчид</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зөвхөн</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татан</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буулгах</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бус</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бүтцийн</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өөрчлөлтийг</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эхлүүлэх</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боломжийг</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олгох</a:t>
                      </a:r>
                      <a:endParaRPr lang="en-U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00332415"/>
                  </a:ext>
                </a:extLst>
              </a:tr>
              <a:tr h="413531">
                <a:tc>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Төрийн худалдан авах ажиллагааны журамд харьцангуй өрсөлдөөн байхгүй байгаа нь ЖДҮ-ийг төрийн худалдан авалтад татан оролцуулахад саад болж байна.</a:t>
                      </a:r>
                    </a:p>
                  </a:txBody>
                  <a:tcPr marL="68580" marR="68580" marT="0" marB="0"/>
                </a:tc>
                <a:tc>
                  <a:txBody>
                    <a:bodyPr/>
                    <a:lstStyle/>
                    <a:p>
                      <a:pPr marL="0" marR="0">
                        <a:lnSpc>
                          <a:spcPct val="107000"/>
                        </a:lnSpc>
                        <a:spcBef>
                          <a:spcPts val="0"/>
                        </a:spcBef>
                        <a:spcAft>
                          <a:spcPts val="0"/>
                        </a:spcAft>
                      </a:pP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Худалдан</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авалтын</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хэрэгцээг</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бүс</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нутгийн</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багц</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болгон</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хувааж</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ханган</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нийлүүлэгчдийг</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бүлэглэх</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боломж</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олгох</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талаар</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бодож</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үзээрэй</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927983197"/>
                  </a:ext>
                </a:extLst>
              </a:tr>
              <a:tr h="413531">
                <a:tc>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Дижитал хэрэгслийг нэвтрүүлэх нь ЭЗХАХБ-ын бусад орнууд, ялангуяа ЖДҮ-ийн хувьд хоцрогдсон байна.</a:t>
                      </a:r>
                    </a:p>
                  </a:txBody>
                  <a:tcPr marL="68580" marR="68580" marT="0" marB="0"/>
                </a:tc>
                <a:tc>
                  <a:txBody>
                    <a:bodyPr/>
                    <a:lstStyle/>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ЖДҮ-д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үзүүлэх</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төрийн</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дэмжлэгийг</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хувийн</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хэвшилтэй</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хамтран</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дижитал</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хэрэгслийг</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нэвтрүүлэхэд</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чиглэсэн</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зорилтот</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хөтөлбөрүүдийг</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1100" dirty="0" err="1">
                          <a:effectLst/>
                          <a:latin typeface="Times New Roman" panose="02020603050405020304" pitchFamily="18" charset="0"/>
                          <a:ea typeface="Calibri" panose="020F0502020204030204" pitchFamily="34" charset="0"/>
                          <a:cs typeface="Times New Roman" panose="02020603050405020304" pitchFamily="18" charset="0"/>
                        </a:rPr>
                        <a:t>хэрэгжүүлэх</a:t>
                      </a: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8580" marR="68580" marT="0" marB="0"/>
                </a:tc>
                <a:extLst>
                  <a:ext uri="{0D108BD9-81ED-4DB2-BD59-A6C34878D82A}">
                    <a16:rowId xmlns:a16="http://schemas.microsoft.com/office/drawing/2014/main" val="3258497695"/>
                  </a:ext>
                </a:extLst>
              </a:tr>
            </a:tbl>
          </a:graphicData>
        </a:graphic>
      </p:graphicFrame>
    </p:spTree>
    <p:extLst>
      <p:ext uri="{BB962C8B-B14F-4D97-AF65-F5344CB8AC3E}">
        <p14:creationId xmlns:p14="http://schemas.microsoft.com/office/powerpoint/2010/main" val="37565178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A3700D3-22E4-4037-80C3-10F2C920C96B}"/>
              </a:ext>
            </a:extLst>
          </p:cNvPr>
          <p:cNvPicPr>
            <a:picLocks noChangeAspect="1"/>
          </p:cNvPicPr>
          <p:nvPr/>
        </p:nvPicPr>
        <p:blipFill rotWithShape="1">
          <a:blip r:embed="rId2"/>
          <a:srcRect l="1829" t="24458" r="6027" b="8676"/>
          <a:stretch/>
        </p:blipFill>
        <p:spPr>
          <a:xfrm>
            <a:off x="994894" y="1634499"/>
            <a:ext cx="10110814" cy="4324584"/>
          </a:xfrm>
          <a:prstGeom prst="rect">
            <a:avLst/>
          </a:prstGeom>
        </p:spPr>
      </p:pic>
      <p:sp>
        <p:nvSpPr>
          <p:cNvPr id="2" name="Rectangle 1"/>
          <p:cNvSpPr/>
          <p:nvPr/>
        </p:nvSpPr>
        <p:spPr>
          <a:xfrm>
            <a:off x="720251" y="184666"/>
            <a:ext cx="10428790" cy="307777"/>
          </a:xfrm>
          <a:prstGeom prst="rect">
            <a:avLst/>
          </a:prstGeom>
          <a:solidFill>
            <a:schemeClr val="bg1"/>
          </a:solidFill>
        </p:spPr>
        <p:txBody>
          <a:bodyPr wrap="square">
            <a:spAutoFit/>
          </a:bodyPr>
          <a:lstStyle/>
          <a:p>
            <a:pPr algn="just"/>
            <a:r>
              <a:rPr lang="en-US" altLang="ja-JP" sz="1400" b="1" dirty="0">
                <a:solidFill>
                  <a:srgbClr val="000000"/>
                </a:solidFill>
                <a:latin typeface="Times New Roman Mon" panose="02020500000000000000" pitchFamily="18" charset="0"/>
                <a:ea typeface="Meiryo UI" panose="020B0604030504040204" pitchFamily="50" charset="-128"/>
              </a:rPr>
              <a:t> </a:t>
            </a:r>
            <a:r>
              <a:rPr lang="mn-MN" altLang="ja-JP" sz="1400" b="1" dirty="0">
                <a:solidFill>
                  <a:srgbClr val="000000"/>
                </a:solidFill>
                <a:latin typeface="Times New Roman Mon" panose="02020500000000000000" pitchFamily="18" charset="0"/>
                <a:ea typeface="Meiryo UI" panose="020B0604030504040204" pitchFamily="50" charset="-128"/>
              </a:rPr>
              <a:t>Эдийн засаг: </a:t>
            </a:r>
            <a:r>
              <a:rPr lang="mn-MN" altLang="ja-JP" sz="1400" dirty="0">
                <a:solidFill>
                  <a:srgbClr val="000000"/>
                </a:solidFill>
                <a:latin typeface="Times New Roman Mon" panose="02020500000000000000" pitchFamily="18" charset="0"/>
                <a:ea typeface="Meiryo UI" panose="020B0604030504040204" pitchFamily="50" charset="-128"/>
              </a:rPr>
              <a:t>Дижитал технологи ашигласан ажлын шинэ хэв маяг, хүний оролцоог халах, хиймэл оюун ухааныг хөгжүүлэх</a:t>
            </a:r>
            <a:endParaRPr lang="en-US" altLang="ja-JP" sz="1400" dirty="0">
              <a:solidFill>
                <a:srgbClr val="000000"/>
              </a:solidFill>
              <a:latin typeface="Times New Roman Mon" panose="02020500000000000000" pitchFamily="18" charset="0"/>
              <a:ea typeface="Meiryo UI" panose="020B0604030504040204" pitchFamily="50" charset="-128"/>
            </a:endParaRPr>
          </a:p>
        </p:txBody>
      </p:sp>
      <p:sp>
        <p:nvSpPr>
          <p:cNvPr id="5" name="TextBox 4"/>
          <p:cNvSpPr txBox="1"/>
          <p:nvPr/>
        </p:nvSpPr>
        <p:spPr>
          <a:xfrm>
            <a:off x="834342" y="646331"/>
            <a:ext cx="1839847" cy="276999"/>
          </a:xfrm>
          <a:prstGeom prst="rect">
            <a:avLst/>
          </a:prstGeom>
          <a:solidFill>
            <a:schemeClr val="accent5">
              <a:lumMod val="75000"/>
            </a:schemeClr>
          </a:solidFill>
        </p:spPr>
        <p:txBody>
          <a:bodyPr wrap="square" rtlCol="0">
            <a:spAutoFit/>
          </a:bodyPr>
          <a:lstStyle/>
          <a:p>
            <a:r>
              <a:rPr lang="mn-MN" sz="1200" dirty="0">
                <a:solidFill>
                  <a:schemeClr val="bg1"/>
                </a:solidFill>
                <a:latin typeface="Times New Roman Mon" panose="02020500000000000000" pitchFamily="18" charset="0"/>
              </a:rPr>
              <a:t>Онлайн ажлын платформ</a:t>
            </a:r>
            <a:endParaRPr lang="en-US" sz="1200" dirty="0">
              <a:latin typeface="Times New Roman Mon" panose="02020500000000000000" pitchFamily="18" charset="0"/>
            </a:endParaRPr>
          </a:p>
        </p:txBody>
      </p:sp>
      <p:sp>
        <p:nvSpPr>
          <p:cNvPr id="6" name="TextBox 5"/>
          <p:cNvSpPr txBox="1"/>
          <p:nvPr/>
        </p:nvSpPr>
        <p:spPr>
          <a:xfrm>
            <a:off x="6215605" y="646331"/>
            <a:ext cx="3040538" cy="276999"/>
          </a:xfrm>
          <a:prstGeom prst="rect">
            <a:avLst/>
          </a:prstGeom>
          <a:solidFill>
            <a:schemeClr val="accent5">
              <a:lumMod val="75000"/>
            </a:schemeClr>
          </a:solidFill>
        </p:spPr>
        <p:txBody>
          <a:bodyPr wrap="square" rtlCol="0">
            <a:spAutoFit/>
          </a:bodyPr>
          <a:lstStyle/>
          <a:p>
            <a:r>
              <a:rPr lang="mn-MN" sz="1200" dirty="0">
                <a:solidFill>
                  <a:schemeClr val="bg1"/>
                </a:solidFill>
                <a:latin typeface="Times New Roman Mon" panose="02020500000000000000" pitchFamily="18" charset="0"/>
              </a:rPr>
              <a:t>Хүргэлт үйлчилгээнд хүний оролцоог халах</a:t>
            </a:r>
            <a:endParaRPr lang="en-US" sz="1200" dirty="0">
              <a:latin typeface="Times New Roman Mon" panose="02020500000000000000" pitchFamily="18" charset="0"/>
            </a:endParaRPr>
          </a:p>
        </p:txBody>
      </p:sp>
      <p:sp>
        <p:nvSpPr>
          <p:cNvPr id="7" name="TextBox 6"/>
          <p:cNvSpPr txBox="1"/>
          <p:nvPr/>
        </p:nvSpPr>
        <p:spPr>
          <a:xfrm>
            <a:off x="810228" y="1078388"/>
            <a:ext cx="5243332" cy="1323439"/>
          </a:xfrm>
          <a:prstGeom prst="rect">
            <a:avLst/>
          </a:prstGeom>
          <a:solidFill>
            <a:schemeClr val="bg1"/>
          </a:solidFill>
        </p:spPr>
        <p:txBody>
          <a:bodyPr wrap="square" rtlCol="0">
            <a:spAutoFit/>
          </a:bodyPr>
          <a:lstStyle/>
          <a:p>
            <a:pPr algn="just"/>
            <a:r>
              <a:rPr lang="mn-MN" sz="1000" dirty="0">
                <a:latin typeface="Times New Roman Mon" panose="02020500000000000000" pitchFamily="18" charset="0"/>
              </a:rPr>
              <a:t>Шинэ хэлбэрийн коронавирусийн нөлөөгөөр АНУ-д ирэх 5 жилд бүх ажлаа онлайн платформоор дамжуулан хийх ажилчидын тоо 2 дахин өснө гэж таамаглаж байна. </a:t>
            </a:r>
          </a:p>
          <a:p>
            <a:pPr algn="just"/>
            <a:r>
              <a:rPr lang="en-US" sz="1000" dirty="0">
                <a:latin typeface="Times New Roman Mon" panose="02020500000000000000" pitchFamily="18" charset="0"/>
              </a:rPr>
              <a:t>                                </a:t>
            </a:r>
            <a:r>
              <a:rPr lang="mn-MN" sz="1000" dirty="0">
                <a:latin typeface="Times New Roman Mon" panose="02020500000000000000" pitchFamily="18" charset="0"/>
              </a:rPr>
              <a:t> Эх сурвал:  </a:t>
            </a:r>
            <a:r>
              <a:rPr lang="en-US" sz="1000" dirty="0" err="1">
                <a:latin typeface="Times New Roman Mon" panose="02020500000000000000" pitchFamily="18" charset="0"/>
              </a:rPr>
              <a:t>Upwork</a:t>
            </a:r>
            <a:r>
              <a:rPr lang="en-US" sz="1000" dirty="0">
                <a:latin typeface="Times New Roman Mon" panose="02020500000000000000" pitchFamily="18" charset="0"/>
              </a:rPr>
              <a:t> Company</a:t>
            </a:r>
          </a:p>
          <a:p>
            <a:pPr algn="just"/>
            <a:endParaRPr lang="mn-MN" sz="1000" dirty="0">
              <a:latin typeface="Times New Roman Mon" panose="02020500000000000000" pitchFamily="18" charset="0"/>
            </a:endParaRPr>
          </a:p>
          <a:p>
            <a:pPr algn="just"/>
            <a:r>
              <a:rPr lang="mn-MN" sz="1000" dirty="0">
                <a:latin typeface="Times New Roman Mon" panose="02020500000000000000" pitchFamily="18" charset="0"/>
              </a:rPr>
              <a:t>Ялангуяа энэ жилийн 4 сараас </a:t>
            </a:r>
            <a:r>
              <a:rPr lang="mn-MN" sz="1000" b="1" dirty="0">
                <a:latin typeface="Times New Roman Mon" panose="02020500000000000000" pitchFamily="18" charset="0"/>
              </a:rPr>
              <a:t>хойш программ хангамж, технологийн мэргэжилтнүүдийн ашиглалтын бүртгэл огцом өсөж байна</a:t>
            </a:r>
            <a:r>
              <a:rPr lang="mn-MN" sz="1000" dirty="0">
                <a:latin typeface="Times New Roman Mon" panose="02020500000000000000" pitchFamily="18" charset="0"/>
              </a:rPr>
              <a:t>.</a:t>
            </a:r>
          </a:p>
          <a:p>
            <a:pPr algn="just"/>
            <a:r>
              <a:rPr lang="mn-MN" sz="1000" b="1" dirty="0">
                <a:latin typeface="Times New Roman Mon" panose="02020500000000000000" pitchFamily="18" charset="0"/>
              </a:rPr>
              <a:t>   </a:t>
            </a:r>
          </a:p>
          <a:p>
            <a:pPr algn="ctr"/>
            <a:r>
              <a:rPr lang="mn-MN" sz="1000" b="1" u="sng" dirty="0">
                <a:latin typeface="Times New Roman Mon" panose="02020500000000000000" pitchFamily="18" charset="0"/>
              </a:rPr>
              <a:t>Онлайн хөдөлмөрийн платформд бүртгүүлэгсдийн тоо.</a:t>
            </a:r>
            <a:endParaRPr lang="en-US" sz="1000" b="1" dirty="0">
              <a:latin typeface="Times New Roman Mon" panose="02020500000000000000" pitchFamily="18" charset="0"/>
            </a:endParaRPr>
          </a:p>
        </p:txBody>
      </p:sp>
      <p:sp>
        <p:nvSpPr>
          <p:cNvPr id="8" name="TextBox 7"/>
          <p:cNvSpPr txBox="1"/>
          <p:nvPr/>
        </p:nvSpPr>
        <p:spPr>
          <a:xfrm>
            <a:off x="625562" y="2545037"/>
            <a:ext cx="369332" cy="2991912"/>
          </a:xfrm>
          <a:prstGeom prst="rect">
            <a:avLst/>
          </a:prstGeom>
          <a:solidFill>
            <a:schemeClr val="bg1"/>
          </a:solidFill>
        </p:spPr>
        <p:txBody>
          <a:bodyPr vert="vert270" wrap="square" rtlCol="0">
            <a:spAutoFit/>
          </a:bodyPr>
          <a:lstStyle/>
          <a:p>
            <a:r>
              <a:rPr lang="mn-MN" sz="1200" dirty="0">
                <a:latin typeface="Times New Roman Mon" panose="02020500000000000000" pitchFamily="18" charset="0"/>
              </a:rPr>
              <a:t>2020 оны 2 сард 100 байсан гэж үзвэл</a:t>
            </a:r>
            <a:endParaRPr lang="en-US" sz="1200" dirty="0">
              <a:latin typeface="Times New Roman Mon" panose="02020500000000000000" pitchFamily="18" charset="0"/>
            </a:endParaRPr>
          </a:p>
        </p:txBody>
      </p:sp>
      <p:sp>
        <p:nvSpPr>
          <p:cNvPr id="10" name="TextBox 9"/>
          <p:cNvSpPr txBox="1"/>
          <p:nvPr/>
        </p:nvSpPr>
        <p:spPr>
          <a:xfrm>
            <a:off x="1904999" y="5980283"/>
            <a:ext cx="1162292" cy="275231"/>
          </a:xfrm>
          <a:prstGeom prst="rect">
            <a:avLst/>
          </a:prstGeom>
          <a:solidFill>
            <a:schemeClr val="bg1"/>
          </a:solidFill>
        </p:spPr>
        <p:txBody>
          <a:bodyPr wrap="square" rtlCol="0">
            <a:spAutoFit/>
          </a:bodyPr>
          <a:lstStyle/>
          <a:p>
            <a:r>
              <a:rPr lang="mn-MN" sz="1200" dirty="0">
                <a:latin typeface="Times New Roman Mon" panose="02020500000000000000" pitchFamily="18" charset="0"/>
              </a:rPr>
              <a:t>Эх сурвалж:</a:t>
            </a:r>
            <a:endParaRPr lang="en-US" sz="1200" dirty="0">
              <a:latin typeface="Times New Roman Mon" panose="02020500000000000000" pitchFamily="18" charset="0"/>
            </a:endParaRPr>
          </a:p>
        </p:txBody>
      </p:sp>
      <p:sp>
        <p:nvSpPr>
          <p:cNvPr id="11" name="TextBox 10"/>
          <p:cNvSpPr txBox="1"/>
          <p:nvPr/>
        </p:nvSpPr>
        <p:spPr>
          <a:xfrm>
            <a:off x="4364620" y="5415053"/>
            <a:ext cx="1850985" cy="276999"/>
          </a:xfrm>
          <a:prstGeom prst="rect">
            <a:avLst/>
          </a:prstGeom>
          <a:solidFill>
            <a:schemeClr val="bg1"/>
          </a:solidFill>
        </p:spPr>
        <p:txBody>
          <a:bodyPr wrap="square" rtlCol="0">
            <a:spAutoFit/>
          </a:bodyPr>
          <a:lstStyle/>
          <a:p>
            <a:r>
              <a:rPr lang="mn-MN" sz="1200" dirty="0">
                <a:latin typeface="Times New Roman Mon" panose="02020500000000000000" pitchFamily="18" charset="0"/>
              </a:rPr>
              <a:t>Программ хангамж</a:t>
            </a:r>
            <a:endParaRPr lang="en-US" sz="1200" dirty="0">
              <a:latin typeface="Times New Roman Mon" panose="02020500000000000000" pitchFamily="18" charset="0"/>
            </a:endParaRPr>
          </a:p>
        </p:txBody>
      </p:sp>
      <p:sp>
        <p:nvSpPr>
          <p:cNvPr id="12" name="TextBox 11"/>
          <p:cNvSpPr txBox="1"/>
          <p:nvPr/>
        </p:nvSpPr>
        <p:spPr>
          <a:xfrm>
            <a:off x="6481823" y="1078388"/>
            <a:ext cx="5220182" cy="246221"/>
          </a:xfrm>
          <a:prstGeom prst="rect">
            <a:avLst/>
          </a:prstGeom>
          <a:solidFill>
            <a:schemeClr val="bg1"/>
          </a:solidFill>
        </p:spPr>
        <p:txBody>
          <a:bodyPr wrap="square" rtlCol="0">
            <a:spAutoFit/>
          </a:bodyPr>
          <a:lstStyle/>
          <a:p>
            <a:r>
              <a:rPr lang="mn-MN" sz="1000" dirty="0">
                <a:latin typeface="Times New Roman Mon" panose="02020500000000000000" pitchFamily="18" charset="0"/>
              </a:rPr>
              <a:t>Дрон ба автомат машин ашиглан </a:t>
            </a:r>
            <a:r>
              <a:rPr lang="mn-MN" sz="1000" b="1" dirty="0">
                <a:latin typeface="Times New Roman Mon" panose="02020500000000000000" pitchFamily="18" charset="0"/>
              </a:rPr>
              <a:t>урьд хүн хийж ирсэн ажлыг орлон гүйцэтгэх </a:t>
            </a:r>
            <a:r>
              <a:rPr lang="mn-MN" sz="1000" dirty="0">
                <a:latin typeface="Times New Roman Mon" panose="02020500000000000000" pitchFamily="18" charset="0"/>
              </a:rPr>
              <a:t>хандлага.</a:t>
            </a:r>
            <a:endParaRPr lang="en-US" sz="1000" dirty="0">
              <a:latin typeface="Times New Roman Mon" panose="02020500000000000000" pitchFamily="18" charset="0"/>
            </a:endParaRPr>
          </a:p>
        </p:txBody>
      </p:sp>
      <p:sp>
        <p:nvSpPr>
          <p:cNvPr id="13" name="TextBox 12"/>
          <p:cNvSpPr txBox="1"/>
          <p:nvPr/>
        </p:nvSpPr>
        <p:spPr>
          <a:xfrm>
            <a:off x="6616688" y="1476270"/>
            <a:ext cx="4777423" cy="246221"/>
          </a:xfrm>
          <a:prstGeom prst="rect">
            <a:avLst/>
          </a:prstGeom>
          <a:solidFill>
            <a:schemeClr val="bg1"/>
          </a:solidFill>
        </p:spPr>
        <p:txBody>
          <a:bodyPr wrap="square" rtlCol="0">
            <a:spAutoFit/>
          </a:bodyPr>
          <a:lstStyle/>
          <a:p>
            <a:pPr algn="just"/>
            <a:r>
              <a:rPr lang="mn-MN" sz="1000" b="1" dirty="0">
                <a:latin typeface="Times New Roman Mon" panose="02020500000000000000" pitchFamily="18" charset="0"/>
              </a:rPr>
              <a:t>АНУ–ын </a:t>
            </a:r>
            <a:r>
              <a:rPr lang="en-US" sz="1000" b="1" dirty="0">
                <a:latin typeface="Times New Roman Mon" panose="02020500000000000000" pitchFamily="18" charset="0"/>
              </a:rPr>
              <a:t>ZIPLINE </a:t>
            </a:r>
            <a:r>
              <a:rPr lang="mn-MN" sz="1000" b="1" dirty="0">
                <a:latin typeface="Times New Roman Mon" panose="02020500000000000000" pitchFamily="18" charset="0"/>
              </a:rPr>
              <a:t>компани дроноор эмнэлгийн төхөөрөмж хүргэж байгаа нь.</a:t>
            </a:r>
            <a:endParaRPr lang="en-US" sz="1000" b="1" dirty="0">
              <a:latin typeface="Times New Roman Mon" panose="02020500000000000000" pitchFamily="18" charset="0"/>
            </a:endParaRPr>
          </a:p>
        </p:txBody>
      </p:sp>
      <p:sp>
        <p:nvSpPr>
          <p:cNvPr id="14" name="TextBox 13"/>
          <p:cNvSpPr txBox="1"/>
          <p:nvPr/>
        </p:nvSpPr>
        <p:spPr>
          <a:xfrm>
            <a:off x="7054224" y="3628881"/>
            <a:ext cx="4237426" cy="246221"/>
          </a:xfrm>
          <a:prstGeom prst="rect">
            <a:avLst/>
          </a:prstGeom>
          <a:solidFill>
            <a:schemeClr val="bg1"/>
          </a:solidFill>
        </p:spPr>
        <p:txBody>
          <a:bodyPr wrap="square" rtlCol="0">
            <a:spAutoFit/>
          </a:bodyPr>
          <a:lstStyle/>
          <a:p>
            <a:r>
              <a:rPr lang="mn-MN" sz="1000" b="1" dirty="0">
                <a:latin typeface="Times New Roman Mon" panose="02020500000000000000" pitchFamily="18" charset="0"/>
              </a:rPr>
              <a:t>Хятадын </a:t>
            </a:r>
            <a:r>
              <a:rPr lang="en-US" sz="1000" b="1" dirty="0" err="1">
                <a:latin typeface="Times New Roman Mon" panose="02020500000000000000" pitchFamily="18" charset="0"/>
              </a:rPr>
              <a:t>Neoflix</a:t>
            </a:r>
            <a:r>
              <a:rPr lang="en-US" sz="1000" b="1" dirty="0">
                <a:latin typeface="Times New Roman Mon" panose="02020500000000000000" pitchFamily="18" charset="0"/>
              </a:rPr>
              <a:t> </a:t>
            </a:r>
            <a:r>
              <a:rPr lang="mn-MN" sz="1000" b="1" dirty="0">
                <a:latin typeface="Times New Roman Mon" panose="02020500000000000000" pitchFamily="18" charset="0"/>
              </a:rPr>
              <a:t>компани автомат машинаар хүргэлт хийж байгаа нь</a:t>
            </a:r>
            <a:endParaRPr lang="en-US" sz="1000" b="1" dirty="0">
              <a:latin typeface="Times New Roman Mon" panose="02020500000000000000" pitchFamily="18" charset="0"/>
            </a:endParaRPr>
          </a:p>
        </p:txBody>
      </p:sp>
      <p:sp>
        <p:nvSpPr>
          <p:cNvPr id="18" name="TextBox 17">
            <a:extLst>
              <a:ext uri="{FF2B5EF4-FFF2-40B4-BE49-F238E27FC236}">
                <a16:creationId xmlns:a16="http://schemas.microsoft.com/office/drawing/2014/main" id="{96EC6A14-A151-4844-AC9A-CA56F215A0BD}"/>
              </a:ext>
            </a:extLst>
          </p:cNvPr>
          <p:cNvSpPr txBox="1"/>
          <p:nvPr/>
        </p:nvSpPr>
        <p:spPr>
          <a:xfrm>
            <a:off x="834342" y="6445638"/>
            <a:ext cx="2900896" cy="276999"/>
          </a:xfrm>
          <a:prstGeom prst="rect">
            <a:avLst/>
          </a:prstGeom>
          <a:noFill/>
        </p:spPr>
        <p:txBody>
          <a:bodyPr wrap="square">
            <a:spAutoFit/>
          </a:bodyPr>
          <a:lstStyle/>
          <a:p>
            <a:r>
              <a:rPr lang="mn-MN" sz="1200" dirty="0">
                <a:solidFill>
                  <a:schemeClr val="bg1"/>
                </a:solidFill>
                <a:latin typeface="Times New Roman Mon" panose="02020500000000000000" pitchFamily="18" charset="0"/>
              </a:rPr>
              <a:t>Эх сурвалж: Хэвлэл мэдээллийн хэрэгсэл</a:t>
            </a:r>
            <a:endParaRPr lang="en-US" sz="1200" dirty="0">
              <a:solidFill>
                <a:schemeClr val="bg1"/>
              </a:solidFill>
              <a:latin typeface="Times New Roman Mon" panose="02020500000000000000" pitchFamily="18" charset="0"/>
            </a:endParaRPr>
          </a:p>
        </p:txBody>
      </p:sp>
      <p:sp>
        <p:nvSpPr>
          <p:cNvPr id="19" name="TextBox 18">
            <a:extLst>
              <a:ext uri="{FF2B5EF4-FFF2-40B4-BE49-F238E27FC236}">
                <a16:creationId xmlns:a16="http://schemas.microsoft.com/office/drawing/2014/main" id="{2F15B8BD-1DBF-4272-B0A7-EA23349A608B}"/>
              </a:ext>
            </a:extLst>
          </p:cNvPr>
          <p:cNvSpPr txBox="1"/>
          <p:nvPr/>
        </p:nvSpPr>
        <p:spPr>
          <a:xfrm>
            <a:off x="9678992" y="6427146"/>
            <a:ext cx="2268028" cy="307777"/>
          </a:xfrm>
          <a:prstGeom prst="rect">
            <a:avLst/>
          </a:prstGeom>
          <a:noFill/>
        </p:spPr>
        <p:txBody>
          <a:bodyPr wrap="square">
            <a:spAutoFit/>
          </a:bodyPr>
          <a:lstStyle/>
          <a:p>
            <a:r>
              <a:rPr lang="mn-MN"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Япон</a:t>
            </a: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mn-MN"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улс- Бадамханд</a:t>
            </a:r>
            <a:endParaRPr lang="en-US" sz="1400" dirty="0"/>
          </a:p>
        </p:txBody>
      </p:sp>
    </p:spTree>
    <p:extLst>
      <p:ext uri="{BB962C8B-B14F-4D97-AF65-F5344CB8AC3E}">
        <p14:creationId xmlns:p14="http://schemas.microsoft.com/office/powerpoint/2010/main" val="470667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546519"/>
            <a:ext cx="7820025" cy="307777"/>
          </a:xfrm>
          <a:prstGeom prst="rect">
            <a:avLst/>
          </a:prstGeom>
          <a:solidFill>
            <a:schemeClr val="accent6">
              <a:lumMod val="20000"/>
              <a:lumOff val="80000"/>
            </a:schemeClr>
          </a:solidFill>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altLang="ja-JP" sz="1400" b="1" dirty="0">
                <a:solidFill>
                  <a:srgbClr val="002060"/>
                </a:solidFill>
                <a:latin typeface="Times New Roman Mon" panose="02020500000000000000" pitchFamily="18" charset="0"/>
              </a:rPr>
              <a:t>	   </a:t>
            </a:r>
            <a:r>
              <a:rPr lang="mn-MN" altLang="ja-JP" sz="1400" b="1" dirty="0">
                <a:solidFill>
                  <a:srgbClr val="002060"/>
                </a:solidFill>
                <a:latin typeface="Times New Roman Mon" panose="02020500000000000000" pitchFamily="18" charset="0"/>
              </a:rPr>
              <a:t>Бизнесээ үргэлжлүүлэх чадавхиа бэхжүүлэхийн ач холбогдол</a:t>
            </a:r>
            <a:endParaRPr lang="en-US" sz="1400" b="1" dirty="0">
              <a:solidFill>
                <a:srgbClr val="002060"/>
              </a:solidFill>
              <a:latin typeface="Times New Roman Mon" panose="02020500000000000000" pitchFamily="18" charset="0"/>
            </a:endParaRPr>
          </a:p>
        </p:txBody>
      </p:sp>
      <p:sp>
        <p:nvSpPr>
          <p:cNvPr id="7" name="TextBox 6"/>
          <p:cNvSpPr txBox="1"/>
          <p:nvPr/>
        </p:nvSpPr>
        <p:spPr>
          <a:xfrm>
            <a:off x="1026544" y="1446247"/>
            <a:ext cx="10291313" cy="2462213"/>
          </a:xfrm>
          <a:prstGeom prst="rect">
            <a:avLst/>
          </a:prstGeom>
          <a:noFill/>
        </p:spPr>
        <p:txBody>
          <a:bodyPr wrap="square" rtlCol="0">
            <a:spAutoFit/>
          </a:bodyPr>
          <a:lstStyle/>
          <a:p>
            <a:pPr marL="285750" indent="-285750" algn="just">
              <a:buFont typeface="Wingdings" panose="05000000000000000000" pitchFamily="2" charset="2"/>
              <a:buChar char="v"/>
            </a:pPr>
            <a:r>
              <a:rPr lang="mn-MN" altLang="ja-JP" sz="1100" dirty="0">
                <a:latin typeface="Times New Roman" panose="02020603050405020304" pitchFamily="18" charset="0"/>
                <a:cs typeface="Times New Roman" panose="02020603050405020304" pitchFamily="18" charset="0"/>
              </a:rPr>
              <a:t>Японы ЖДҮ-ийн газар 2019 оны 7 сард “ЖДҮ-ийг бэхжүүлэх тухай хууль” батлуулж, ЖДҮ-үүдэд Бизнесээ хэвийн үргэлжлүүлэх төлөвлөгөө (</a:t>
            </a:r>
            <a:r>
              <a:rPr lang="en-US" altLang="ja-JP" sz="1100" dirty="0">
                <a:latin typeface="Times New Roman" panose="02020603050405020304" pitchFamily="18" charset="0"/>
                <a:cs typeface="Times New Roman" panose="02020603050405020304" pitchFamily="18" charset="0"/>
              </a:rPr>
              <a:t>BCP)</a:t>
            </a:r>
            <a:r>
              <a:rPr lang="mn-MN" altLang="ja-JP" sz="1100" dirty="0">
                <a:latin typeface="Times New Roman" panose="02020603050405020304" pitchFamily="18" charset="0"/>
                <a:cs typeface="Times New Roman" panose="02020603050405020304" pitchFamily="18" charset="0"/>
              </a:rPr>
              <a:t> нэвтрүүлэхэд чиглэсэн арга хэмжээ авч хэрэгжүүлж байна.</a:t>
            </a:r>
            <a:endParaRPr lang="en-US" altLang="ja-JP" sz="11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endParaRPr lang="mn-MN" altLang="ja-JP" sz="11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mn-MN" altLang="ja-JP" sz="1100" dirty="0">
                <a:latin typeface="Times New Roman" panose="02020603050405020304" pitchFamily="18" charset="0"/>
                <a:cs typeface="Times New Roman" panose="02020603050405020304" pitchFamily="18" charset="0"/>
              </a:rPr>
              <a:t>Коронагийн хамралын улмаас эдийн засгийн уналт бий болж буй өнөө үед компани ба ажилчдаа хамгаалах үүднээс үйл ажиллагаагаа үргэлжлүүлэх, чадавхиа бэхжүүлэх шаардлага ЖДҮ-ийн удирдлагад тавигдаж байна. Үүнд чиглэсэн арга хэмжээг цаасанд буулгаж боловсруулдаг бичиг баримт нь </a:t>
            </a:r>
            <a:r>
              <a:rPr lang="mn-MN" altLang="ja-JP" sz="1100" dirty="0">
                <a:solidFill>
                  <a:srgbClr val="FF0000"/>
                </a:solidFill>
                <a:latin typeface="Times New Roman" panose="02020603050405020304" pitchFamily="18" charset="0"/>
                <a:cs typeface="Times New Roman" panose="02020603050405020304" pitchFamily="18" charset="0"/>
              </a:rPr>
              <a:t>Бизнесээ хэвийн үргэлжлүүлэх төлөвлөгөө </a:t>
            </a:r>
            <a:r>
              <a:rPr lang="en-US" altLang="ja-JP" sz="1100" dirty="0">
                <a:solidFill>
                  <a:srgbClr val="FF0000"/>
                </a:solidFill>
                <a:latin typeface="Times New Roman" panose="02020603050405020304" pitchFamily="18" charset="0"/>
                <a:cs typeface="Times New Roman" panose="02020603050405020304" pitchFamily="18" charset="0"/>
              </a:rPr>
              <a:t>(BCP)</a:t>
            </a:r>
            <a:r>
              <a:rPr lang="mn-MN" altLang="ja-JP" sz="1100" dirty="0">
                <a:solidFill>
                  <a:srgbClr val="FF0000"/>
                </a:solidFill>
                <a:latin typeface="Times New Roman" panose="02020603050405020304" pitchFamily="18" charset="0"/>
                <a:cs typeface="Times New Roman" panose="02020603050405020304" pitchFamily="18" charset="0"/>
              </a:rPr>
              <a:t> </a:t>
            </a:r>
            <a:r>
              <a:rPr lang="mn-MN" altLang="ja-JP" sz="1100" dirty="0">
                <a:latin typeface="Times New Roman" panose="02020603050405020304" pitchFamily="18" charset="0"/>
                <a:cs typeface="Times New Roman" panose="02020603050405020304" pitchFamily="18" charset="0"/>
              </a:rPr>
              <a:t>юм.</a:t>
            </a:r>
          </a:p>
          <a:p>
            <a:pPr marL="285750" indent="-285750" algn="just">
              <a:buFont typeface="Wingdings" panose="05000000000000000000" pitchFamily="2" charset="2"/>
              <a:buChar char="v"/>
            </a:pPr>
            <a:endParaRPr lang="en-US" altLang="ja-JP" sz="11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mn-MN" altLang="ja-JP" sz="1100" dirty="0">
                <a:latin typeface="Times New Roman" panose="02020603050405020304" pitchFamily="18" charset="0"/>
                <a:cs typeface="Times New Roman" panose="02020603050405020304" pitchFamily="18" charset="0"/>
              </a:rPr>
              <a:t>Японд Леман шок, Зүүн Японы их газар хөдлөлт, коронавирус зэрэг эдийн засгийн хямрал, байгалийн гамшиг, цар тахал үргэлжлэн тохиолдож байгаа тул </a:t>
            </a:r>
            <a:r>
              <a:rPr lang="mn-MN" altLang="ja-JP" sz="1100" dirty="0">
                <a:solidFill>
                  <a:srgbClr val="FF0000"/>
                </a:solidFill>
                <a:latin typeface="Times New Roman" panose="02020603050405020304" pitchFamily="18" charset="0"/>
                <a:cs typeface="Times New Roman" panose="02020603050405020304" pitchFamily="18" charset="0"/>
              </a:rPr>
              <a:t>ЖДҮ-үүдийн хувьд ч Бизнесээ хэвийн үргэлжлүүлэх төлөвлөгөөний (</a:t>
            </a:r>
            <a:r>
              <a:rPr lang="en-US" altLang="ja-JP" sz="1100" dirty="0">
                <a:solidFill>
                  <a:srgbClr val="FF0000"/>
                </a:solidFill>
                <a:latin typeface="Times New Roman" panose="02020603050405020304" pitchFamily="18" charset="0"/>
                <a:cs typeface="Times New Roman" panose="02020603050405020304" pitchFamily="18" charset="0"/>
              </a:rPr>
              <a:t>BCP)</a:t>
            </a:r>
            <a:r>
              <a:rPr lang="mn-MN" altLang="ja-JP" sz="1100" dirty="0">
                <a:solidFill>
                  <a:srgbClr val="FF0000"/>
                </a:solidFill>
                <a:latin typeface="Times New Roman" panose="02020603050405020304" pitchFamily="18" charset="0"/>
                <a:cs typeface="Times New Roman" panose="02020603050405020304" pitchFamily="18" charset="0"/>
              </a:rPr>
              <a:t> ач холбогдол </a:t>
            </a:r>
            <a:r>
              <a:rPr lang="mn-MN" altLang="ja-JP" sz="1100" dirty="0">
                <a:latin typeface="Times New Roman" panose="02020603050405020304" pitchFamily="18" charset="0"/>
                <a:cs typeface="Times New Roman" panose="02020603050405020304" pitchFamily="18" charset="0"/>
              </a:rPr>
              <a:t>өсөж байна.</a:t>
            </a:r>
          </a:p>
          <a:p>
            <a:pPr marL="285750" indent="-285750" algn="just">
              <a:buFont typeface="Wingdings" panose="05000000000000000000" pitchFamily="2" charset="2"/>
              <a:buChar char="v"/>
            </a:pPr>
            <a:endParaRPr lang="en-US" altLang="ja-JP" sz="11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mn-MN" altLang="ja-JP" sz="1100" dirty="0">
                <a:latin typeface="Times New Roman" panose="02020603050405020304" pitchFamily="18" charset="0"/>
                <a:cs typeface="Times New Roman" panose="02020603050405020304" pitchFamily="18" charset="0"/>
              </a:rPr>
              <a:t>Бизнесээ хэвийн үргэлжлүүлэх төлөвлөгөө нь байгалийн гамшиг, халдварт өвчний эсрэг авах арга хэмжээг төлөвлөөд зогсохгүй бизнесийн түнш дампуурах, нийлүүлэгчийн үйлдвэрлэл, нийлүүлэлт зогсох зэрэг </a:t>
            </a:r>
            <a:r>
              <a:rPr lang="mn-MN" altLang="ja-JP" sz="1100" dirty="0">
                <a:solidFill>
                  <a:srgbClr val="FF0000"/>
                </a:solidFill>
                <a:latin typeface="Times New Roman" panose="02020603050405020304" pitchFamily="18" charset="0"/>
                <a:cs typeface="Times New Roman" panose="02020603050405020304" pitchFamily="18" charset="0"/>
              </a:rPr>
              <a:t>янз бүрийн эрсдлийг даван туулах чадавхийг </a:t>
            </a:r>
            <a:r>
              <a:rPr lang="mn-MN" altLang="ja-JP" sz="1100" dirty="0">
                <a:latin typeface="Times New Roman" panose="02020603050405020304" pitchFamily="18" charset="0"/>
                <a:cs typeface="Times New Roman" panose="02020603050405020304" pitchFamily="18" charset="0"/>
              </a:rPr>
              <a:t>бэхжүүлэх ач холбогдолтой бичиг баримт юм.</a:t>
            </a:r>
            <a:endParaRPr lang="en-US" altLang="ja-JP" sz="1100"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v"/>
            </a:pPr>
            <a:r>
              <a:rPr lang="ja-JP" altLang="en-US" sz="1100" b="1" dirty="0">
                <a:solidFill>
                  <a:srgbClr val="0070C0"/>
                </a:solidFill>
                <a:latin typeface="Times New Roman" panose="02020603050405020304" pitchFamily="18" charset="0"/>
                <a:cs typeface="Times New Roman" panose="02020603050405020304" pitchFamily="18" charset="0"/>
              </a:rPr>
              <a:t>⇒  </a:t>
            </a:r>
            <a:r>
              <a:rPr lang="mn-MN" altLang="ja-JP" sz="1100" b="1" dirty="0">
                <a:solidFill>
                  <a:srgbClr val="0070C0"/>
                </a:solidFill>
                <a:latin typeface="Times New Roman" panose="02020603050405020304" pitchFamily="18" charset="0"/>
                <a:cs typeface="Times New Roman" panose="02020603050405020304" pitchFamily="18" charset="0"/>
              </a:rPr>
              <a:t>Эрсдлээс хамгаалах арга хэмжээ </a:t>
            </a:r>
            <a:r>
              <a:rPr lang="en-US" altLang="ja-JP" sz="1100" b="1" dirty="0">
                <a:solidFill>
                  <a:srgbClr val="0070C0"/>
                </a:solidFill>
                <a:latin typeface="Times New Roman" panose="02020603050405020304" pitchFamily="18" charset="0"/>
                <a:cs typeface="Times New Roman" panose="02020603050405020304" pitchFamily="18" charset="0"/>
              </a:rPr>
              <a:t>(BCP</a:t>
            </a:r>
            <a:r>
              <a:rPr lang="mn-MN" altLang="ja-JP" sz="1100" b="1" dirty="0">
                <a:solidFill>
                  <a:srgbClr val="0070C0"/>
                </a:solidFill>
                <a:latin typeface="Times New Roman" panose="02020603050405020304" pitchFamily="18" charset="0"/>
                <a:cs typeface="Times New Roman" panose="02020603050405020304" pitchFamily="18" charset="0"/>
              </a:rPr>
              <a:t> боловсруулах</a:t>
            </a:r>
            <a:r>
              <a:rPr lang="en-US" altLang="ja-JP" sz="1100" b="1" dirty="0">
                <a:solidFill>
                  <a:srgbClr val="0070C0"/>
                </a:solidFill>
                <a:latin typeface="Times New Roman" panose="02020603050405020304" pitchFamily="18" charset="0"/>
                <a:cs typeface="Times New Roman" panose="02020603050405020304" pitchFamily="18" charset="0"/>
              </a:rPr>
              <a:t>)</a:t>
            </a:r>
            <a:r>
              <a:rPr lang="mn-MN" altLang="ja-JP" sz="1100" b="1" dirty="0">
                <a:solidFill>
                  <a:srgbClr val="0070C0"/>
                </a:solidFill>
                <a:latin typeface="Times New Roman" panose="02020603050405020304" pitchFamily="18" charset="0"/>
                <a:cs typeface="Times New Roman" panose="02020603050405020304" pitchFamily="18" charset="0"/>
              </a:rPr>
              <a:t>-г эртнээс авч хэрэгжүүлэх нь чухал. Хямрал  нүүрлэсний дараа </a:t>
            </a:r>
            <a:r>
              <a:rPr lang="en-US" altLang="ja-JP" sz="1100" b="1" dirty="0">
                <a:solidFill>
                  <a:srgbClr val="0070C0"/>
                </a:solidFill>
                <a:latin typeface="Times New Roman" panose="02020603050405020304" pitchFamily="18" charset="0"/>
                <a:cs typeface="Times New Roman" panose="02020603050405020304" pitchFamily="18" charset="0"/>
              </a:rPr>
              <a:t> </a:t>
            </a:r>
          </a:p>
          <a:p>
            <a:pPr marL="285750" indent="-285750" algn="just">
              <a:buFont typeface="Wingdings" panose="05000000000000000000" pitchFamily="2" charset="2"/>
              <a:buChar char="v"/>
            </a:pPr>
            <a:r>
              <a:rPr lang="en-US" altLang="ja-JP" sz="1100" b="1" dirty="0">
                <a:solidFill>
                  <a:srgbClr val="0070C0"/>
                </a:solidFill>
                <a:latin typeface="Times New Roman" panose="02020603050405020304" pitchFamily="18" charset="0"/>
                <a:cs typeface="Times New Roman" panose="02020603050405020304" pitchFamily="18" charset="0"/>
              </a:rPr>
              <a:t>      </a:t>
            </a:r>
            <a:r>
              <a:rPr lang="mn-MN" altLang="ja-JP" sz="1100" b="1" dirty="0">
                <a:solidFill>
                  <a:srgbClr val="0070C0"/>
                </a:solidFill>
                <a:latin typeface="Times New Roman" panose="02020603050405020304" pitchFamily="18" charset="0"/>
                <a:cs typeface="Times New Roman" panose="02020603050405020304" pitchFamily="18" charset="0"/>
              </a:rPr>
              <a:t>оройтсон байна.</a:t>
            </a:r>
            <a:endParaRPr lang="en-US" sz="1100" b="1" dirty="0">
              <a:solidFill>
                <a:srgbClr val="0070C0"/>
              </a:solidFill>
              <a:latin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6152A512-5138-4841-A8C4-2F7AC363960D}"/>
              </a:ext>
            </a:extLst>
          </p:cNvPr>
          <p:cNvSpPr txBox="1"/>
          <p:nvPr/>
        </p:nvSpPr>
        <p:spPr>
          <a:xfrm>
            <a:off x="9678992" y="6427146"/>
            <a:ext cx="2268028" cy="307777"/>
          </a:xfrm>
          <a:prstGeom prst="rect">
            <a:avLst/>
          </a:prstGeom>
          <a:noFill/>
        </p:spPr>
        <p:txBody>
          <a:bodyPr wrap="square">
            <a:spAutoFit/>
          </a:bodyPr>
          <a:lstStyle/>
          <a:p>
            <a:r>
              <a:rPr lang="mn-MN"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Япон</a:t>
            </a: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mn-MN"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улс- Бадамханд</a:t>
            </a:r>
            <a:endParaRPr lang="en-US" sz="1400" dirty="0"/>
          </a:p>
        </p:txBody>
      </p:sp>
    </p:spTree>
    <p:extLst>
      <p:ext uri="{BB962C8B-B14F-4D97-AF65-F5344CB8AC3E}">
        <p14:creationId xmlns:p14="http://schemas.microsoft.com/office/powerpoint/2010/main" val="2895796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412392" y="461215"/>
            <a:ext cx="2411942" cy="369332"/>
          </a:xfrm>
          <a:prstGeom prst="rect">
            <a:avLst/>
          </a:prstGeom>
          <a:noFill/>
        </p:spPr>
        <p:txBody>
          <a:bodyPr vert="horz" wrap="none" rtlCol="0">
            <a:spAutoFit/>
          </a:bodyPr>
          <a:lstStyle/>
          <a:p>
            <a:r>
              <a:rPr lang="en-US" altLang="ja-JP" b="1" dirty="0">
                <a:solidFill>
                  <a:schemeClr val="tx1">
                    <a:lumMod val="95000"/>
                    <a:lumOff val="5000"/>
                  </a:schemeClr>
                </a:solidFill>
                <a:effectLst>
                  <a:outerShdw blurRad="38100" dist="38100" dir="2700000" algn="tl">
                    <a:srgbClr val="000000">
                      <a:alpha val="43137"/>
                    </a:srgbClr>
                  </a:outerShdw>
                </a:effectLst>
                <a:latin typeface="Times New Roman Mon" panose="02020500000000000000" pitchFamily="18" charset="0"/>
              </a:rPr>
              <a:t>BCP</a:t>
            </a:r>
            <a:r>
              <a:rPr lang="mn-MN" altLang="ja-JP" b="1" dirty="0">
                <a:solidFill>
                  <a:schemeClr val="tx1">
                    <a:lumMod val="95000"/>
                    <a:lumOff val="5000"/>
                  </a:schemeClr>
                </a:solidFill>
                <a:effectLst>
                  <a:outerShdw blurRad="38100" dist="38100" dir="2700000" algn="tl">
                    <a:srgbClr val="000000">
                      <a:alpha val="43137"/>
                    </a:srgbClr>
                  </a:outerShdw>
                </a:effectLst>
                <a:latin typeface="Times New Roman Mon" panose="02020500000000000000" pitchFamily="18" charset="0"/>
              </a:rPr>
              <a:t>-ын товч агуулга</a:t>
            </a:r>
            <a:endParaRPr lang="en-US" b="1" dirty="0">
              <a:solidFill>
                <a:schemeClr val="tx1">
                  <a:lumMod val="95000"/>
                  <a:lumOff val="5000"/>
                </a:schemeClr>
              </a:solidFill>
              <a:effectLst>
                <a:outerShdw blurRad="38100" dist="38100" dir="2700000" algn="tl">
                  <a:srgbClr val="000000">
                    <a:alpha val="43137"/>
                  </a:srgbClr>
                </a:outerShdw>
              </a:effectLst>
              <a:latin typeface="Times New Roman Mon" panose="02020500000000000000" pitchFamily="18" charset="0"/>
            </a:endParaRPr>
          </a:p>
        </p:txBody>
      </p:sp>
      <p:sp>
        <p:nvSpPr>
          <p:cNvPr id="3" name="Freeform: Shape 2">
            <a:extLst>
              <a:ext uri="{FF2B5EF4-FFF2-40B4-BE49-F238E27FC236}">
                <a16:creationId xmlns:a16="http://schemas.microsoft.com/office/drawing/2014/main" id="{84D3AF7C-45DD-4F81-B8F9-03668A5B0349}"/>
              </a:ext>
            </a:extLst>
          </p:cNvPr>
          <p:cNvSpPr/>
          <p:nvPr/>
        </p:nvSpPr>
        <p:spPr>
          <a:xfrm>
            <a:off x="2412392" y="903201"/>
            <a:ext cx="7585623" cy="509884"/>
          </a:xfrm>
          <a:custGeom>
            <a:avLst/>
            <a:gdLst>
              <a:gd name="connsiteX0" fmla="*/ 0 w 8150336"/>
              <a:gd name="connsiteY0" fmla="*/ 65818 h 658175"/>
              <a:gd name="connsiteX1" fmla="*/ 65818 w 8150336"/>
              <a:gd name="connsiteY1" fmla="*/ 0 h 658175"/>
              <a:gd name="connsiteX2" fmla="*/ 8084519 w 8150336"/>
              <a:gd name="connsiteY2" fmla="*/ 0 h 658175"/>
              <a:gd name="connsiteX3" fmla="*/ 8150337 w 8150336"/>
              <a:gd name="connsiteY3" fmla="*/ 65818 h 658175"/>
              <a:gd name="connsiteX4" fmla="*/ 8150336 w 8150336"/>
              <a:gd name="connsiteY4" fmla="*/ 592358 h 658175"/>
              <a:gd name="connsiteX5" fmla="*/ 8084518 w 8150336"/>
              <a:gd name="connsiteY5" fmla="*/ 658176 h 658175"/>
              <a:gd name="connsiteX6" fmla="*/ 65818 w 8150336"/>
              <a:gd name="connsiteY6" fmla="*/ 658175 h 658175"/>
              <a:gd name="connsiteX7" fmla="*/ 0 w 8150336"/>
              <a:gd name="connsiteY7" fmla="*/ 592357 h 658175"/>
              <a:gd name="connsiteX8" fmla="*/ 0 w 8150336"/>
              <a:gd name="connsiteY8" fmla="*/ 65818 h 65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150336" h="658175">
                <a:moveTo>
                  <a:pt x="0" y="65818"/>
                </a:moveTo>
                <a:cubicBezTo>
                  <a:pt x="0" y="29468"/>
                  <a:pt x="29468" y="0"/>
                  <a:pt x="65818" y="0"/>
                </a:cubicBezTo>
                <a:lnTo>
                  <a:pt x="8084519" y="0"/>
                </a:lnTo>
                <a:cubicBezTo>
                  <a:pt x="8120869" y="0"/>
                  <a:pt x="8150337" y="29468"/>
                  <a:pt x="8150337" y="65818"/>
                </a:cubicBezTo>
                <a:cubicBezTo>
                  <a:pt x="8150337" y="241331"/>
                  <a:pt x="8150336" y="416845"/>
                  <a:pt x="8150336" y="592358"/>
                </a:cubicBezTo>
                <a:cubicBezTo>
                  <a:pt x="8150336" y="628708"/>
                  <a:pt x="8120868" y="658176"/>
                  <a:pt x="8084518" y="658176"/>
                </a:cubicBezTo>
                <a:lnTo>
                  <a:pt x="65818" y="658175"/>
                </a:lnTo>
                <a:cubicBezTo>
                  <a:pt x="29468" y="658175"/>
                  <a:pt x="0" y="628707"/>
                  <a:pt x="0" y="592357"/>
                </a:cubicBezTo>
                <a:lnTo>
                  <a:pt x="0" y="65818"/>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64997" tIns="64997" rIns="1153378" bIns="64997" numCol="1" spcCol="1270" anchor="ctr" anchorCtr="0">
            <a:noAutofit/>
          </a:bodyPr>
          <a:lstStyle/>
          <a:p>
            <a:pPr marL="0" lvl="0" indent="0" algn="l" defTabSz="533400">
              <a:lnSpc>
                <a:spcPct val="90000"/>
              </a:lnSpc>
              <a:spcBef>
                <a:spcPct val="0"/>
              </a:spcBef>
              <a:spcAft>
                <a:spcPct val="35000"/>
              </a:spcAft>
              <a:buNone/>
            </a:pPr>
            <a:r>
              <a:rPr lang="ja-JP" altLang="en-US" sz="1200" b="1" u="sng" kern="1200" dirty="0">
                <a:latin typeface="Times New Roman" panose="02020603050405020304" pitchFamily="18" charset="0"/>
                <a:cs typeface="Times New Roman" panose="02020603050405020304" pitchFamily="18" charset="0"/>
              </a:rPr>
              <a:t>①</a:t>
            </a:r>
            <a:r>
              <a:rPr lang="mn-MN" altLang="ja-JP" sz="1200" b="1" u="sng" kern="1200" dirty="0">
                <a:latin typeface="Times New Roman" panose="02020603050405020304" pitchFamily="18" charset="0"/>
                <a:cs typeface="Times New Roman" panose="02020603050405020304" pitchFamily="18" charset="0"/>
              </a:rPr>
              <a:t> Зорилго тодорхойлох: </a:t>
            </a:r>
            <a:r>
              <a:rPr lang="mn-MN" altLang="ja-JP" sz="1200" b="1" kern="1200" dirty="0">
                <a:latin typeface="Times New Roman" panose="02020603050405020304" pitchFamily="18" charset="0"/>
                <a:cs typeface="Times New Roman" panose="02020603050405020304" pitchFamily="18" charset="0"/>
              </a:rPr>
              <a:t>Юуны төлөө тухайн арга хэмжээг авч хэрэгжүүлэхийг тодорхой болгох</a:t>
            </a:r>
            <a:endParaRPr lang="en-US" altLang="ja-JP" sz="1200" b="1" kern="1200" dirty="0">
              <a:latin typeface="Times New Roman" panose="02020603050405020304" pitchFamily="18" charset="0"/>
              <a:cs typeface="Times New Roman" panose="02020603050405020304" pitchFamily="18" charset="0"/>
            </a:endParaRPr>
          </a:p>
          <a:p>
            <a:pPr marL="0" lvl="0" indent="0" algn="l" defTabSz="533400">
              <a:lnSpc>
                <a:spcPct val="90000"/>
              </a:lnSpc>
              <a:spcBef>
                <a:spcPct val="0"/>
              </a:spcBef>
              <a:spcAft>
                <a:spcPct val="35000"/>
              </a:spcAft>
              <a:buNone/>
            </a:pPr>
            <a:r>
              <a:rPr lang="ja-JP" altLang="en-US" sz="1200" kern="1200" dirty="0">
                <a:latin typeface="Times New Roman" panose="02020603050405020304" pitchFamily="18" charset="0"/>
                <a:cs typeface="Times New Roman" panose="02020603050405020304" pitchFamily="18" charset="0"/>
              </a:rPr>
              <a:t>　</a:t>
            </a:r>
            <a:r>
              <a:rPr lang="mn-MN" altLang="ja-JP" sz="1200" kern="1200" dirty="0">
                <a:latin typeface="Times New Roman" panose="02020603050405020304" pitchFamily="18" charset="0"/>
                <a:cs typeface="Times New Roman" panose="02020603050405020304" pitchFamily="18" charset="0"/>
              </a:rPr>
              <a:t>Жишээ: Ажилчид, үйлчлүүлэгчдийн амь насыг хамгаалах, ажлын байрыг хадгалах</a:t>
            </a:r>
            <a:endParaRPr lang="en-US" altLang="ja-JP" sz="1200" kern="1200" dirty="0">
              <a:latin typeface="Times New Roman" panose="02020603050405020304" pitchFamily="18" charset="0"/>
              <a:cs typeface="Times New Roman" panose="02020603050405020304" pitchFamily="18" charset="0"/>
            </a:endParaRPr>
          </a:p>
        </p:txBody>
      </p:sp>
      <p:sp>
        <p:nvSpPr>
          <p:cNvPr id="7" name="Freeform: Shape 6">
            <a:extLst>
              <a:ext uri="{FF2B5EF4-FFF2-40B4-BE49-F238E27FC236}">
                <a16:creationId xmlns:a16="http://schemas.microsoft.com/office/drawing/2014/main" id="{FE31BA15-1622-45F3-82B4-BC524E4D524D}"/>
              </a:ext>
            </a:extLst>
          </p:cNvPr>
          <p:cNvSpPr/>
          <p:nvPr/>
        </p:nvSpPr>
        <p:spPr>
          <a:xfrm>
            <a:off x="2412392" y="1795046"/>
            <a:ext cx="7585623" cy="509884"/>
          </a:xfrm>
          <a:custGeom>
            <a:avLst/>
            <a:gdLst>
              <a:gd name="connsiteX0" fmla="*/ 0 w 8370824"/>
              <a:gd name="connsiteY0" fmla="*/ 59366 h 593660"/>
              <a:gd name="connsiteX1" fmla="*/ 59366 w 8370824"/>
              <a:gd name="connsiteY1" fmla="*/ 0 h 593660"/>
              <a:gd name="connsiteX2" fmla="*/ 8311458 w 8370824"/>
              <a:gd name="connsiteY2" fmla="*/ 0 h 593660"/>
              <a:gd name="connsiteX3" fmla="*/ 8370824 w 8370824"/>
              <a:gd name="connsiteY3" fmla="*/ 59366 h 593660"/>
              <a:gd name="connsiteX4" fmla="*/ 8370824 w 8370824"/>
              <a:gd name="connsiteY4" fmla="*/ 534294 h 593660"/>
              <a:gd name="connsiteX5" fmla="*/ 8311458 w 8370824"/>
              <a:gd name="connsiteY5" fmla="*/ 593660 h 593660"/>
              <a:gd name="connsiteX6" fmla="*/ 59366 w 8370824"/>
              <a:gd name="connsiteY6" fmla="*/ 593660 h 593660"/>
              <a:gd name="connsiteX7" fmla="*/ 0 w 8370824"/>
              <a:gd name="connsiteY7" fmla="*/ 534294 h 593660"/>
              <a:gd name="connsiteX8" fmla="*/ 0 w 8370824"/>
              <a:gd name="connsiteY8" fmla="*/ 59366 h 59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0824" h="593660">
                <a:moveTo>
                  <a:pt x="0" y="59366"/>
                </a:moveTo>
                <a:cubicBezTo>
                  <a:pt x="0" y="26579"/>
                  <a:pt x="26579" y="0"/>
                  <a:pt x="59366" y="0"/>
                </a:cubicBezTo>
                <a:lnTo>
                  <a:pt x="8311458" y="0"/>
                </a:lnTo>
                <a:cubicBezTo>
                  <a:pt x="8344245" y="0"/>
                  <a:pt x="8370824" y="26579"/>
                  <a:pt x="8370824" y="59366"/>
                </a:cubicBezTo>
                <a:lnTo>
                  <a:pt x="8370824" y="534294"/>
                </a:lnTo>
                <a:cubicBezTo>
                  <a:pt x="8370824" y="567081"/>
                  <a:pt x="8344245" y="593660"/>
                  <a:pt x="8311458" y="593660"/>
                </a:cubicBezTo>
                <a:lnTo>
                  <a:pt x="59366" y="593660"/>
                </a:lnTo>
                <a:cubicBezTo>
                  <a:pt x="26579" y="593660"/>
                  <a:pt x="0" y="567081"/>
                  <a:pt x="0" y="534294"/>
                </a:cubicBezTo>
                <a:lnTo>
                  <a:pt x="0" y="59366"/>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63108" tIns="63108" rIns="1326960" bIns="63108" numCol="1" spcCol="1270" anchor="ctr" anchorCtr="0">
            <a:noAutofit/>
          </a:bodyPr>
          <a:lstStyle/>
          <a:p>
            <a:pPr marL="0" lvl="0" indent="0" algn="l" defTabSz="533400">
              <a:lnSpc>
                <a:spcPct val="90000"/>
              </a:lnSpc>
              <a:spcBef>
                <a:spcPct val="0"/>
              </a:spcBef>
              <a:spcAft>
                <a:spcPct val="35000"/>
              </a:spcAft>
              <a:buNone/>
            </a:pPr>
            <a:r>
              <a:rPr lang="ja-JP" altLang="en-US" sz="1000" b="1" u="sng" kern="1200" dirty="0">
                <a:latin typeface="Times New Roman" panose="02020603050405020304" pitchFamily="18" charset="0"/>
                <a:cs typeface="Times New Roman" panose="02020603050405020304" pitchFamily="18" charset="0"/>
              </a:rPr>
              <a:t>②</a:t>
            </a:r>
            <a:r>
              <a:rPr lang="mn-MN" altLang="ja-JP" sz="1000" b="1" u="sng" kern="1200" dirty="0">
                <a:latin typeface="Times New Roman" panose="02020603050405020304" pitchFamily="18" charset="0"/>
                <a:cs typeface="Times New Roman" panose="02020603050405020304" pitchFamily="18" charset="0"/>
              </a:rPr>
              <a:t> Гамшиг, эрсдлийг тодорхойлох, ойлгох: </a:t>
            </a:r>
          </a:p>
          <a:p>
            <a:pPr marL="0" lvl="0" indent="0" algn="l" defTabSz="533400">
              <a:lnSpc>
                <a:spcPct val="90000"/>
              </a:lnSpc>
              <a:spcBef>
                <a:spcPct val="0"/>
              </a:spcBef>
              <a:spcAft>
                <a:spcPct val="35000"/>
              </a:spcAft>
              <a:buNone/>
            </a:pPr>
            <a:r>
              <a:rPr lang="mn-MN" altLang="en-US" sz="1000" b="0" kern="1200" dirty="0">
                <a:latin typeface="Times New Roman" panose="02020603050405020304" pitchFamily="18" charset="0"/>
                <a:cs typeface="Times New Roman" panose="02020603050405020304" pitchFamily="18" charset="0"/>
              </a:rPr>
              <a:t>Халдварт өвчин, дотоод ослын эрсдэл гэх мэт хүн, эд зүйл, мөнгө, мэдээлэл гэсэн дөрвөн өнцгөөс эрсдлийг тодорхойлох</a:t>
            </a:r>
            <a:endParaRPr lang="en-US" sz="1000" b="0" kern="1200" dirty="0">
              <a:latin typeface="Times New Roman" panose="02020603050405020304" pitchFamily="18" charset="0"/>
              <a:cs typeface="Times New Roman" panose="02020603050405020304" pitchFamily="18" charset="0"/>
            </a:endParaRPr>
          </a:p>
        </p:txBody>
      </p:sp>
      <p:sp>
        <p:nvSpPr>
          <p:cNvPr id="8" name="Freeform: Shape 7">
            <a:extLst>
              <a:ext uri="{FF2B5EF4-FFF2-40B4-BE49-F238E27FC236}">
                <a16:creationId xmlns:a16="http://schemas.microsoft.com/office/drawing/2014/main" id="{C350A7B5-D25C-4C39-B84A-5DDB4691C847}"/>
              </a:ext>
            </a:extLst>
          </p:cNvPr>
          <p:cNvSpPr/>
          <p:nvPr/>
        </p:nvSpPr>
        <p:spPr>
          <a:xfrm>
            <a:off x="2412392" y="2713137"/>
            <a:ext cx="7585623" cy="653793"/>
          </a:xfrm>
          <a:custGeom>
            <a:avLst/>
            <a:gdLst>
              <a:gd name="connsiteX0" fmla="*/ 0 w 9682532"/>
              <a:gd name="connsiteY0" fmla="*/ 98270 h 982703"/>
              <a:gd name="connsiteX1" fmla="*/ 98270 w 9682532"/>
              <a:gd name="connsiteY1" fmla="*/ 0 h 982703"/>
              <a:gd name="connsiteX2" fmla="*/ 9584262 w 9682532"/>
              <a:gd name="connsiteY2" fmla="*/ 0 h 982703"/>
              <a:gd name="connsiteX3" fmla="*/ 9682532 w 9682532"/>
              <a:gd name="connsiteY3" fmla="*/ 98270 h 982703"/>
              <a:gd name="connsiteX4" fmla="*/ 9682532 w 9682532"/>
              <a:gd name="connsiteY4" fmla="*/ 884433 h 982703"/>
              <a:gd name="connsiteX5" fmla="*/ 9584262 w 9682532"/>
              <a:gd name="connsiteY5" fmla="*/ 982703 h 982703"/>
              <a:gd name="connsiteX6" fmla="*/ 98270 w 9682532"/>
              <a:gd name="connsiteY6" fmla="*/ 982703 h 982703"/>
              <a:gd name="connsiteX7" fmla="*/ 0 w 9682532"/>
              <a:gd name="connsiteY7" fmla="*/ 884433 h 982703"/>
              <a:gd name="connsiteX8" fmla="*/ 0 w 9682532"/>
              <a:gd name="connsiteY8" fmla="*/ 98270 h 98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682532" h="982703">
                <a:moveTo>
                  <a:pt x="0" y="98270"/>
                </a:moveTo>
                <a:cubicBezTo>
                  <a:pt x="0" y="43997"/>
                  <a:pt x="43997" y="0"/>
                  <a:pt x="98270" y="0"/>
                </a:cubicBezTo>
                <a:lnTo>
                  <a:pt x="9584262" y="0"/>
                </a:lnTo>
                <a:cubicBezTo>
                  <a:pt x="9638535" y="0"/>
                  <a:pt x="9682532" y="43997"/>
                  <a:pt x="9682532" y="98270"/>
                </a:cubicBezTo>
                <a:lnTo>
                  <a:pt x="9682532" y="884433"/>
                </a:lnTo>
                <a:cubicBezTo>
                  <a:pt x="9682532" y="938706"/>
                  <a:pt x="9638535" y="982703"/>
                  <a:pt x="9584262" y="982703"/>
                </a:cubicBezTo>
                <a:lnTo>
                  <a:pt x="98270" y="982703"/>
                </a:lnTo>
                <a:cubicBezTo>
                  <a:pt x="43997" y="982703"/>
                  <a:pt x="0" y="938706"/>
                  <a:pt x="0" y="884433"/>
                </a:cubicBezTo>
                <a:lnTo>
                  <a:pt x="0" y="9827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74502" tIns="74502" rIns="1536399" bIns="74502" numCol="1" spcCol="1270" anchor="ctr" anchorCtr="0">
            <a:noAutofit/>
          </a:bodyPr>
          <a:lstStyle/>
          <a:p>
            <a:pPr algn="just" defTabSz="538163">
              <a:lnSpc>
                <a:spcPct val="90000"/>
              </a:lnSpc>
              <a:spcBef>
                <a:spcPct val="0"/>
              </a:spcBef>
              <a:spcAft>
                <a:spcPct val="35000"/>
              </a:spcAft>
            </a:pPr>
            <a:r>
              <a:rPr lang="ja-JP" altLang="en-US" sz="1000" b="1" u="sng" kern="1200" dirty="0">
                <a:latin typeface="Times New Roman" panose="02020603050405020304" pitchFamily="18" charset="0"/>
                <a:cs typeface="Times New Roman" panose="02020603050405020304" pitchFamily="18" charset="0"/>
              </a:rPr>
              <a:t>③</a:t>
            </a:r>
            <a:r>
              <a:rPr lang="mn-MN" altLang="ja-JP" sz="1000" b="1" u="sng" kern="1200" dirty="0">
                <a:latin typeface="Times New Roman" panose="02020603050405020304" pitchFamily="18" charset="0"/>
                <a:cs typeface="Times New Roman" panose="02020603050405020304" pitchFamily="18" charset="0"/>
              </a:rPr>
              <a:t> Эхний арга хэмжээг тодорхойлох: </a:t>
            </a:r>
            <a:r>
              <a:rPr lang="mn-MN" altLang="ja-JP" sz="1000" b="1" kern="1200" dirty="0">
                <a:latin typeface="Times New Roman" panose="02020603050405020304" pitchFamily="18" charset="0"/>
                <a:cs typeface="Times New Roman" panose="02020603050405020304" pitchFamily="18" charset="0"/>
              </a:rPr>
              <a:t> Гамшиг болсны дараа эхний ээлжинд юу</a:t>
            </a:r>
            <a:r>
              <a:rPr lang="en-US" altLang="ja-JP" sz="1000" b="1" dirty="0">
                <a:latin typeface="Times New Roman" panose="02020603050405020304" pitchFamily="18" charset="0"/>
                <a:cs typeface="Times New Roman" panose="02020603050405020304" pitchFamily="18" charset="0"/>
              </a:rPr>
              <a:t> </a:t>
            </a:r>
            <a:r>
              <a:rPr lang="mn-MN" altLang="ja-JP" sz="1000" b="1" kern="1200" dirty="0">
                <a:latin typeface="Times New Roman" panose="02020603050405020304" pitchFamily="18" charset="0"/>
                <a:cs typeface="Times New Roman" panose="02020603050405020304" pitchFamily="18" charset="0"/>
              </a:rPr>
              <a:t>хийхийг</a:t>
            </a:r>
            <a:r>
              <a:rPr lang="en-US" altLang="ja-JP" sz="1000" b="1" kern="1200" dirty="0">
                <a:latin typeface="Times New Roman" panose="02020603050405020304" pitchFamily="18" charset="0"/>
                <a:cs typeface="Times New Roman" panose="02020603050405020304" pitchFamily="18" charset="0"/>
              </a:rPr>
              <a:t> </a:t>
            </a:r>
            <a:r>
              <a:rPr lang="mn-MN" altLang="ja-JP" sz="1000" b="1" kern="1200" dirty="0">
                <a:latin typeface="Times New Roman" panose="02020603050405020304" pitchFamily="18" charset="0"/>
                <a:cs typeface="Times New Roman" panose="02020603050405020304" pitchFamily="18" charset="0"/>
              </a:rPr>
              <a:t>авч</a:t>
            </a:r>
            <a:r>
              <a:rPr lang="en-US" altLang="ja-JP" sz="1000" b="1" dirty="0">
                <a:latin typeface="Times New Roman" panose="02020603050405020304" pitchFamily="18" charset="0"/>
                <a:cs typeface="Times New Roman" panose="02020603050405020304" pitchFamily="18" charset="0"/>
              </a:rPr>
              <a:t> </a:t>
            </a:r>
            <a:r>
              <a:rPr lang="mn-MN" altLang="ja-JP" sz="1000" b="1" kern="1200" dirty="0">
                <a:latin typeface="Times New Roman" panose="02020603050405020304" pitchFamily="18" charset="0"/>
                <a:cs typeface="Times New Roman" panose="02020603050405020304" pitchFamily="18" charset="0"/>
              </a:rPr>
              <a:t>үзэх</a:t>
            </a:r>
            <a:endParaRPr lang="en-US" altLang="ja-JP" sz="1000" b="1" kern="1200" dirty="0">
              <a:latin typeface="Times New Roman" panose="02020603050405020304" pitchFamily="18" charset="0"/>
              <a:cs typeface="Times New Roman" panose="02020603050405020304" pitchFamily="18" charset="0"/>
            </a:endParaRPr>
          </a:p>
          <a:p>
            <a:pPr marL="0" lvl="0" indent="0" algn="l" defTabSz="533400">
              <a:lnSpc>
                <a:spcPct val="90000"/>
              </a:lnSpc>
              <a:spcBef>
                <a:spcPct val="0"/>
              </a:spcBef>
              <a:spcAft>
                <a:spcPct val="35000"/>
              </a:spcAft>
              <a:buNone/>
            </a:pPr>
            <a:r>
              <a:rPr lang="mn-MN" altLang="ja-JP" sz="1000" kern="1200" dirty="0">
                <a:latin typeface="Times New Roman" panose="02020603050405020304" pitchFamily="18" charset="0"/>
                <a:cs typeface="Times New Roman" panose="02020603050405020304" pitchFamily="18" charset="0"/>
              </a:rPr>
              <a:t>Жишээ: Хүний аюулгүй байдлыг хангах, хохирлын нөхцөл байдлыг тодорхойлж, мэдээлэл хуваалцах, шуурхай арга хэмжээний тогтолцоо бий болгох</a:t>
            </a:r>
            <a:endParaRPr lang="en-US" sz="1000" kern="1200" dirty="0">
              <a:latin typeface="Times New Roman" panose="02020603050405020304" pitchFamily="18" charset="0"/>
              <a:cs typeface="Times New Roman" panose="02020603050405020304" pitchFamily="18" charset="0"/>
            </a:endParaRPr>
          </a:p>
        </p:txBody>
      </p:sp>
      <p:sp>
        <p:nvSpPr>
          <p:cNvPr id="9" name="Freeform: Shape 8">
            <a:extLst>
              <a:ext uri="{FF2B5EF4-FFF2-40B4-BE49-F238E27FC236}">
                <a16:creationId xmlns:a16="http://schemas.microsoft.com/office/drawing/2014/main" id="{1BE89F38-E2DB-4F53-89CF-3622397997C2}"/>
              </a:ext>
            </a:extLst>
          </p:cNvPr>
          <p:cNvSpPr/>
          <p:nvPr/>
        </p:nvSpPr>
        <p:spPr>
          <a:xfrm>
            <a:off x="2412392" y="3936380"/>
            <a:ext cx="7585623" cy="793999"/>
          </a:xfrm>
          <a:custGeom>
            <a:avLst/>
            <a:gdLst>
              <a:gd name="connsiteX0" fmla="*/ 0 w 8370824"/>
              <a:gd name="connsiteY0" fmla="*/ 98270 h 982703"/>
              <a:gd name="connsiteX1" fmla="*/ 98270 w 8370824"/>
              <a:gd name="connsiteY1" fmla="*/ 0 h 982703"/>
              <a:gd name="connsiteX2" fmla="*/ 8272554 w 8370824"/>
              <a:gd name="connsiteY2" fmla="*/ 0 h 982703"/>
              <a:gd name="connsiteX3" fmla="*/ 8370824 w 8370824"/>
              <a:gd name="connsiteY3" fmla="*/ 98270 h 982703"/>
              <a:gd name="connsiteX4" fmla="*/ 8370824 w 8370824"/>
              <a:gd name="connsiteY4" fmla="*/ 884433 h 982703"/>
              <a:gd name="connsiteX5" fmla="*/ 8272554 w 8370824"/>
              <a:gd name="connsiteY5" fmla="*/ 982703 h 982703"/>
              <a:gd name="connsiteX6" fmla="*/ 98270 w 8370824"/>
              <a:gd name="connsiteY6" fmla="*/ 982703 h 982703"/>
              <a:gd name="connsiteX7" fmla="*/ 0 w 8370824"/>
              <a:gd name="connsiteY7" fmla="*/ 884433 h 982703"/>
              <a:gd name="connsiteX8" fmla="*/ 0 w 8370824"/>
              <a:gd name="connsiteY8" fmla="*/ 98270 h 98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0824" h="982703">
                <a:moveTo>
                  <a:pt x="0" y="98270"/>
                </a:moveTo>
                <a:cubicBezTo>
                  <a:pt x="0" y="43997"/>
                  <a:pt x="43997" y="0"/>
                  <a:pt x="98270" y="0"/>
                </a:cubicBezTo>
                <a:lnTo>
                  <a:pt x="8272554" y="0"/>
                </a:lnTo>
                <a:cubicBezTo>
                  <a:pt x="8326827" y="0"/>
                  <a:pt x="8370824" y="43997"/>
                  <a:pt x="8370824" y="98270"/>
                </a:cubicBezTo>
                <a:lnTo>
                  <a:pt x="8370824" y="884433"/>
                </a:lnTo>
                <a:cubicBezTo>
                  <a:pt x="8370824" y="938706"/>
                  <a:pt x="8326827" y="982703"/>
                  <a:pt x="8272554" y="982703"/>
                </a:cubicBezTo>
                <a:lnTo>
                  <a:pt x="98270" y="982703"/>
                </a:lnTo>
                <a:cubicBezTo>
                  <a:pt x="43997" y="982703"/>
                  <a:pt x="0" y="938706"/>
                  <a:pt x="0" y="884433"/>
                </a:cubicBezTo>
                <a:lnTo>
                  <a:pt x="0" y="9827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74502" tIns="74502" rIns="1338354" bIns="74502"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ja-JP" altLang="en-US" sz="1000" b="1" u="sng" kern="1200" dirty="0">
                <a:latin typeface="Times New Roman" panose="02020603050405020304" pitchFamily="18" charset="0"/>
                <a:cs typeface="Times New Roman" panose="02020603050405020304" pitchFamily="18" charset="0"/>
              </a:rPr>
              <a:t>④</a:t>
            </a:r>
            <a:r>
              <a:rPr lang="mn-MN" altLang="ja-JP" sz="1000" b="1" u="sng" kern="1200" dirty="0">
                <a:latin typeface="Times New Roman" panose="02020603050405020304" pitchFamily="18" charset="0"/>
                <a:cs typeface="Times New Roman" panose="02020603050405020304" pitchFamily="18" charset="0"/>
              </a:rPr>
              <a:t> Хүн, эд зүйл, мөнгө, мэдээллийн талаар авах арга хэмжээ: </a:t>
            </a:r>
            <a:r>
              <a:rPr lang="mn-MN" altLang="ja-JP" sz="1000" b="1" kern="1200" dirty="0">
                <a:latin typeface="Times New Roman" panose="02020603050405020304" pitchFamily="18" charset="0"/>
                <a:cs typeface="Times New Roman" panose="02020603050405020304" pitchFamily="18" charset="0"/>
              </a:rPr>
              <a:t>2-р шатны эрсдлийн эсрэг авах арга хэмжээг төлөвлөх</a:t>
            </a:r>
            <a:endParaRPr lang="en-US" altLang="ja-JP" sz="1000" b="1" kern="1200" dirty="0">
              <a:latin typeface="Times New Roman" panose="02020603050405020304" pitchFamily="18" charset="0"/>
              <a:cs typeface="Times New Roman" panose="02020603050405020304" pitchFamily="18" charset="0"/>
            </a:endParaRPr>
          </a:p>
          <a:p>
            <a:pPr lvl="0" algn="l" defTabSz="711200">
              <a:lnSpc>
                <a:spcPct val="90000"/>
              </a:lnSpc>
              <a:spcBef>
                <a:spcPct val="0"/>
              </a:spcBef>
              <a:spcAft>
                <a:spcPct val="35000"/>
              </a:spcAft>
              <a:buNone/>
            </a:pPr>
            <a:r>
              <a:rPr lang="mn-MN" altLang="ja-JP" sz="1000" b="1" kern="1200" dirty="0">
                <a:latin typeface="Times New Roman" panose="02020603050405020304" pitchFamily="18" charset="0"/>
                <a:cs typeface="Times New Roman" panose="02020603050405020304" pitchFamily="18" charset="0"/>
              </a:rPr>
              <a:t> Ажилчдыг олон талын чадвартай болгох, банкнаас зээл авах, үйлдвэрийн газрын  газар хөдлөлтийн тэсвэржилтийг сайжруулах</a:t>
            </a:r>
            <a:endParaRPr lang="en-US" sz="1000" kern="1200" dirty="0">
              <a:latin typeface="Times New Roman" panose="02020603050405020304" pitchFamily="18" charset="0"/>
              <a:cs typeface="Times New Roman" panose="02020603050405020304" pitchFamily="18" charset="0"/>
            </a:endParaRPr>
          </a:p>
        </p:txBody>
      </p:sp>
      <p:sp>
        <p:nvSpPr>
          <p:cNvPr id="10" name="Freeform: Shape 9">
            <a:extLst>
              <a:ext uri="{FF2B5EF4-FFF2-40B4-BE49-F238E27FC236}">
                <a16:creationId xmlns:a16="http://schemas.microsoft.com/office/drawing/2014/main" id="{F62C19FC-7301-4428-B768-830E0C813ED3}"/>
              </a:ext>
            </a:extLst>
          </p:cNvPr>
          <p:cNvSpPr/>
          <p:nvPr/>
        </p:nvSpPr>
        <p:spPr>
          <a:xfrm>
            <a:off x="2412392" y="5211617"/>
            <a:ext cx="7585623" cy="653793"/>
          </a:xfrm>
          <a:custGeom>
            <a:avLst/>
            <a:gdLst>
              <a:gd name="connsiteX0" fmla="*/ 0 w 8370824"/>
              <a:gd name="connsiteY0" fmla="*/ 98270 h 982703"/>
              <a:gd name="connsiteX1" fmla="*/ 98270 w 8370824"/>
              <a:gd name="connsiteY1" fmla="*/ 0 h 982703"/>
              <a:gd name="connsiteX2" fmla="*/ 8272554 w 8370824"/>
              <a:gd name="connsiteY2" fmla="*/ 0 h 982703"/>
              <a:gd name="connsiteX3" fmla="*/ 8370824 w 8370824"/>
              <a:gd name="connsiteY3" fmla="*/ 98270 h 982703"/>
              <a:gd name="connsiteX4" fmla="*/ 8370824 w 8370824"/>
              <a:gd name="connsiteY4" fmla="*/ 884433 h 982703"/>
              <a:gd name="connsiteX5" fmla="*/ 8272554 w 8370824"/>
              <a:gd name="connsiteY5" fmla="*/ 982703 h 982703"/>
              <a:gd name="connsiteX6" fmla="*/ 98270 w 8370824"/>
              <a:gd name="connsiteY6" fmla="*/ 982703 h 982703"/>
              <a:gd name="connsiteX7" fmla="*/ 0 w 8370824"/>
              <a:gd name="connsiteY7" fmla="*/ 884433 h 982703"/>
              <a:gd name="connsiteX8" fmla="*/ 0 w 8370824"/>
              <a:gd name="connsiteY8" fmla="*/ 98270 h 982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0824" h="982703">
                <a:moveTo>
                  <a:pt x="0" y="98270"/>
                </a:moveTo>
                <a:cubicBezTo>
                  <a:pt x="0" y="43997"/>
                  <a:pt x="43997" y="0"/>
                  <a:pt x="98270" y="0"/>
                </a:cubicBezTo>
                <a:lnTo>
                  <a:pt x="8272554" y="0"/>
                </a:lnTo>
                <a:cubicBezTo>
                  <a:pt x="8326827" y="0"/>
                  <a:pt x="8370824" y="43997"/>
                  <a:pt x="8370824" y="98270"/>
                </a:cubicBezTo>
                <a:lnTo>
                  <a:pt x="8370824" y="884433"/>
                </a:lnTo>
                <a:cubicBezTo>
                  <a:pt x="8370824" y="938706"/>
                  <a:pt x="8326827" y="982703"/>
                  <a:pt x="8272554" y="982703"/>
                </a:cubicBezTo>
                <a:lnTo>
                  <a:pt x="98270" y="982703"/>
                </a:lnTo>
                <a:cubicBezTo>
                  <a:pt x="43997" y="982703"/>
                  <a:pt x="0" y="938706"/>
                  <a:pt x="0" y="884433"/>
                </a:cubicBezTo>
                <a:lnTo>
                  <a:pt x="0" y="98270"/>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74502" tIns="74502" rIns="1338354" bIns="74502" numCol="1" spcCol="1270" anchor="ctr" anchorCtr="0">
            <a:noAutofit/>
          </a:bodyPr>
          <a:lstStyle/>
          <a:p>
            <a:pPr marL="0" lvl="0" indent="0" algn="l" defTabSz="533400">
              <a:lnSpc>
                <a:spcPct val="90000"/>
              </a:lnSpc>
              <a:spcBef>
                <a:spcPct val="0"/>
              </a:spcBef>
              <a:spcAft>
                <a:spcPct val="35000"/>
              </a:spcAft>
              <a:buNone/>
            </a:pPr>
            <a:r>
              <a:rPr lang="ja-JP" altLang="en-US" sz="1000" b="1" u="sng" kern="1200" dirty="0">
                <a:latin typeface="Times New Roman" panose="02020603050405020304" pitchFamily="18" charset="0"/>
                <a:cs typeface="Times New Roman" panose="02020603050405020304" pitchFamily="18" charset="0"/>
              </a:rPr>
              <a:t>⑤</a:t>
            </a:r>
            <a:r>
              <a:rPr lang="mn-MN" altLang="ja-JP" sz="1000" b="1" u="sng" kern="1200" dirty="0">
                <a:latin typeface="Times New Roman" panose="02020603050405020304" pitchFamily="18" charset="0"/>
                <a:cs typeface="Times New Roman" panose="02020603050405020304" pitchFamily="18" charset="0"/>
              </a:rPr>
              <a:t> Тайван цагийн тогтолцоо: </a:t>
            </a:r>
            <a:r>
              <a:rPr lang="mn-MN" altLang="ja-JP" sz="1000" b="1" kern="1200" dirty="0">
                <a:latin typeface="Times New Roman" panose="02020603050405020304" pitchFamily="18" charset="0"/>
                <a:cs typeface="Times New Roman" panose="02020603050405020304" pitchFamily="18" charset="0"/>
              </a:rPr>
              <a:t>1-4-р шатыг хэрэгжүүлж чаддаг байх үүднээс тайван цагт шаардлагатай арга хэмжээ авах</a:t>
            </a:r>
            <a:endParaRPr lang="en-US" altLang="ja-JP" sz="1000" b="1" kern="1200" dirty="0">
              <a:latin typeface="Times New Roman" panose="02020603050405020304" pitchFamily="18" charset="0"/>
              <a:cs typeface="Times New Roman" panose="02020603050405020304" pitchFamily="18" charset="0"/>
            </a:endParaRPr>
          </a:p>
          <a:p>
            <a:pPr marL="0" lvl="0" indent="0" algn="l" defTabSz="533400">
              <a:lnSpc>
                <a:spcPct val="90000"/>
              </a:lnSpc>
              <a:spcBef>
                <a:spcPct val="0"/>
              </a:spcBef>
              <a:spcAft>
                <a:spcPct val="35000"/>
              </a:spcAft>
              <a:buNone/>
            </a:pPr>
            <a:r>
              <a:rPr lang="mn-MN" altLang="ja-JP" sz="1000" b="0" kern="1200" dirty="0">
                <a:latin typeface="Times New Roman" panose="02020603050405020304" pitchFamily="18" charset="0"/>
                <a:cs typeface="Times New Roman" panose="02020603050405020304" pitchFamily="18" charset="0"/>
              </a:rPr>
              <a:t>Жишээ: Жилд нэг удаа дадлага сургуулилт зохион байгуулах</a:t>
            </a:r>
            <a:endParaRPr lang="en-US" altLang="ja-JP" sz="1000" b="0" kern="1200" dirty="0">
              <a:latin typeface="Times New Roman" panose="02020603050405020304" pitchFamily="18" charset="0"/>
              <a:cs typeface="Times New Roman" panose="02020603050405020304" pitchFamily="18" charset="0"/>
            </a:endParaRPr>
          </a:p>
        </p:txBody>
      </p:sp>
      <p:sp>
        <p:nvSpPr>
          <p:cNvPr id="11" name="Freeform: Shape 10">
            <a:extLst>
              <a:ext uri="{FF2B5EF4-FFF2-40B4-BE49-F238E27FC236}">
                <a16:creationId xmlns:a16="http://schemas.microsoft.com/office/drawing/2014/main" id="{B5F004C2-DFC8-4861-9C86-91BFE869C763}"/>
              </a:ext>
            </a:extLst>
          </p:cNvPr>
          <p:cNvSpPr/>
          <p:nvPr/>
        </p:nvSpPr>
        <p:spPr>
          <a:xfrm>
            <a:off x="9264770" y="1474804"/>
            <a:ext cx="161461" cy="265177"/>
          </a:xfrm>
          <a:custGeom>
            <a:avLst/>
            <a:gdLst>
              <a:gd name="connsiteX0" fmla="*/ 0 w 256352"/>
              <a:gd name="connsiteY0" fmla="*/ 268943 h 384301"/>
              <a:gd name="connsiteX1" fmla="*/ 57679 w 256352"/>
              <a:gd name="connsiteY1" fmla="*/ 268943 h 384301"/>
              <a:gd name="connsiteX2" fmla="*/ 57679 w 256352"/>
              <a:gd name="connsiteY2" fmla="*/ 0 h 384301"/>
              <a:gd name="connsiteX3" fmla="*/ 198673 w 256352"/>
              <a:gd name="connsiteY3" fmla="*/ 0 h 384301"/>
              <a:gd name="connsiteX4" fmla="*/ 198673 w 256352"/>
              <a:gd name="connsiteY4" fmla="*/ 268943 h 384301"/>
              <a:gd name="connsiteX5" fmla="*/ 256352 w 256352"/>
              <a:gd name="connsiteY5" fmla="*/ 268943 h 384301"/>
              <a:gd name="connsiteX6" fmla="*/ 128176 w 256352"/>
              <a:gd name="connsiteY6" fmla="*/ 384301 h 384301"/>
              <a:gd name="connsiteX7" fmla="*/ 0 w 256352"/>
              <a:gd name="connsiteY7" fmla="*/ 268943 h 38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352" h="384301">
                <a:moveTo>
                  <a:pt x="0" y="268943"/>
                </a:moveTo>
                <a:lnTo>
                  <a:pt x="57679" y="268943"/>
                </a:lnTo>
                <a:lnTo>
                  <a:pt x="57679" y="0"/>
                </a:lnTo>
                <a:lnTo>
                  <a:pt x="198673" y="0"/>
                </a:lnTo>
                <a:lnTo>
                  <a:pt x="198673" y="268943"/>
                </a:lnTo>
                <a:lnTo>
                  <a:pt x="256352" y="268943"/>
                </a:lnTo>
                <a:lnTo>
                  <a:pt x="128176" y="384301"/>
                </a:lnTo>
                <a:lnTo>
                  <a:pt x="0" y="268943"/>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81809" tIns="24130" rIns="81809" bIns="87577" numCol="1" spcCol="1270" anchor="ctr" anchorCtr="0">
            <a:noAutofit/>
          </a:bodyPr>
          <a:lstStyle/>
          <a:p>
            <a:pPr marL="0" lvl="0" indent="0" algn="ctr" defTabSz="844550">
              <a:lnSpc>
                <a:spcPct val="90000"/>
              </a:lnSpc>
              <a:spcBef>
                <a:spcPct val="0"/>
              </a:spcBef>
              <a:spcAft>
                <a:spcPct val="35000"/>
              </a:spcAft>
              <a:buNone/>
            </a:pPr>
            <a:endParaRPr lang="en-US" sz="1900" kern="1200"/>
          </a:p>
        </p:txBody>
      </p:sp>
      <p:sp>
        <p:nvSpPr>
          <p:cNvPr id="6" name="TextBox 5"/>
          <p:cNvSpPr txBox="1"/>
          <p:nvPr/>
        </p:nvSpPr>
        <p:spPr>
          <a:xfrm>
            <a:off x="184225" y="6475789"/>
            <a:ext cx="7046609" cy="276999"/>
          </a:xfrm>
          <a:prstGeom prst="rect">
            <a:avLst/>
          </a:prstGeom>
          <a:noFill/>
        </p:spPr>
        <p:txBody>
          <a:bodyPr wrap="none" rtlCol="0">
            <a:spAutoFit/>
          </a:bodyPr>
          <a:lstStyle/>
          <a:p>
            <a:r>
              <a:rPr lang="mn-MN" altLang="ja-JP" sz="1200" dirty="0">
                <a:solidFill>
                  <a:schemeClr val="bg1"/>
                </a:solidFill>
                <a:latin typeface="Times New Roman" panose="02020603050405020304" pitchFamily="18" charset="0"/>
                <a:cs typeface="Times New Roman" panose="02020603050405020304" pitchFamily="18" charset="0"/>
              </a:rPr>
              <a:t>Эх сурвалж:Бизнесээ хэвийн үргэлжлүүлэх чадавхийг бэхжүүлэх төлөвлөгөө боловсруулах гарын авлага</a:t>
            </a:r>
            <a:endParaRPr lang="en-US" sz="1200" dirty="0">
              <a:solidFill>
                <a:schemeClr val="bg1"/>
              </a:solidFill>
              <a:latin typeface="Times New Roman" panose="02020603050405020304" pitchFamily="18" charset="0"/>
              <a:cs typeface="Times New Roman" panose="02020603050405020304" pitchFamily="18" charset="0"/>
            </a:endParaRPr>
          </a:p>
        </p:txBody>
      </p:sp>
      <p:sp>
        <p:nvSpPr>
          <p:cNvPr id="15" name="Freeform: Shape 14">
            <a:extLst>
              <a:ext uri="{FF2B5EF4-FFF2-40B4-BE49-F238E27FC236}">
                <a16:creationId xmlns:a16="http://schemas.microsoft.com/office/drawing/2014/main" id="{B378A81D-7053-4F4B-898C-1BBB58662886}"/>
              </a:ext>
            </a:extLst>
          </p:cNvPr>
          <p:cNvSpPr/>
          <p:nvPr/>
        </p:nvSpPr>
        <p:spPr>
          <a:xfrm>
            <a:off x="9264770" y="2376445"/>
            <a:ext cx="161461" cy="265177"/>
          </a:xfrm>
          <a:custGeom>
            <a:avLst/>
            <a:gdLst>
              <a:gd name="connsiteX0" fmla="*/ 0 w 256352"/>
              <a:gd name="connsiteY0" fmla="*/ 268943 h 384301"/>
              <a:gd name="connsiteX1" fmla="*/ 57679 w 256352"/>
              <a:gd name="connsiteY1" fmla="*/ 268943 h 384301"/>
              <a:gd name="connsiteX2" fmla="*/ 57679 w 256352"/>
              <a:gd name="connsiteY2" fmla="*/ 0 h 384301"/>
              <a:gd name="connsiteX3" fmla="*/ 198673 w 256352"/>
              <a:gd name="connsiteY3" fmla="*/ 0 h 384301"/>
              <a:gd name="connsiteX4" fmla="*/ 198673 w 256352"/>
              <a:gd name="connsiteY4" fmla="*/ 268943 h 384301"/>
              <a:gd name="connsiteX5" fmla="*/ 256352 w 256352"/>
              <a:gd name="connsiteY5" fmla="*/ 268943 h 384301"/>
              <a:gd name="connsiteX6" fmla="*/ 128176 w 256352"/>
              <a:gd name="connsiteY6" fmla="*/ 384301 h 384301"/>
              <a:gd name="connsiteX7" fmla="*/ 0 w 256352"/>
              <a:gd name="connsiteY7" fmla="*/ 268943 h 38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352" h="384301">
                <a:moveTo>
                  <a:pt x="0" y="268943"/>
                </a:moveTo>
                <a:lnTo>
                  <a:pt x="57679" y="268943"/>
                </a:lnTo>
                <a:lnTo>
                  <a:pt x="57679" y="0"/>
                </a:lnTo>
                <a:lnTo>
                  <a:pt x="198673" y="0"/>
                </a:lnTo>
                <a:lnTo>
                  <a:pt x="198673" y="268943"/>
                </a:lnTo>
                <a:lnTo>
                  <a:pt x="256352" y="268943"/>
                </a:lnTo>
                <a:lnTo>
                  <a:pt x="128176" y="384301"/>
                </a:lnTo>
                <a:lnTo>
                  <a:pt x="0" y="268943"/>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81809" tIns="24130" rIns="81809" bIns="87577" numCol="1" spcCol="1270" anchor="ctr" anchorCtr="0">
            <a:noAutofit/>
          </a:bodyPr>
          <a:lstStyle/>
          <a:p>
            <a:pPr marL="0" lvl="0" indent="0" algn="ctr" defTabSz="844550">
              <a:lnSpc>
                <a:spcPct val="90000"/>
              </a:lnSpc>
              <a:spcBef>
                <a:spcPct val="0"/>
              </a:spcBef>
              <a:spcAft>
                <a:spcPct val="35000"/>
              </a:spcAft>
              <a:buNone/>
            </a:pPr>
            <a:endParaRPr lang="en-US" sz="1900" kern="1200">
              <a:latin typeface="Times New Roman" panose="02020603050405020304" pitchFamily="18" charset="0"/>
              <a:cs typeface="Times New Roman" panose="02020603050405020304" pitchFamily="18" charset="0"/>
            </a:endParaRPr>
          </a:p>
        </p:txBody>
      </p:sp>
      <p:sp>
        <p:nvSpPr>
          <p:cNvPr id="16" name="Freeform: Shape 15">
            <a:extLst>
              <a:ext uri="{FF2B5EF4-FFF2-40B4-BE49-F238E27FC236}">
                <a16:creationId xmlns:a16="http://schemas.microsoft.com/office/drawing/2014/main" id="{6ADFEE7C-1DA3-4462-8027-F28745E43CC0}"/>
              </a:ext>
            </a:extLst>
          </p:cNvPr>
          <p:cNvSpPr/>
          <p:nvPr/>
        </p:nvSpPr>
        <p:spPr>
          <a:xfrm>
            <a:off x="9264769" y="3509960"/>
            <a:ext cx="161461" cy="265177"/>
          </a:xfrm>
          <a:custGeom>
            <a:avLst/>
            <a:gdLst>
              <a:gd name="connsiteX0" fmla="*/ 0 w 256352"/>
              <a:gd name="connsiteY0" fmla="*/ 268943 h 384301"/>
              <a:gd name="connsiteX1" fmla="*/ 57679 w 256352"/>
              <a:gd name="connsiteY1" fmla="*/ 268943 h 384301"/>
              <a:gd name="connsiteX2" fmla="*/ 57679 w 256352"/>
              <a:gd name="connsiteY2" fmla="*/ 0 h 384301"/>
              <a:gd name="connsiteX3" fmla="*/ 198673 w 256352"/>
              <a:gd name="connsiteY3" fmla="*/ 0 h 384301"/>
              <a:gd name="connsiteX4" fmla="*/ 198673 w 256352"/>
              <a:gd name="connsiteY4" fmla="*/ 268943 h 384301"/>
              <a:gd name="connsiteX5" fmla="*/ 256352 w 256352"/>
              <a:gd name="connsiteY5" fmla="*/ 268943 h 384301"/>
              <a:gd name="connsiteX6" fmla="*/ 128176 w 256352"/>
              <a:gd name="connsiteY6" fmla="*/ 384301 h 384301"/>
              <a:gd name="connsiteX7" fmla="*/ 0 w 256352"/>
              <a:gd name="connsiteY7" fmla="*/ 268943 h 38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352" h="384301">
                <a:moveTo>
                  <a:pt x="0" y="268943"/>
                </a:moveTo>
                <a:lnTo>
                  <a:pt x="57679" y="268943"/>
                </a:lnTo>
                <a:lnTo>
                  <a:pt x="57679" y="0"/>
                </a:lnTo>
                <a:lnTo>
                  <a:pt x="198673" y="0"/>
                </a:lnTo>
                <a:lnTo>
                  <a:pt x="198673" y="268943"/>
                </a:lnTo>
                <a:lnTo>
                  <a:pt x="256352" y="268943"/>
                </a:lnTo>
                <a:lnTo>
                  <a:pt x="128176" y="384301"/>
                </a:lnTo>
                <a:lnTo>
                  <a:pt x="0" y="268943"/>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81809" tIns="24130" rIns="81809" bIns="87577" numCol="1" spcCol="1270" anchor="ctr" anchorCtr="0">
            <a:noAutofit/>
          </a:bodyPr>
          <a:lstStyle/>
          <a:p>
            <a:pPr marL="0" lvl="0" indent="0" algn="ctr" defTabSz="844550">
              <a:lnSpc>
                <a:spcPct val="90000"/>
              </a:lnSpc>
              <a:spcBef>
                <a:spcPct val="0"/>
              </a:spcBef>
              <a:spcAft>
                <a:spcPct val="35000"/>
              </a:spcAft>
              <a:buNone/>
            </a:pPr>
            <a:endParaRPr lang="en-US" sz="1900" kern="1200">
              <a:latin typeface="Times New Roman" panose="02020603050405020304" pitchFamily="18" charset="0"/>
              <a:cs typeface="Times New Roman" panose="02020603050405020304" pitchFamily="18" charset="0"/>
            </a:endParaRPr>
          </a:p>
        </p:txBody>
      </p:sp>
      <p:sp>
        <p:nvSpPr>
          <p:cNvPr id="17" name="Freeform: Shape 16">
            <a:extLst>
              <a:ext uri="{FF2B5EF4-FFF2-40B4-BE49-F238E27FC236}">
                <a16:creationId xmlns:a16="http://schemas.microsoft.com/office/drawing/2014/main" id="{369F16BF-EB71-4E44-A73A-4BE4ABF85CAE}"/>
              </a:ext>
            </a:extLst>
          </p:cNvPr>
          <p:cNvSpPr/>
          <p:nvPr/>
        </p:nvSpPr>
        <p:spPr>
          <a:xfrm>
            <a:off x="9267860" y="4857863"/>
            <a:ext cx="161461" cy="265177"/>
          </a:xfrm>
          <a:custGeom>
            <a:avLst/>
            <a:gdLst>
              <a:gd name="connsiteX0" fmla="*/ 0 w 256352"/>
              <a:gd name="connsiteY0" fmla="*/ 268943 h 384301"/>
              <a:gd name="connsiteX1" fmla="*/ 57679 w 256352"/>
              <a:gd name="connsiteY1" fmla="*/ 268943 h 384301"/>
              <a:gd name="connsiteX2" fmla="*/ 57679 w 256352"/>
              <a:gd name="connsiteY2" fmla="*/ 0 h 384301"/>
              <a:gd name="connsiteX3" fmla="*/ 198673 w 256352"/>
              <a:gd name="connsiteY3" fmla="*/ 0 h 384301"/>
              <a:gd name="connsiteX4" fmla="*/ 198673 w 256352"/>
              <a:gd name="connsiteY4" fmla="*/ 268943 h 384301"/>
              <a:gd name="connsiteX5" fmla="*/ 256352 w 256352"/>
              <a:gd name="connsiteY5" fmla="*/ 268943 h 384301"/>
              <a:gd name="connsiteX6" fmla="*/ 128176 w 256352"/>
              <a:gd name="connsiteY6" fmla="*/ 384301 h 384301"/>
              <a:gd name="connsiteX7" fmla="*/ 0 w 256352"/>
              <a:gd name="connsiteY7" fmla="*/ 268943 h 384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352" h="384301">
                <a:moveTo>
                  <a:pt x="0" y="268943"/>
                </a:moveTo>
                <a:lnTo>
                  <a:pt x="57679" y="268943"/>
                </a:lnTo>
                <a:lnTo>
                  <a:pt x="57679" y="0"/>
                </a:lnTo>
                <a:lnTo>
                  <a:pt x="198673" y="0"/>
                </a:lnTo>
                <a:lnTo>
                  <a:pt x="198673" y="268943"/>
                </a:lnTo>
                <a:lnTo>
                  <a:pt x="256352" y="268943"/>
                </a:lnTo>
                <a:lnTo>
                  <a:pt x="128176" y="384301"/>
                </a:lnTo>
                <a:lnTo>
                  <a:pt x="0" y="268943"/>
                </a:lnTo>
                <a:close/>
              </a:path>
            </a:pathLst>
          </a:custGeom>
        </p:spPr>
        <p:style>
          <a:lnRef idx="0">
            <a:schemeClr val="accent2"/>
          </a:lnRef>
          <a:fillRef idx="3">
            <a:schemeClr val="accent2"/>
          </a:fillRef>
          <a:effectRef idx="3">
            <a:schemeClr val="accent2"/>
          </a:effectRef>
          <a:fontRef idx="minor">
            <a:schemeClr val="lt1"/>
          </a:fontRef>
        </p:style>
        <p:txBody>
          <a:bodyPr spcFirstLastPara="0" vert="horz" wrap="square" lIns="81809" tIns="24130" rIns="81809" bIns="87577" numCol="1" spcCol="1270" anchor="ctr" anchorCtr="0">
            <a:noAutofit/>
          </a:bodyPr>
          <a:lstStyle/>
          <a:p>
            <a:pPr marL="0" lvl="0" indent="0" algn="ctr" defTabSz="844550">
              <a:lnSpc>
                <a:spcPct val="90000"/>
              </a:lnSpc>
              <a:spcBef>
                <a:spcPct val="0"/>
              </a:spcBef>
              <a:spcAft>
                <a:spcPct val="35000"/>
              </a:spcAft>
              <a:buNone/>
            </a:pPr>
            <a:endParaRPr lang="en-US" sz="1900" kern="120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82D21E64-D8B1-4C42-B21B-E8CAE7E34A05}"/>
              </a:ext>
            </a:extLst>
          </p:cNvPr>
          <p:cNvSpPr txBox="1"/>
          <p:nvPr/>
        </p:nvSpPr>
        <p:spPr>
          <a:xfrm>
            <a:off x="9678992" y="6427146"/>
            <a:ext cx="2268028" cy="307777"/>
          </a:xfrm>
          <a:prstGeom prst="rect">
            <a:avLst/>
          </a:prstGeom>
          <a:noFill/>
        </p:spPr>
        <p:txBody>
          <a:bodyPr wrap="square">
            <a:spAutoFit/>
          </a:bodyPr>
          <a:lstStyle/>
          <a:p>
            <a:r>
              <a:rPr lang="mn-MN"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Япон</a:t>
            </a:r>
            <a:r>
              <a:rPr lang="en-US"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mn-MN" sz="14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улс- Бадамханд</a:t>
            </a:r>
            <a:endParaRPr lang="en-US" sz="1400" dirty="0"/>
          </a:p>
        </p:txBody>
      </p:sp>
    </p:spTree>
    <p:extLst>
      <p:ext uri="{BB962C8B-B14F-4D97-AF65-F5344CB8AC3E}">
        <p14:creationId xmlns:p14="http://schemas.microsoft.com/office/powerpoint/2010/main" val="4171297002"/>
      </p:ext>
    </p:extLst>
  </p:cSld>
  <p:clrMapOvr>
    <a:masterClrMapping/>
  </p:clrMapOvr>
</p:sld>
</file>

<file path=ppt/theme/theme1.xml><?xml version="1.0" encoding="utf-8"?>
<a:theme xmlns:a="http://schemas.openxmlformats.org/drawingml/2006/main" name="Retrospect">
  <a:themeElements>
    <a:clrScheme name="Yellow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805</TotalTime>
  <Words>17776</Words>
  <Application>Microsoft Office PowerPoint</Application>
  <PresentationFormat>Widescreen</PresentationFormat>
  <Paragraphs>1280</Paragraphs>
  <Slides>69</Slides>
  <Notes>1</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69</vt:i4>
      </vt:variant>
    </vt:vector>
  </HeadingPairs>
  <TitlesOfParts>
    <vt:vector size="82" baseType="lpstr">
      <vt:lpstr>MS Mincho</vt:lpstr>
      <vt:lpstr>AGPresquire Mon</vt:lpstr>
      <vt:lpstr>Arial</vt:lpstr>
      <vt:lpstr>Calibri</vt:lpstr>
      <vt:lpstr>Calibri Light</vt:lpstr>
      <vt:lpstr>Helvetica Neue</vt:lpstr>
      <vt:lpstr>Symbol</vt:lpstr>
      <vt:lpstr>Times New Roman</vt:lpstr>
      <vt:lpstr>Times New Roman Mon</vt:lpstr>
      <vt:lpstr>Verdana</vt:lpstr>
      <vt:lpstr>Wingdings</vt:lpstr>
      <vt:lpstr>Wingdings 2</vt:lpstr>
      <vt:lpstr>Retrospect</vt:lpstr>
      <vt:lpstr>“ковид -19” коронавируст халдварт цар тахлын үеэр  дэлхийн улс орнуудын авч хэрэгжүүлсэн бодлого,  төлөвлөлтийн талаар хийсэн судалгаа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Португали улс</vt:lpstr>
      <vt:lpstr>Португали улс</vt:lpstr>
      <vt:lpstr>Австрали улсад КОВИД-19 ын үед тулгамдсан асуудлууд </vt:lpstr>
      <vt:lpstr>PowerPoint Presentation</vt:lpstr>
      <vt:lpstr>Үр дүн</vt:lpstr>
      <vt:lpstr>Герман улсын ЖДҮ-ийн товч танилцуулга:</vt:lpstr>
      <vt:lpstr>PowerPoint Presentation</vt:lpstr>
      <vt:lpstr>ЖДҮ-ийн ангилал, зээлийн хүү:</vt:lpstr>
      <vt:lpstr>PowerPoint Presentation</vt:lpstr>
      <vt:lpstr>Мөн Герман улс нь Ковидын үед ЖДҮ эрхлэгчидээ дэмжих зорилгоор KFW Засгийн газрын хөгжлийн банкаар дамжуулан “ШУУРХАЙ ЗЭЭЛ”- ийг олгож байна.</vt:lpstr>
      <vt:lpstr>Бүгд Найрамдах Ардчилсан Лаос Ард Улсад тулгамдсан асуудлууд </vt:lpstr>
      <vt:lpstr>Үр дүн</vt:lpstr>
      <vt:lpstr>ТАЙЛАНД УЛС</vt:lpstr>
      <vt:lpstr>Үр дүн</vt:lpstr>
      <vt:lpstr>Бүгд Найрамдах Словак улс</vt:lpstr>
      <vt:lpstr>Кости Рика улс</vt:lpstr>
      <vt:lpstr>Итали улс</vt:lpstr>
      <vt:lpstr>Итали улс</vt:lpstr>
      <vt:lpstr>БНХАУ</vt:lpstr>
      <vt:lpstr>БНХАУ</vt:lpstr>
      <vt:lpstr>БРУНЕЙН ВАНТ УЛС</vt:lpstr>
      <vt:lpstr>МЕКСИК УЛС</vt:lpstr>
      <vt:lpstr>Их Британи улс</vt:lpstr>
      <vt:lpstr>Их Британи улс</vt:lpstr>
      <vt:lpstr>Турк улс</vt:lpstr>
      <vt:lpstr>Турк улс</vt:lpstr>
      <vt:lpstr>Украйн улс</vt:lpstr>
      <vt:lpstr>УНГАР УЛС</vt:lpstr>
      <vt:lpstr>УНГАР УЛС</vt:lpstr>
      <vt:lpstr>ФРАНЦ УЛС</vt:lpstr>
      <vt:lpstr>ЧИЛИ УЛС</vt:lpstr>
      <vt:lpstr>НИДЕРЛАНД УЛС</vt:lpstr>
      <vt:lpstr>НИДЕРЛАНД УЛС</vt:lpstr>
      <vt:lpstr>АМЕРИКИЙН НЭГДСЭН УЛС</vt:lpstr>
      <vt:lpstr>АВСТРИ УЛС</vt:lpstr>
      <vt:lpstr>АВСТРИ УЛС</vt:lpstr>
      <vt:lpstr>ДАНИ УЛС</vt:lpstr>
      <vt:lpstr>ДАНИ УЛС / Үр дүн /</vt:lpstr>
      <vt:lpstr>ДАНИ УЛС / Үр дүн /</vt:lpstr>
      <vt:lpstr>КАЗАХСТАН</vt:lpstr>
      <vt:lpstr>КАЗАХСТАН</vt:lpstr>
      <vt:lpstr>БНСУ</vt:lpstr>
      <vt:lpstr>БНСУ</vt:lpstr>
      <vt:lpstr>БНСУ</vt:lpstr>
      <vt:lpstr>ПОЛЬШ УЛС</vt:lpstr>
      <vt:lpstr>ПОЛЬШ УЛС</vt:lpstr>
      <vt:lpstr>ПОЛЬШ УЛС</vt:lpstr>
      <vt:lpstr>БНСУ</vt:lpstr>
      <vt:lpstr>БНСУ</vt:lpstr>
      <vt:lpstr>БНХАУ</vt:lpstr>
      <vt:lpstr>КАНАД УЛС</vt:lpstr>
      <vt:lpstr>КАНАД УЛС</vt:lpstr>
      <vt:lpstr>ИРЛАНД УЛС</vt:lpstr>
      <vt:lpstr>ИРЛАНД УЛС</vt:lpstr>
      <vt:lpstr>ЧИЛИ УЛС</vt:lpstr>
      <vt:lpstr>ЧИЛИ УЛС</vt:lpstr>
      <vt:lpstr>ЧИЛИ УЛС</vt:lpstr>
      <vt:lpstr>ЧИЛИ УЛС</vt:lpstr>
      <vt:lpstr>ЧИЛИ УЛС</vt:lpstr>
      <vt:lpstr>ЧИЛИ УЛС</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“ковид -19” коронавируст халдварт цар тахлын үеэр  дэлхийн улс орнуудын авч хэрэгжүүлсэн бодлого,  төлөвлөлтийн талаар хийсэн судалгаа</dc:title>
  <dc:creator>Battulga</dc:creator>
  <cp:lastModifiedBy>Battulga</cp:lastModifiedBy>
  <cp:revision>26</cp:revision>
  <dcterms:created xsi:type="dcterms:W3CDTF">2022-05-03T05:15:33Z</dcterms:created>
  <dcterms:modified xsi:type="dcterms:W3CDTF">2022-05-09T11:48:50Z</dcterms:modified>
</cp:coreProperties>
</file>